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7" r:id="rId3"/>
    <p:sldId id="268" r:id="rId4"/>
    <p:sldId id="270" r:id="rId5"/>
    <p:sldId id="271" r:id="rId6"/>
    <p:sldId id="275" r:id="rId7"/>
    <p:sldId id="274" r:id="rId8"/>
    <p:sldId id="278" r:id="rId9"/>
    <p:sldId id="276" r:id="rId10"/>
    <p:sldId id="267" r:id="rId11"/>
    <p:sldId id="279" r:id="rId12"/>
    <p:sldId id="282" r:id="rId13"/>
    <p:sldId id="283" r:id="rId14"/>
    <p:sldId id="284" r:id="rId15"/>
    <p:sldId id="285" r:id="rId16"/>
    <p:sldId id="272" r:id="rId17"/>
    <p:sldId id="281" r:id="rId18"/>
    <p:sldId id="280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  <a:srgbClr val="FFECAF"/>
    <a:srgbClr val="FFFF66"/>
    <a:srgbClr val="CCFF99"/>
    <a:srgbClr val="333300"/>
    <a:srgbClr val="66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84A863A-D225-4D29-AED4-BF3591553D04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1EEB541-AFA4-47D4-B5FA-1FADAD0D9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0257A32-F73E-46A0-9816-BE06B730D9F3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204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092EAE0-3859-4E5F-A18D-F58EDB0B9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A3524-CAB6-4275-9661-2C739DE23E5A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F18BE-A50D-4BF1-9664-134DDC6CE1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28ED6-1A5E-48CE-AD4B-5C4A6DACD500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30B17-86EE-4394-BFC3-B295C6A5E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A9039-CBD1-4C07-A5C8-091AA53061D1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28A74-0207-4D63-8C28-2F1B44241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153A8-0B6D-4E4F-92BF-014137A32D2A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02BC5-B641-459F-A7A2-F847ED90A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C5183-9A87-48F2-899F-F307388D3B02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8C00F-F259-40B5-8F63-2BF3CED22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4AB16-D253-456D-B78A-3F60AE8DD859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121F3-99A4-4107-BD77-8CB6A04B3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6DD6F-C17F-4B04-AF32-62589C37ADFA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C4C8E-4657-40D6-A227-5CAC6C503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D0CEE-878D-40EF-903F-5B2A71613575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13D5F-3064-47E6-8221-561F102F6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C0856-0D9A-4BFA-ABD4-8B00BD0FED51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73A40-9F21-4BD7-A25F-B700E2D1F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8E04B-7194-4875-B262-4843498AA07E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F7C2A-B674-4D95-8D9D-1848BE30D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D4D5F-6A57-4162-BF9E-A977F0ADFE4D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49BBC-82F7-4379-8814-22476914B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74E5608D-C373-4490-9673-3271603F5EAA}" type="datetime1">
              <a:rPr lang="ru-RU"/>
              <a:pPr>
                <a:defRPr/>
              </a:pPr>
              <a:t>01.07.2012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4D2543F3-3420-4083-98C0-3C9734580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hyperlink" Target="132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images.gifmania.ru/Animated-Gifs-Animated-Letters/Animations-Punctuation-Marks/Images-Question-mark/question-mark94.gif" TargetMode="External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hyperlink" Target="http://www.vseshkolam.ru/assets/art/icons/icon_1801_view.jpg" TargetMode="External"/><Relationship Id="rId18" Type="http://schemas.openxmlformats.org/officeDocument/2006/relationships/image" Target="../media/image55.jpeg"/><Relationship Id="rId3" Type="http://schemas.openxmlformats.org/officeDocument/2006/relationships/image" Target="../media/image11.png"/><Relationship Id="rId7" Type="http://schemas.openxmlformats.org/officeDocument/2006/relationships/image" Target="../media/image48.png"/><Relationship Id="rId12" Type="http://schemas.openxmlformats.org/officeDocument/2006/relationships/image" Target="../media/image52.jpeg"/><Relationship Id="rId17" Type="http://schemas.openxmlformats.org/officeDocument/2006/relationships/hyperlink" Target="http://www.ejonok.ru/nature/biology/big/181.jpg" TargetMode="External"/><Relationship Id="rId2" Type="http://schemas.openxmlformats.org/officeDocument/2006/relationships/hyperlink" Target="http://images.gifmania.ru/Animated-Gifs-Animated-Letters/Animations-Punctuation-Marks/Images-Question-mark/question-mark94.gif" TargetMode="Externa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hyperlink" Target="http://mediasubs.ru/group/uploads/zd/zdorove-bez-vrachej-i-lekarstv-/image2/4LThmMTMt.jpg" TargetMode="External"/><Relationship Id="rId5" Type="http://schemas.openxmlformats.org/officeDocument/2006/relationships/image" Target="../media/image46.png"/><Relationship Id="rId15" Type="http://schemas.openxmlformats.org/officeDocument/2006/relationships/image" Target="../media/image54.png"/><Relationship Id="rId10" Type="http://schemas.openxmlformats.org/officeDocument/2006/relationships/image" Target="../media/image51.png"/><Relationship Id="rId4" Type="http://schemas.openxmlformats.org/officeDocument/2006/relationships/image" Target="../media/image45.gif"/><Relationship Id="rId9" Type="http://schemas.openxmlformats.org/officeDocument/2006/relationships/image" Target="../media/image50.png"/><Relationship Id="rId1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ifmania.ru/Animated-Gifs-Animated-Letters/Animations-Punctuation-Marks/Images-Question-mark/question-mark94.gif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hyperlink" Target="http://www.codefun.com/Images/Genetic/tRNA/image004.jpg" TargetMode="External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del.edu/Biology/Wags/wagart/modelspage/eorotate/erotatesmall.gif" TargetMode="External"/><Relationship Id="rId3" Type="http://schemas.openxmlformats.org/officeDocument/2006/relationships/hyperlink" Target="http://images.gifmania.ru/Animated-Gifs-Animated-Letters/Animations-Punctuation-Marks/Images-Question-mark/question-mark94.gif" TargetMode="External"/><Relationship Id="rId7" Type="http://schemas.openxmlformats.org/officeDocument/2006/relationships/image" Target="../media/image60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eedsmet.ac.uk/health/ltu/areas/content/animation/step04.gif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11.png"/><Relationship Id="rId9" Type="http://schemas.openxmlformats.org/officeDocument/2006/relationships/image" Target="../media/image6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ifmania.ru/Animated-Gifs-Animated-Letters/Animations-Punctuation-Marks/Images-Question-mark/question-mark94.gif" TargetMode="External"/><Relationship Id="rId7" Type="http://schemas.openxmlformats.org/officeDocument/2006/relationships/image" Target="../media/image63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odomo.fbb.msu.ru/~lan787/IMG/complex.gif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57.png"/><Relationship Id="rId7" Type="http://schemas.openxmlformats.org/officeDocument/2006/relationships/image" Target="../media/image64.gif"/><Relationship Id="rId2" Type="http://schemas.openxmlformats.org/officeDocument/2006/relationships/hyperlink" Target="http://images.gifmania.ru/Animated-Gifs-Animated-Letters/Animations-Punctuation-Marks/Images-Question-mark/question-mark94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3/3b/Buckminsterfullerene_animated.gif" TargetMode="External"/><Relationship Id="rId5" Type="http://schemas.openxmlformats.org/officeDocument/2006/relationships/image" Target="../media/image16.png"/><Relationship Id="rId10" Type="http://schemas.openxmlformats.org/officeDocument/2006/relationships/image" Target="../media/image66.jpeg"/><Relationship Id="rId4" Type="http://schemas.openxmlformats.org/officeDocument/2006/relationships/image" Target="../media/image56.png"/><Relationship Id="rId9" Type="http://schemas.openxmlformats.org/officeDocument/2006/relationships/hyperlink" Target="http://www.itogi.ru/7-days/img/634/I-32-NAUKA-polimer-f10_640.jpg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datai/ekonomika/Neft-i-gaz/0019-034-Neft-kreking.jpg" TargetMode="External"/><Relationship Id="rId3" Type="http://schemas.openxmlformats.org/officeDocument/2006/relationships/hyperlink" Target="http://images.gifmania.ru/Animated-Gifs-Animated-Letters/Animations-Punctuation-Marks/Images-Question-mark/question-mark94.gif" TargetMode="External"/><Relationship Id="rId7" Type="http://schemas.openxmlformats.org/officeDocument/2006/relationships/image" Target="../media/image6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utura-sciences.com/uploads/tx_oxcsfutura/images/virus2_7.jpg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57.png"/><Relationship Id="rId9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hyperlink" Target="http://turkimsa.net/wp-content/uploads/2011/08/images-81.jpg" TargetMode="External"/><Relationship Id="rId3" Type="http://schemas.openxmlformats.org/officeDocument/2006/relationships/image" Target="../media/image57.png"/><Relationship Id="rId7" Type="http://schemas.openxmlformats.org/officeDocument/2006/relationships/image" Target="../media/image49.png"/><Relationship Id="rId12" Type="http://schemas.openxmlformats.org/officeDocument/2006/relationships/image" Target="../media/image69.gif"/><Relationship Id="rId17" Type="http://schemas.openxmlformats.org/officeDocument/2006/relationships/image" Target="../media/image73.gif"/><Relationship Id="rId2" Type="http://schemas.openxmlformats.org/officeDocument/2006/relationships/hyperlink" Target="http://images.gifmania.ru/Animated-Gifs-Animated-Letters/Animations-Punctuation-Marks/Images-Question-mark/question-mark94.gif" TargetMode="External"/><Relationship Id="rId16" Type="http://schemas.openxmlformats.org/officeDocument/2006/relationships/image" Target="../media/image7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28.png"/><Relationship Id="rId5" Type="http://schemas.openxmlformats.org/officeDocument/2006/relationships/image" Target="../media/image47.png"/><Relationship Id="rId15" Type="http://schemas.openxmlformats.org/officeDocument/2006/relationships/image" Target="../media/image71.gif"/><Relationship Id="rId10" Type="http://schemas.openxmlformats.org/officeDocument/2006/relationships/image" Target="../media/image10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7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://images.gifmania.ru/Animated-Gifs-Animated-Letters/Animations-Punctuation-Marks/Images-Question-mark/question-mark94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pcontent.answers.com/wikipedia/commons/a/ae/GLO1_Homo_sapiens_small_fast.gif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images.gifmania.ru/Animated-Gifs-Animated-Letters/Animations-Punctuation-Marks/Images-Question-mark/question-mark94.gif" TargetMode="External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rrosionclinic.com/corrosion_online_lectures/dl.gi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images.gifmania.ru/Animated-Gifs-Animated-Letters/Animations-Punctuation-Marks/Images-Question-mark/question-mark94.gif" TargetMode="External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ifmania.ru/Animated-Gifs-Animated-Letters/Animations-Punctuation-Marks/Images-Question-mark/question-mark94.gif" TargetMode="External"/><Relationship Id="rId3" Type="http://schemas.openxmlformats.org/officeDocument/2006/relationships/image" Target="../media/image17.gif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.academic.ru/pictures/dewiki/66/Benzene-Kekule-2D-skeletal.png" TargetMode="External"/><Relationship Id="rId5" Type="http://schemas.openxmlformats.org/officeDocument/2006/relationships/image" Target="../media/image18.png"/><Relationship Id="rId4" Type="http://schemas.openxmlformats.org/officeDocument/2006/relationships/hyperlink" Target="http://upload.wikimedia.org/wikipedia/commons/thumb/2/2e/Benzene-2D-full.svg/300px-Benzene-2D-full.svg.png" TargetMode="External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hyperlink" Target="http://images.gifmania.ru/Animated-Gifs-Animated-Letters/Animations-Punctuation-Marks/Images-Question-mark/question-mark94.gif" TargetMode="External"/><Relationship Id="rId3" Type="http://schemas.openxmlformats.org/officeDocument/2006/relationships/image" Target="../media/image21.gif"/><Relationship Id="rId7" Type="http://schemas.openxmlformats.org/officeDocument/2006/relationships/hyperlink" Target="http://www.iq.poquoson.org/6sci/atoms/neonA.gif" TargetMode="External"/><Relationship Id="rId12" Type="http://schemas.openxmlformats.org/officeDocument/2006/relationships/image" Target="../media/image27.png"/><Relationship Id="rId2" Type="http://schemas.openxmlformats.org/officeDocument/2006/relationships/hyperlink" Target="http://www.servimg.com/u/f69/14/89/46/95/he7710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6.jpeg"/><Relationship Id="rId5" Type="http://schemas.openxmlformats.org/officeDocument/2006/relationships/image" Target="../media/image22.png"/><Relationship Id="rId10" Type="http://schemas.openxmlformats.org/officeDocument/2006/relationships/image" Target="../media/image25.jpeg"/><Relationship Id="rId4" Type="http://schemas.openxmlformats.org/officeDocument/2006/relationships/hyperlink" Target="http://www.wjcc.k12.va.us/ROBB/Krypton.gif" TargetMode="External"/><Relationship Id="rId9" Type="http://schemas.openxmlformats.org/officeDocument/2006/relationships/hyperlink" Target="http://pigeonracingpigeons.files.wordpress.com/2009/11/chlorine-atom.jpg" TargetMode="External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-999-999.ru/files/file/item/A758E1E7C4AE4587A752CD682A13157C.jpg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images.gifmania.ru/Animated-Gifs-Animated-Letters/Animations-Punctuation-Marks/Images-Question-mark/question-mark94.gif" TargetMode="Externa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tiu.ru/6072663_w640_h640_354069.jpg" TargetMode="External"/><Relationship Id="rId3" Type="http://schemas.openxmlformats.org/officeDocument/2006/relationships/hyperlink" Target="http://images.gifmania.ru/Animated-Gifs-Animated-Letters/Animations-Punctuation-Marks/Images-Question-mark/question-mark94.gif" TargetMode="External"/><Relationship Id="rId7" Type="http://schemas.openxmlformats.org/officeDocument/2006/relationships/image" Target="../media/image33.gif"/><Relationship Id="rId12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6.gif"/><Relationship Id="rId5" Type="http://schemas.openxmlformats.org/officeDocument/2006/relationships/hyperlink" Target="http://www2.csduroy.qc.ca/mission/securite/crayon.gif" TargetMode="External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hyperlink" Target="http://www.krugosvet.ru/images/1011313_1313_209.gif" TargetMode="External"/><Relationship Id="rId7" Type="http://schemas.openxmlformats.org/officeDocument/2006/relationships/hyperlink" Target="http://him.1september.ru/2009/09/43-3.jpg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hyperlink" Target="http://www.krugosvet.ru/images/1011313_1313_211.gif" TargetMode="External"/><Relationship Id="rId10" Type="http://schemas.openxmlformats.org/officeDocument/2006/relationships/image" Target="../media/image42.png"/><Relationship Id="rId4" Type="http://schemas.openxmlformats.org/officeDocument/2006/relationships/image" Target="../media/image39.gif"/><Relationship Id="rId9" Type="http://schemas.openxmlformats.org/officeDocument/2006/relationships/hyperlink" Target="http://images.gifmania.ru/Animated-Gifs-Animated-Letters/Animations-Punctuation-Marks/Images-Question-mark/question-mark94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349500"/>
            <a:ext cx="5832475" cy="838200"/>
          </a:xfrm>
        </p:spPr>
        <p:txBody>
          <a:bodyPr/>
          <a:lstStyle/>
          <a:p>
            <a:pPr eaLnBrk="1" hangingPunct="1"/>
            <a:endParaRPr lang="ru-RU" sz="4000" smtClean="0">
              <a:solidFill>
                <a:srgbClr val="0033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858" y="5143512"/>
            <a:ext cx="91331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2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Химия и русский язык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86375" y="6286500"/>
            <a:ext cx="35845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1100" b="1" i="1">
                <a:solidFill>
                  <a:schemeClr val="bg1"/>
                </a:solidFill>
              </a:rPr>
              <a:t>Автор: Оськина Татьяна Александровна – </a:t>
            </a:r>
          </a:p>
          <a:p>
            <a:pPr algn="r"/>
            <a:r>
              <a:rPr lang="ru-RU" sz="1100" b="1" i="1">
                <a:solidFill>
                  <a:schemeClr val="bg1"/>
                </a:solidFill>
              </a:rPr>
              <a:t>учитель химии МБОУ СОШ № 63 г.Красноярска</a:t>
            </a:r>
          </a:p>
        </p:txBody>
      </p:sp>
      <p:pic>
        <p:nvPicPr>
          <p:cNvPr id="9" name="Picture 24" descr="http://animoving.ru/galleryimages/obich/obalfavit/obnight/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3786188"/>
            <a:ext cx="7524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http://animoving.ru/galleryimages/obich/obalfavit/obnight/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3786188"/>
            <a:ext cx="8001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 descr="http://animoving.ru/galleryimages/obich/obalfavit/obnight/1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88" y="3786188"/>
            <a:ext cx="7810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2" descr="http://animoving.ru/galleryimages/obich/obalfavit/obnight/1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38" y="3786188"/>
            <a:ext cx="8001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0" descr="http://animoving.ru/galleryimages/obich/obalfavit/obnight/1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8" y="3786188"/>
            <a:ext cx="7810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 descr="http://animoving.ru/galleryimages/obich/obalfavit/obnight/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786188"/>
            <a:ext cx="8001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 descr="http://animoving.ru/galleryimages/obich/obalfavit/obnight/1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88" y="3786188"/>
            <a:ext cx="8667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6" descr="http://animoving.ru/galleryimages/obich/obalfavit/obnight/30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75" y="3786188"/>
            <a:ext cx="9715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500034" y="285728"/>
            <a:ext cx="8250848" cy="3170099"/>
          </a:xfrm>
          <a:prstGeom prst="rect">
            <a:avLst/>
          </a:prstGeom>
          <a:solidFill>
            <a:srgbClr val="FFECAF"/>
          </a:solidFill>
          <a:ln w="57150">
            <a:solidFill>
              <a:srgbClr val="008000"/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>
            <a:bevelT prst="angle"/>
          </a:sp3d>
        </p:spPr>
        <p:txBody>
          <a:bodyPr wrap="non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defRPr/>
            </a:pPr>
            <a:r>
              <a:rPr lang="ru-RU" sz="40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слова одной части речи, </a:t>
            </a:r>
          </a:p>
          <a:p>
            <a:pPr algn="r">
              <a:defRPr/>
            </a:pPr>
            <a:r>
              <a:rPr lang="ru-RU" sz="40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различные по звучанию </a:t>
            </a:r>
          </a:p>
          <a:p>
            <a:pPr algn="r">
              <a:defRPr/>
            </a:pPr>
            <a:r>
              <a:rPr lang="ru-RU" sz="40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и написанию, но имеющие </a:t>
            </a:r>
          </a:p>
          <a:p>
            <a:pPr algn="r">
              <a:defRPr/>
            </a:pPr>
            <a:r>
              <a:rPr lang="ru-RU" sz="40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одинаковое или очень близкое </a:t>
            </a:r>
          </a:p>
          <a:p>
            <a:pPr algn="r">
              <a:defRPr/>
            </a:pPr>
            <a:r>
              <a:rPr lang="ru-RU" sz="40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лексическое значение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285750" y="5214938"/>
            <a:ext cx="86439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chemeClr val="bg1"/>
                </a:solidFill>
              </a:rPr>
              <a:t>Приведите слова – </a:t>
            </a:r>
            <a:r>
              <a:rPr lang="ru-RU" sz="4000" b="1" i="1">
                <a:solidFill>
                  <a:schemeClr val="bg1"/>
                </a:solidFill>
              </a:rPr>
              <a:t>синонимы </a:t>
            </a:r>
          </a:p>
          <a:p>
            <a:pPr algn="ctr"/>
            <a:r>
              <a:rPr lang="ru-RU" sz="4000" b="1">
                <a:solidFill>
                  <a:schemeClr val="bg1"/>
                </a:solidFill>
              </a:rPr>
              <a:t>к химическим терминам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8" descr="C:\Documents and Settings\User\Рабочий стол\120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75" y="6286500"/>
            <a:ext cx="1995488" cy="457200"/>
          </a:xfrm>
          <a:prstGeom prst="rect">
            <a:avLst/>
          </a:prstGeom>
          <a:noFill/>
          <a:ln w="5715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3" name="Горизонтальный свиток 12"/>
          <p:cNvSpPr/>
          <p:nvPr/>
        </p:nvSpPr>
        <p:spPr>
          <a:xfrm>
            <a:off x="1428750" y="2786063"/>
            <a:ext cx="6215063" cy="3571875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tx1"/>
                </a:solidFill>
              </a:rPr>
              <a:t>переход вещества из твёрдого состояния сразу в газообразное, минуя жидкое</a:t>
            </a: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109538" y="920750"/>
            <a:ext cx="4191000" cy="1535113"/>
          </a:xfrm>
          <a:prstGeom prst="cloudCallout">
            <a:avLst>
              <a:gd name="adj1" fmla="val 18341"/>
              <a:gd name="adj2" fmla="val 137215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262665">
            <a:off x="4092575" y="614363"/>
            <a:ext cx="5016500" cy="1624012"/>
          </a:xfrm>
          <a:prstGeom prst="cloudCallout">
            <a:avLst>
              <a:gd name="adj1" fmla="val 4611"/>
              <a:gd name="adj2" fmla="val 106254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498207" y="1072538"/>
            <a:ext cx="32126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возгонка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59211">
            <a:off x="4610921" y="953706"/>
            <a:ext cx="43758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сублимация</a:t>
            </a:r>
          </a:p>
        </p:txBody>
      </p:sp>
      <p:pic>
        <p:nvPicPr>
          <p:cNvPr id="11272" name="Picture 5" descr="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14313"/>
            <a:ext cx="649288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Картинка 5 из 930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75" y="571500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357188" y="4071938"/>
            <a:ext cx="8358187" cy="2428875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 rot="9155899">
            <a:off x="4603750" y="2084388"/>
            <a:ext cx="4714875" cy="1285875"/>
          </a:xfrm>
          <a:prstGeom prst="cloudCallout">
            <a:avLst>
              <a:gd name="adj1" fmla="val 8872"/>
              <a:gd name="adj2" fmla="val 10264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19814569">
            <a:off x="4849446" y="2325427"/>
            <a:ext cx="410561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минеральные</a:t>
            </a:r>
          </a:p>
        </p:txBody>
      </p:sp>
      <p:pic>
        <p:nvPicPr>
          <p:cNvPr id="18" name="Picture 4" descr="Картинка 5 из 930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1857375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Выноска-облако 10"/>
          <p:cNvSpPr/>
          <p:nvPr/>
        </p:nvSpPr>
        <p:spPr>
          <a:xfrm rot="12697541">
            <a:off x="-261938" y="2193925"/>
            <a:ext cx="5186363" cy="1285875"/>
          </a:xfrm>
          <a:prstGeom prst="cloudCallout">
            <a:avLst>
              <a:gd name="adj1" fmla="val 8872"/>
              <a:gd name="adj2" fmla="val 10264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5" name="Picture 2" descr="http://animoving.ru/galleryimages/obich/obalfavit/obgreen/0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813" y="214313"/>
            <a:ext cx="969962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4" descr="http://animoving.ru/galleryimages/obich/obalfavit/obgreen/0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3" y="428625"/>
            <a:ext cx="6953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6" descr="http://animoving.ru/galleryimages/obich/obalfavit/obgreen/0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0" y="428625"/>
            <a:ext cx="6953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8" descr="http://animoving.ru/galleryimages/obich/obalfavit/obgreen/0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38" y="428625"/>
            <a:ext cx="7239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10" descr="http://animoving.ru/galleryimages/obich/obalfavit/obgreen/0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25" y="428625"/>
            <a:ext cx="7524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12" descr="http://animoving.ru/galleryimages/obich/obalfavit/obgreen/1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0" y="428625"/>
            <a:ext cx="685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14" descr="http://animoving.ru/galleryimages/obich/obalfavit/obgreen/2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0688" y="428625"/>
            <a:ext cx="6572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16" descr="http://animoving.ru/galleryimages/obich/obalfavit/obgreen/27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00438" y="428625"/>
            <a:ext cx="7715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 rot="1830814">
            <a:off x="67926" y="2432632"/>
            <a:ext cx="46576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неорганические</a:t>
            </a:r>
          </a:p>
        </p:txBody>
      </p:sp>
      <p:pic>
        <p:nvPicPr>
          <p:cNvPr id="51218" name="Picture 18" descr="Картинка 4 из 6085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57225" y="4429132"/>
            <a:ext cx="2278606" cy="167135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1222" name="Picture 22" descr="Картинка 8 из 13485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428992" y="4429132"/>
            <a:ext cx="2595546" cy="167213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306" name="Picture 5" descr="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5650" y="260350"/>
            <a:ext cx="579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Picture 4" descr="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260350"/>
            <a:ext cx="4286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4" name="Picture 24" descr="Картинка 1 из 32434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215074" y="4429132"/>
            <a:ext cx="2290743" cy="170623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2" name="Двойная стрелка вверх/вниз 21"/>
          <p:cNvSpPr/>
          <p:nvPr/>
        </p:nvSpPr>
        <p:spPr>
          <a:xfrm>
            <a:off x="3643313" y="1214438"/>
            <a:ext cx="285750" cy="1785937"/>
          </a:xfrm>
          <a:prstGeom prst="upDown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Двойная стрелка вверх/вниз 22"/>
          <p:cNvSpPr/>
          <p:nvPr/>
        </p:nvSpPr>
        <p:spPr>
          <a:xfrm>
            <a:off x="5286375" y="1214438"/>
            <a:ext cx="285750" cy="1714500"/>
          </a:xfrm>
          <a:prstGeom prst="upDown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14313" y="3143250"/>
            <a:ext cx="8643937" cy="3357563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возникающая при образовании белков и пептидов в результате взаимодействия </a:t>
            </a:r>
            <a:r>
              <a:rPr lang="ru-RU" sz="2800" b="1" dirty="0" err="1">
                <a:solidFill>
                  <a:schemeClr val="tx1"/>
                </a:solidFill>
              </a:rPr>
              <a:t>α-аминогруппы </a:t>
            </a:r>
            <a:r>
              <a:rPr lang="ru-RU" sz="2800" b="1" dirty="0">
                <a:solidFill>
                  <a:schemeClr val="tx1"/>
                </a:solidFill>
              </a:rPr>
              <a:t>(—NH</a:t>
            </a:r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sz="2800" b="1" dirty="0">
                <a:solidFill>
                  <a:schemeClr val="tx1"/>
                </a:solidFill>
              </a:rPr>
              <a:t>) одной аминокислоты с </a:t>
            </a:r>
            <a:r>
              <a:rPr lang="ru-RU" sz="2800" b="1" dirty="0" err="1">
                <a:solidFill>
                  <a:schemeClr val="tx1"/>
                </a:solidFill>
              </a:rPr>
              <a:t>α-карбоксильной </a:t>
            </a:r>
            <a:r>
              <a:rPr lang="ru-RU" sz="2800" b="1" dirty="0">
                <a:solidFill>
                  <a:schemeClr val="tx1"/>
                </a:solidFill>
              </a:rPr>
              <a:t>группой (—СООН) другой аминокислоты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-77788" y="1000125"/>
            <a:ext cx="3524251" cy="1177925"/>
          </a:xfrm>
          <a:prstGeom prst="cloudCallout">
            <a:avLst>
              <a:gd name="adj1" fmla="val -52430"/>
              <a:gd name="adj2" fmla="val 87874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262665">
            <a:off x="5057775" y="793750"/>
            <a:ext cx="4071938" cy="1327150"/>
          </a:xfrm>
          <a:prstGeom prst="cloudCallout">
            <a:avLst>
              <a:gd name="adj1" fmla="val 46820"/>
              <a:gd name="adj2" fmla="val 99413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-1826" y="1072539"/>
            <a:ext cx="32126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амидная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59211">
            <a:off x="5275238" y="843014"/>
            <a:ext cx="38186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пептидная</a:t>
            </a:r>
          </a:p>
        </p:txBody>
      </p:sp>
      <p:pic>
        <p:nvPicPr>
          <p:cNvPr id="13319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428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Картинка 5 из 930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75" y="642938"/>
            <a:ext cx="12414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214313"/>
            <a:ext cx="428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3143240" y="285728"/>
            <a:ext cx="215033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связь</a:t>
            </a:r>
          </a:p>
        </p:txBody>
      </p:sp>
      <p:pic>
        <p:nvPicPr>
          <p:cNvPr id="32772" name="Picture 4" descr="Картинка 82 из 144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43174" y="1071546"/>
            <a:ext cx="3267075" cy="244792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900"/>
                            </p:stCondLst>
                            <p:childTnLst>
                              <p:par>
                                <p:cTn id="21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4071938" y="428625"/>
            <a:ext cx="4071937" cy="2643188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tx1"/>
                </a:solidFill>
              </a:rPr>
              <a:t>от греч. </a:t>
            </a:r>
            <a:r>
              <a:rPr lang="ru-RU" sz="3200" b="1" i="1" dirty="0" err="1">
                <a:solidFill>
                  <a:schemeClr val="tx1"/>
                </a:solidFill>
              </a:rPr>
              <a:t>en</a:t>
            </a:r>
            <a:r>
              <a:rPr lang="ru-RU" sz="3200" b="1" i="1" dirty="0">
                <a:solidFill>
                  <a:schemeClr val="tx1"/>
                </a:solidFill>
              </a:rPr>
              <a:t> — </a:t>
            </a:r>
            <a:r>
              <a:rPr lang="ru-RU" sz="3200" b="1" i="1" dirty="0">
                <a:solidFill>
                  <a:srgbClr val="7030A0"/>
                </a:solidFill>
              </a:rPr>
              <a:t>в, внутри</a:t>
            </a:r>
            <a:r>
              <a:rPr lang="ru-RU" sz="3200" b="1" i="1" dirty="0">
                <a:solidFill>
                  <a:schemeClr val="tx1"/>
                </a:solidFill>
              </a:rPr>
              <a:t> и </a:t>
            </a:r>
            <a:r>
              <a:rPr lang="ru-RU" sz="3200" b="1" i="1" dirty="0" err="1">
                <a:solidFill>
                  <a:schemeClr val="tx1"/>
                </a:solidFill>
              </a:rPr>
              <a:t>zýme</a:t>
            </a:r>
            <a:r>
              <a:rPr lang="ru-RU" sz="3200" b="1" i="1" dirty="0">
                <a:solidFill>
                  <a:schemeClr val="tx1"/>
                </a:solidFill>
              </a:rPr>
              <a:t> — </a:t>
            </a:r>
            <a:r>
              <a:rPr lang="ru-RU" sz="3200" b="1" i="1" dirty="0">
                <a:solidFill>
                  <a:srgbClr val="7030A0"/>
                </a:solidFill>
              </a:rPr>
              <a:t>закваска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26988" y="995363"/>
            <a:ext cx="3978275" cy="1144587"/>
          </a:xfrm>
          <a:prstGeom prst="cloudCallout">
            <a:avLst>
              <a:gd name="adj1" fmla="val 32467"/>
              <a:gd name="adj2" fmla="val 253726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8456373">
            <a:off x="4338638" y="3962400"/>
            <a:ext cx="5267325" cy="1127125"/>
          </a:xfrm>
          <a:prstGeom prst="cloudCallout">
            <a:avLst>
              <a:gd name="adj1" fmla="val 20497"/>
              <a:gd name="adj2" fmla="val 184393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426770" y="1001099"/>
            <a:ext cx="32126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энзимы</a:t>
            </a:r>
          </a:p>
        </p:txBody>
      </p:sp>
      <p:sp>
        <p:nvSpPr>
          <p:cNvPr id="17" name="Прямоугольник 16"/>
          <p:cNvSpPr/>
          <p:nvPr/>
        </p:nvSpPr>
        <p:spPr>
          <a:xfrm rot="18960980">
            <a:off x="4855906" y="4128539"/>
            <a:ext cx="38277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ферменты</a:t>
            </a:r>
          </a:p>
        </p:txBody>
      </p:sp>
      <p:pic>
        <p:nvPicPr>
          <p:cNvPr id="14343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428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Картинка 5 из 930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3714750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5" descr="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214313"/>
            <a:ext cx="6334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 descr="Картинка 47 из 358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8172271">
            <a:off x="1507728" y="2558055"/>
            <a:ext cx="2290872" cy="432720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9" name="Picture 4" descr="Картинка 241 из 561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5214950"/>
            <a:ext cx="16478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142875" y="4429125"/>
            <a:ext cx="8858250" cy="2286000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3300"/>
                </a:solidFill>
              </a:rPr>
              <a:t>в комплексных соединениях молекулы или ионы, непосредственно связанные с центральным атомом</a:t>
            </a: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49213" y="1030288"/>
            <a:ext cx="3978275" cy="1233487"/>
          </a:xfrm>
          <a:prstGeom prst="cloudCallout">
            <a:avLst>
              <a:gd name="adj1" fmla="val -10742"/>
              <a:gd name="adj2" fmla="val 10688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262665">
            <a:off x="4356100" y="993775"/>
            <a:ext cx="4540250" cy="1071563"/>
          </a:xfrm>
          <a:prstGeom prst="cloudCallout">
            <a:avLst>
              <a:gd name="adj1" fmla="val 18183"/>
              <a:gd name="adj2" fmla="val 108373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426769" y="1001101"/>
            <a:ext cx="32126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лиганды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59211">
            <a:off x="4920486" y="904462"/>
            <a:ext cx="32816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адденды</a:t>
            </a:r>
          </a:p>
        </p:txBody>
      </p:sp>
      <p:pic>
        <p:nvPicPr>
          <p:cNvPr id="15367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428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Картинка 5 из 930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25" y="642938"/>
            <a:ext cx="12414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5" descr="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214313"/>
            <a:ext cx="593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215063" y="3000375"/>
            <a:ext cx="2744787" cy="830263"/>
          </a:xfrm>
          <a:prstGeom prst="rect">
            <a:avLst/>
          </a:prstGeom>
          <a:solidFill>
            <a:schemeClr val="accent5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003300"/>
                </a:solidFill>
              </a:rPr>
              <a:t>от лат. </a:t>
            </a:r>
            <a:r>
              <a:rPr lang="en-US" sz="2400" b="1" i="1" dirty="0" err="1">
                <a:solidFill>
                  <a:srgbClr val="003300"/>
                </a:solidFill>
              </a:rPr>
              <a:t>addo</a:t>
            </a:r>
            <a:r>
              <a:rPr lang="en-US" sz="2400" b="1" i="1" dirty="0">
                <a:solidFill>
                  <a:srgbClr val="003300"/>
                </a:solidFill>
              </a:rPr>
              <a:t> — </a:t>
            </a:r>
            <a:endParaRPr lang="ru-RU" sz="2400" b="1" i="1" dirty="0">
              <a:solidFill>
                <a:srgbClr val="003300"/>
              </a:solidFill>
            </a:endParaRPr>
          </a:p>
          <a:p>
            <a:pPr algn="ctr">
              <a:defRPr/>
            </a:pPr>
            <a:r>
              <a:rPr lang="ru-RU" sz="2400" b="1" i="1" dirty="0">
                <a:solidFill>
                  <a:srgbClr val="003300"/>
                </a:solidFill>
              </a:rPr>
              <a:t>прибавляю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14313" y="3071813"/>
            <a:ext cx="2471737" cy="830262"/>
          </a:xfrm>
          <a:prstGeom prst="rect">
            <a:avLst/>
          </a:prstGeom>
          <a:solidFill>
            <a:schemeClr val="accent5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003300"/>
                </a:solidFill>
              </a:rPr>
              <a:t>от лат. </a:t>
            </a:r>
            <a:r>
              <a:rPr lang="ru-RU" sz="2400" b="1" i="1" dirty="0" err="1">
                <a:solidFill>
                  <a:srgbClr val="003300"/>
                </a:solidFill>
              </a:rPr>
              <a:t>ligo</a:t>
            </a:r>
            <a:r>
              <a:rPr lang="ru-RU" sz="2400" b="1" i="1" dirty="0">
                <a:solidFill>
                  <a:srgbClr val="003300"/>
                </a:solidFill>
              </a:rPr>
              <a:t> —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003300"/>
                </a:solidFill>
              </a:rPr>
              <a:t> привязываю</a:t>
            </a:r>
          </a:p>
        </p:txBody>
      </p:sp>
      <p:pic>
        <p:nvPicPr>
          <p:cNvPr id="30722" name="Picture 2" descr="Картинка 5 из 7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86050" y="1857364"/>
            <a:ext cx="3429024" cy="271464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 rot="1669370">
            <a:off x="1014413" y="1695450"/>
            <a:ext cx="8061325" cy="2292350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i="1" dirty="0">
              <a:solidFill>
                <a:srgbClr val="003300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12140972">
            <a:off x="-200025" y="4208463"/>
            <a:ext cx="7219950" cy="1881187"/>
          </a:xfrm>
          <a:prstGeom prst="cloudCallout">
            <a:avLst>
              <a:gd name="adj1" fmla="val 53569"/>
              <a:gd name="adj2" fmla="val 68687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262665">
            <a:off x="4157663" y="627063"/>
            <a:ext cx="5016500" cy="1260475"/>
          </a:xfrm>
          <a:prstGeom prst="cloudCallout">
            <a:avLst>
              <a:gd name="adj1" fmla="val -74439"/>
              <a:gd name="adj2" fmla="val 17811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333162">
            <a:off x="243828" y="4617669"/>
            <a:ext cx="6570753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Высокомолекулярные соединения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59211">
            <a:off x="4837150" y="766771"/>
            <a:ext cx="37869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полимеры</a:t>
            </a:r>
          </a:p>
        </p:txBody>
      </p:sp>
      <p:pic>
        <p:nvPicPr>
          <p:cNvPr id="20" name="Picture 4" descr="Картинка 5 из 930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500063"/>
            <a:ext cx="12414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4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428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5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214313"/>
            <a:ext cx="63658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Картинка 5 из 6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28728" y="428604"/>
            <a:ext cx="2857500" cy="28575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8" name="Picture 2" descr="http://himbio.ucoz.ru/54a7aabc0296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29454" y="2857496"/>
            <a:ext cx="171451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5060" name="Picture 4" descr="Картинка 12 из 152033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071934" y="2143116"/>
            <a:ext cx="2850376" cy="214314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3286125" y="3643313"/>
            <a:ext cx="5429250" cy="3214687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(англ. </a:t>
            </a:r>
            <a:r>
              <a:rPr lang="en-US" sz="3200" b="1" dirty="0">
                <a:solidFill>
                  <a:schemeClr val="tx1"/>
                </a:solidFill>
              </a:rPr>
              <a:t>C</a:t>
            </a:r>
            <a:r>
              <a:rPr lang="ru-RU" sz="3200" b="1" dirty="0" err="1">
                <a:solidFill>
                  <a:schemeClr val="tx1"/>
                </a:solidFill>
              </a:rPr>
              <a:t>racking</a:t>
            </a:r>
            <a:r>
              <a:rPr lang="ru-RU" sz="3200" b="1" dirty="0">
                <a:solidFill>
                  <a:schemeClr val="tx1"/>
                </a:solidFill>
              </a:rPr>
              <a:t> - расщепление), высокотемпературная переработка нефти и ее фракций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598488" y="593725"/>
            <a:ext cx="3602037" cy="1046163"/>
          </a:xfrm>
          <a:prstGeom prst="cloudCallout">
            <a:avLst>
              <a:gd name="adj1" fmla="val 59954"/>
              <a:gd name="adj2" fmla="val 67942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2627271">
            <a:off x="4519613" y="1306513"/>
            <a:ext cx="5267325" cy="1141412"/>
          </a:xfrm>
          <a:prstGeom prst="cloudCallout">
            <a:avLst>
              <a:gd name="adj1" fmla="val -48524"/>
              <a:gd name="adj2" fmla="val 69291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783959" y="572471"/>
            <a:ext cx="32126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крекинг</a:t>
            </a:r>
          </a:p>
        </p:txBody>
      </p:sp>
      <p:sp>
        <p:nvSpPr>
          <p:cNvPr id="17" name="Прямоугольник 16"/>
          <p:cNvSpPr/>
          <p:nvPr/>
        </p:nvSpPr>
        <p:spPr>
          <a:xfrm rot="2502585">
            <a:off x="4912527" y="1483112"/>
            <a:ext cx="480984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расщепление</a:t>
            </a:r>
          </a:p>
        </p:txBody>
      </p:sp>
      <p:pic>
        <p:nvPicPr>
          <p:cNvPr id="17415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428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Картинка 5 из 930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071563"/>
            <a:ext cx="12414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5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285750"/>
            <a:ext cx="600075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2" descr="Картинка 20 из 7214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86116" y="1357298"/>
            <a:ext cx="2571768" cy="257176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3326" name="Picture 14" descr="Картинка 40 из 98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71472" y="2214537"/>
            <a:ext cx="2214578" cy="46434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500063" y="1000125"/>
            <a:ext cx="7929562" cy="2500313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 rot="9155899">
            <a:off x="4687888" y="4098925"/>
            <a:ext cx="4714875" cy="1033463"/>
          </a:xfrm>
          <a:prstGeom prst="cloudCallout">
            <a:avLst>
              <a:gd name="adj1" fmla="val 8872"/>
              <a:gd name="adj2" fmla="val 10264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19814569">
            <a:off x="5207061" y="4045927"/>
            <a:ext cx="359489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структура</a:t>
            </a:r>
          </a:p>
        </p:txBody>
      </p:sp>
      <p:pic>
        <p:nvPicPr>
          <p:cNvPr id="18" name="Picture 4" descr="Картинка 5 из 930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3786188"/>
            <a:ext cx="12414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Выноска-облако 10"/>
          <p:cNvSpPr/>
          <p:nvPr/>
        </p:nvSpPr>
        <p:spPr>
          <a:xfrm rot="12697541">
            <a:off x="-88900" y="4262438"/>
            <a:ext cx="4575175" cy="1069975"/>
          </a:xfrm>
          <a:prstGeom prst="cloudCallout">
            <a:avLst>
              <a:gd name="adj1" fmla="val 8872"/>
              <a:gd name="adj2" fmla="val 10264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439" name="Picture 4" descr="http://animoving.ru/galleryimages/obich/obalfavit/obgreen/0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5929313"/>
            <a:ext cx="6953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6" descr="http://animoving.ru/galleryimages/obich/obalfavit/obgreen/0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5929313"/>
            <a:ext cx="6953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8" descr="http://animoving.ru/galleryimages/obich/obalfavit/obgreen/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38" y="5929313"/>
            <a:ext cx="7239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0" descr="http://animoving.ru/galleryimages/obich/obalfavit/obgreen/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25" y="5929313"/>
            <a:ext cx="7524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2" descr="http://animoving.ru/galleryimages/obich/obalfavit/obgreen/1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5" y="5929313"/>
            <a:ext cx="685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4" descr="http://animoving.ru/galleryimages/obich/obalfavit/obgreen/20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0" y="5929313"/>
            <a:ext cx="6572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6" descr="http://animoving.ru/galleryimages/obich/obalfavit/obgreen/2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00375" y="5929313"/>
            <a:ext cx="7715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 rot="1830814">
            <a:off x="429656" y="4149130"/>
            <a:ext cx="33698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строение</a:t>
            </a:r>
          </a:p>
        </p:txBody>
      </p:sp>
      <p:pic>
        <p:nvPicPr>
          <p:cNvPr id="18447" name="Picture 4" descr="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825" y="260350"/>
            <a:ext cx="4286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5" descr="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5813" y="214313"/>
            <a:ext cx="6064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10" descr="http://animoving.ru/galleryimages/obich/obalfavit/obgreen/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0" y="5929313"/>
            <a:ext cx="7524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2" descr="yacheika_OCK"/>
          <p:cNvPicPr>
            <a:picLocks noChangeAspect="1" noChangeArrowheads="1" noCrop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357950" y="128586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3250" name="Picture 2" descr="Картинка 4 из 113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500430" y="3286124"/>
            <a:ext cx="2133600" cy="168592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6" name="Picture 5" descr="yacheika_CUBE"/>
          <p:cNvPicPr>
            <a:picLocks noChangeAspect="1" noChangeArrowheads="1" noCrop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786050" y="135729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7" name="Picture 14" descr="yacheika_GCK"/>
          <p:cNvPicPr>
            <a:picLocks noChangeAspect="1" noChangeArrowheads="1" noCrop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572000" y="128586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8" name="Picture 16" descr="yacheika_GP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928662" y="135729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3" name="Круговая стрелка 22"/>
          <p:cNvSpPr/>
          <p:nvPr/>
        </p:nvSpPr>
        <p:spPr>
          <a:xfrm rot="5618823">
            <a:off x="6888163" y="4959350"/>
            <a:ext cx="977900" cy="977900"/>
          </a:xfrm>
          <a:prstGeom prst="circular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Круговая стрелка 28"/>
          <p:cNvSpPr/>
          <p:nvPr/>
        </p:nvSpPr>
        <p:spPr>
          <a:xfrm rot="4128255">
            <a:off x="3930650" y="5287963"/>
            <a:ext cx="977900" cy="977900"/>
          </a:xfrm>
          <a:prstGeom prst="circular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Куб 3"/>
          <p:cNvSpPr/>
          <p:nvPr/>
        </p:nvSpPr>
        <p:spPr>
          <a:xfrm rot="768778">
            <a:off x="598482" y="455613"/>
            <a:ext cx="1000132" cy="1000132"/>
          </a:xfrm>
          <a:prstGeom prst="cube">
            <a:avLst/>
          </a:prstGeom>
          <a:solidFill>
            <a:srgbClr val="66FF33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 rot="768778">
            <a:off x="5241952" y="3813199"/>
            <a:ext cx="1000132" cy="1000132"/>
          </a:xfrm>
          <a:prstGeom prst="cube">
            <a:avLst/>
          </a:prstGeom>
          <a:solidFill>
            <a:srgbClr val="7030A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</a:p>
        </p:txBody>
      </p:sp>
      <p:sp>
        <p:nvSpPr>
          <p:cNvPr id="6" name="Куб 5"/>
          <p:cNvSpPr/>
          <p:nvPr/>
        </p:nvSpPr>
        <p:spPr>
          <a:xfrm rot="768778">
            <a:off x="3956067" y="2813066"/>
            <a:ext cx="1000132" cy="1000132"/>
          </a:xfrm>
          <a:prstGeom prst="cube">
            <a:avLst/>
          </a:prstGeom>
          <a:solidFill>
            <a:srgbClr val="C00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sp>
        <p:nvSpPr>
          <p:cNvPr id="7" name="Куб 6"/>
          <p:cNvSpPr/>
          <p:nvPr/>
        </p:nvSpPr>
        <p:spPr>
          <a:xfrm rot="768778">
            <a:off x="7599406" y="5384834"/>
            <a:ext cx="1000132" cy="1000132"/>
          </a:xfrm>
          <a:prstGeom prst="cube">
            <a:avLst/>
          </a:prstGeom>
          <a:solidFill>
            <a:srgbClr val="6633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</a:p>
        </p:txBody>
      </p:sp>
      <p:sp>
        <p:nvSpPr>
          <p:cNvPr id="8" name="Куб 7"/>
          <p:cNvSpPr/>
          <p:nvPr/>
        </p:nvSpPr>
        <p:spPr>
          <a:xfrm rot="768778">
            <a:off x="1598612" y="1241431"/>
            <a:ext cx="1000132" cy="1000132"/>
          </a:xfrm>
          <a:prstGeom prst="cub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sp>
        <p:nvSpPr>
          <p:cNvPr id="9" name="Куб 8"/>
          <p:cNvSpPr/>
          <p:nvPr/>
        </p:nvSpPr>
        <p:spPr>
          <a:xfrm rot="768778">
            <a:off x="6384959" y="4670456"/>
            <a:ext cx="1000132" cy="1000132"/>
          </a:xfrm>
          <a:prstGeom prst="cube">
            <a:avLst/>
          </a:prstGeom>
          <a:solidFill>
            <a:srgbClr val="008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</a:p>
        </p:txBody>
      </p:sp>
      <p:sp>
        <p:nvSpPr>
          <p:cNvPr id="10" name="Куб 9"/>
          <p:cNvSpPr/>
          <p:nvPr/>
        </p:nvSpPr>
        <p:spPr>
          <a:xfrm rot="768778">
            <a:off x="2741621" y="2027249"/>
            <a:ext cx="1000132" cy="1000132"/>
          </a:xfrm>
          <a:prstGeom prst="cube">
            <a:avLst/>
          </a:prstGeom>
          <a:solidFill>
            <a:srgbClr val="00B0F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4375" y="4572000"/>
            <a:ext cx="2643188" cy="1816100"/>
          </a:xfrm>
          <a:prstGeom prst="rect">
            <a:avLst/>
          </a:prstGeom>
          <a:solidFill>
            <a:srgbClr val="FFFF66"/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Продолжите 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 список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химических 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синонимов</a:t>
            </a:r>
          </a:p>
        </p:txBody>
      </p:sp>
      <p:pic>
        <p:nvPicPr>
          <p:cNvPr id="19467" name="Picture 4" descr="http://animoving.ru/galleryimages/smile/smobshenie/smpodmig/594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1928813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4" descr="http://animoving.ru/galleryimages/smile/smobshenie/smpodmig/594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7688" y="2786063"/>
            <a:ext cx="238125" cy="238125"/>
          </a:xfrm>
          <a:noFill/>
        </p:spPr>
      </p:pic>
      <p:pic>
        <p:nvPicPr>
          <p:cNvPr id="19469" name="Picture 4" descr="http://animoving.ru/galleryimages/smile/smobshenie/smpodmig/594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457200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4" descr="http://animoving.ru/galleryimages/smile/smobshenie/smpodmig/594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5286375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4" descr="http://animoving.ru/galleryimages/smile/smobshenie/smpodmig/594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371475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4" descr="http://animoving.ru/galleryimages/smile/smobshenie/smpodmig/594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1214438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4" descr="http://animoving.ru/galleryimages/smile/smobshenie/smpodmig/594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357188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500063" y="2786063"/>
            <a:ext cx="8143875" cy="3571875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-146050" y="755650"/>
            <a:ext cx="4403725" cy="1765300"/>
          </a:xfrm>
          <a:prstGeom prst="cloudCallout">
            <a:avLst>
              <a:gd name="adj1" fmla="val 18341"/>
              <a:gd name="adj2" fmla="val 137215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262665">
            <a:off x="4092575" y="614363"/>
            <a:ext cx="5016500" cy="1624012"/>
          </a:xfrm>
          <a:prstGeom prst="cloudCallout">
            <a:avLst>
              <a:gd name="adj1" fmla="val 4611"/>
              <a:gd name="adj2" fmla="val 106254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257021" y="828435"/>
            <a:ext cx="3519983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Химическая реакция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59211">
            <a:off x="4944222" y="692096"/>
            <a:ext cx="370922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Химическое </a:t>
            </a:r>
          </a:p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явление</a:t>
            </a:r>
          </a:p>
        </p:txBody>
      </p:sp>
      <p:pic>
        <p:nvPicPr>
          <p:cNvPr id="3079" name="Picture 7" descr="Рисунок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3500438"/>
            <a:ext cx="73453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4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14313"/>
            <a:ext cx="4286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Картинка 5 из 9300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75" y="571500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85750" y="2143125"/>
            <a:ext cx="8501063" cy="2643188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химическое вещество, ускоряющее реакцию, но не входящее в состав продуктов реакции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1500188" y="357188"/>
            <a:ext cx="5715000" cy="1535112"/>
          </a:xfrm>
          <a:prstGeom prst="cloudCallout">
            <a:avLst>
              <a:gd name="adj1" fmla="val 246"/>
              <a:gd name="adj2" fmla="val 9041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0800000">
            <a:off x="3929063" y="5072063"/>
            <a:ext cx="5016500" cy="1624012"/>
          </a:xfrm>
          <a:prstGeom prst="cloudCallout">
            <a:avLst>
              <a:gd name="adj1" fmla="val 3092"/>
              <a:gd name="adj2" fmla="val 80102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500042"/>
            <a:ext cx="59901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катализатор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5429264"/>
            <a:ext cx="32362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фермент</a:t>
            </a:r>
          </a:p>
        </p:txBody>
      </p:sp>
      <p:pic>
        <p:nvPicPr>
          <p:cNvPr id="4103" name="Picture 5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60350"/>
            <a:ext cx="542925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Картинка 15 из 561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4381499"/>
            <a:ext cx="2857500" cy="247650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4" descr="Картинка 5 из 930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75" y="5000625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4857750" y="1500188"/>
            <a:ext cx="3929063" cy="3929062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эндотермический процесс образования ионов из нейтральных атомов или молекул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1500188" y="357188"/>
            <a:ext cx="5715000" cy="1535112"/>
          </a:xfrm>
          <a:prstGeom prst="cloudCallout">
            <a:avLst>
              <a:gd name="adj1" fmla="val 2197"/>
              <a:gd name="adj2" fmla="val 8242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0800000">
            <a:off x="3929063" y="5357813"/>
            <a:ext cx="5016500" cy="1285875"/>
          </a:xfrm>
          <a:prstGeom prst="cloudCallout">
            <a:avLst>
              <a:gd name="adj1" fmla="val 8872"/>
              <a:gd name="adj2" fmla="val 10264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500042"/>
            <a:ext cx="59901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диссоциация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5572140"/>
            <a:ext cx="38560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ионизация</a:t>
            </a:r>
          </a:p>
        </p:txBody>
      </p:sp>
      <p:pic>
        <p:nvPicPr>
          <p:cNvPr id="5127" name="Picture 5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3" y="260350"/>
            <a:ext cx="54927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Картинка 72 из 13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2143116"/>
            <a:ext cx="4343400" cy="3810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Стрелка вниз 11"/>
          <p:cNvSpPr/>
          <p:nvPr/>
        </p:nvSpPr>
        <p:spPr>
          <a:xfrm flipH="1">
            <a:off x="8143875" y="4572000"/>
            <a:ext cx="214313" cy="857250"/>
          </a:xfrm>
          <a:prstGeom prst="down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" name="Picture 4" descr="Картинка 5 из 930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13" y="5143500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857500" y="3143250"/>
            <a:ext cx="3286125" cy="3571875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-68263" y="939800"/>
            <a:ext cx="4191001" cy="2344738"/>
          </a:xfrm>
          <a:prstGeom prst="cloudCallout">
            <a:avLst>
              <a:gd name="adj1" fmla="val 16075"/>
              <a:gd name="adj2" fmla="val 72922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262665">
            <a:off x="3952875" y="588963"/>
            <a:ext cx="5016500" cy="2403475"/>
          </a:xfrm>
          <a:prstGeom prst="cloudCallout">
            <a:avLst>
              <a:gd name="adj1" fmla="val -8798"/>
              <a:gd name="adj2" fmla="val 72291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245923" y="1509682"/>
            <a:ext cx="3663467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Бензольное</a:t>
            </a: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кольцо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59211">
            <a:off x="3800413" y="1041034"/>
            <a:ext cx="5677003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Ароматическая </a:t>
            </a:r>
          </a:p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связь</a:t>
            </a:r>
          </a:p>
        </p:txBody>
      </p:sp>
      <p:pic>
        <p:nvPicPr>
          <p:cNvPr id="6151" name="Picture 5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63658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2" descr="title_all1_movi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3643313"/>
            <a:ext cx="264318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Картинка 11 из 17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3357563"/>
            <a:ext cx="28575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Картинка 12 из 17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413" y="3643313"/>
            <a:ext cx="27035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Картинка 5 из 9300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43538" y="571500"/>
            <a:ext cx="165576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142875" y="2143125"/>
            <a:ext cx="8858250" cy="2643188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1500188" y="357188"/>
            <a:ext cx="6286500" cy="1535112"/>
          </a:xfrm>
          <a:prstGeom prst="cloudCallout">
            <a:avLst>
              <a:gd name="adj1" fmla="val 246"/>
              <a:gd name="adj2" fmla="val 9041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0800000">
            <a:off x="1357313" y="5072063"/>
            <a:ext cx="7588250" cy="1624012"/>
          </a:xfrm>
          <a:prstGeom prst="cloudCallout">
            <a:avLst>
              <a:gd name="adj1" fmla="val 3092"/>
              <a:gd name="adj2" fmla="val 80102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857356" y="500042"/>
            <a:ext cx="59901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Инертные газы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85918" y="5429264"/>
            <a:ext cx="669112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Благородные газы</a:t>
            </a:r>
          </a:p>
        </p:txBody>
      </p:sp>
      <p:pic>
        <p:nvPicPr>
          <p:cNvPr id="47106" name="Picture 2" descr="Картинка 1 из 1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571744"/>
            <a:ext cx="1333496" cy="133349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6" name="Picture 4" descr="Картинка 42 из 134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530475"/>
            <a:ext cx="1285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571472" y="3929066"/>
            <a:ext cx="10502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гелий</a:t>
            </a:r>
          </a:p>
        </p:txBody>
      </p:sp>
      <p:pic>
        <p:nvPicPr>
          <p:cNvPr id="47108" name="Picture 4" descr="http://im3-tub-ru.yandex.net/i?id=87260530-51-7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429520" y="2571744"/>
            <a:ext cx="1428750" cy="142875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7715272" y="4000504"/>
            <a:ext cx="109651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радон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428992" y="3929066"/>
            <a:ext cx="10693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аргон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143108" y="3929066"/>
            <a:ext cx="9268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неон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72198" y="4000504"/>
            <a:ext cx="126650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ксенон</a:t>
            </a:r>
          </a:p>
        </p:txBody>
      </p:sp>
      <p:pic>
        <p:nvPicPr>
          <p:cNvPr id="47112" name="Picture 8" descr="Картинка 95 из 1730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857356" y="2571744"/>
            <a:ext cx="1357322" cy="135732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7116" name="Picture 12" descr="Картинка 31 из 600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143240" y="2571744"/>
            <a:ext cx="1681535" cy="135732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7118" name="Picture 14" descr="http://im7-tub-ru.yandex.net/i?id=459008711-68-72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929322" y="2643182"/>
            <a:ext cx="1524426" cy="121444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86" name="Picture 5" descr="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625" y="142875"/>
            <a:ext cx="600075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 descr="Картинка 5 из 9300">
            <a:hlinkClick r:id="rId13"/>
          </p:cNvPr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14813" y="5000625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5357813" y="2071688"/>
            <a:ext cx="3429000" cy="2786062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прибор для измерения плотности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1571625" y="357188"/>
            <a:ext cx="5715000" cy="1535112"/>
          </a:xfrm>
          <a:prstGeom prst="cloudCallout">
            <a:avLst>
              <a:gd name="adj1" fmla="val 40441"/>
              <a:gd name="adj2" fmla="val 8242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0800000">
            <a:off x="4429125" y="5357813"/>
            <a:ext cx="4714875" cy="1285875"/>
          </a:xfrm>
          <a:prstGeom prst="cloudCallout">
            <a:avLst>
              <a:gd name="adj1" fmla="val 8872"/>
              <a:gd name="adj2" fmla="val 102649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500042"/>
            <a:ext cx="59901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ареометр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5500702"/>
            <a:ext cx="388971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денсиметр</a:t>
            </a:r>
          </a:p>
        </p:txBody>
      </p:sp>
      <p:pic>
        <p:nvPicPr>
          <p:cNvPr id="8199" name="Picture 5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6064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Картинка 2 из 704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2000240"/>
            <a:ext cx="4286280" cy="3208679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8" name="Picture 4" descr="Картинка 5 из 9300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4714875"/>
            <a:ext cx="12414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1928813" y="2214563"/>
            <a:ext cx="4143375" cy="4500562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Способность атома одного химического элемента образовывать несколько простых веществ</a:t>
            </a:r>
          </a:p>
        </p:txBody>
      </p:sp>
      <p:sp>
        <p:nvSpPr>
          <p:cNvPr id="14" name="Выноска-облако 13"/>
          <p:cNvSpPr/>
          <p:nvPr/>
        </p:nvSpPr>
        <p:spPr>
          <a:xfrm rot="19859153">
            <a:off x="-190500" y="1192213"/>
            <a:ext cx="4425950" cy="1535112"/>
          </a:xfrm>
          <a:prstGeom prst="cloudCallout">
            <a:avLst>
              <a:gd name="adj1" fmla="val 27508"/>
              <a:gd name="adj2" fmla="val 97054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262665">
            <a:off x="3903663" y="663575"/>
            <a:ext cx="5267325" cy="2030413"/>
          </a:xfrm>
          <a:prstGeom prst="cloudCallout">
            <a:avLst>
              <a:gd name="adj1" fmla="val -33814"/>
              <a:gd name="adj2" fmla="val 85757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9662319">
            <a:off x="-130070" y="1385392"/>
            <a:ext cx="433925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Модификации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59211">
            <a:off x="4437940" y="876956"/>
            <a:ext cx="459491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Аллотропные</a:t>
            </a: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видоизменения</a:t>
            </a:r>
          </a:p>
        </p:txBody>
      </p:sp>
      <p:pic>
        <p:nvPicPr>
          <p:cNvPr id="9223" name="Picture 5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6492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Картинка 5 из 930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785813"/>
            <a:ext cx="147796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2" descr="Картинка 24 из 11075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" y="3000375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38146663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8596" y="5286388"/>
            <a:ext cx="107157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9162" name="Picture 10" descr="http://images.tiu.ru/6072663_w640_h640_354069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86512" y="3857628"/>
            <a:ext cx="2714612" cy="278421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8" name="Picture 4" descr="http://animoving.ru/galleryimages/obich/obnature/obpogoda/23076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6625" y="3571875"/>
            <a:ext cx="9334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4" descr="http://animoving.ru/galleryimages/obich/obalfavit/obtanec/326.gif"/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85720" y="4000504"/>
            <a:ext cx="1304954" cy="953621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2" name="Picture 16" descr="http://animoving.ru/galleryimages/obich/obalfavit/obtanec/350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72188" y="3286125"/>
            <a:ext cx="13954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214313" y="2357438"/>
            <a:ext cx="8501062" cy="2643187"/>
          </a:xfrm>
          <a:prstGeom prst="horizontalScroll">
            <a:avLst/>
          </a:prstGeom>
          <a:solidFill>
            <a:srgbClr val="CCFF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1500188" y="214313"/>
            <a:ext cx="6000750" cy="2357437"/>
          </a:xfrm>
          <a:prstGeom prst="cloudCallout">
            <a:avLst>
              <a:gd name="adj1" fmla="val 57611"/>
              <a:gd name="adj2" fmla="val 50685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0800000">
            <a:off x="1428750" y="4786313"/>
            <a:ext cx="6929438" cy="1909762"/>
          </a:xfrm>
          <a:prstGeom prst="cloudCallout">
            <a:avLst>
              <a:gd name="adj1" fmla="val 44336"/>
              <a:gd name="adj2" fmla="val 49728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500042"/>
            <a:ext cx="599017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Насыщенные углеводороды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5000636"/>
            <a:ext cx="521732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Предельные </a:t>
            </a:r>
          </a:p>
          <a:p>
            <a:pPr algn="ctr">
              <a:defRPr/>
            </a:pPr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углеводороды</a:t>
            </a:r>
          </a:p>
        </p:txBody>
      </p:sp>
      <p:pic>
        <p:nvPicPr>
          <p:cNvPr id="10247" name="Picture 5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5842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Картинка 13 из 965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2786058"/>
            <a:ext cx="1857388" cy="17252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8132" name="Picture 4" descr="Картинка 44 из 965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50" y="2786058"/>
            <a:ext cx="2120397" cy="17859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8134" name="Picture 6" descr="Картинка 197 из 965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43240" y="2786058"/>
            <a:ext cx="2694232" cy="18105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8" name="Picture 4" descr="Картинка 5 из 9300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4813" y="4714875"/>
            <a:ext cx="1536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уч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ручка</Template>
  <TotalTime>582</TotalTime>
  <Words>223</Words>
  <Application>Microsoft Office PowerPoint</Application>
  <PresentationFormat>Экран (4:3)</PresentationFormat>
  <Paragraphs>77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Arial</vt:lpstr>
      <vt:lpstr>ручка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химия-русский язык</dc:title>
  <dc:subject>синонимы</dc:subject>
  <dc:creator>Оськина Т.А.</dc:creator>
  <cp:lastModifiedBy>Admin</cp:lastModifiedBy>
  <cp:revision>69</cp:revision>
  <dcterms:created xsi:type="dcterms:W3CDTF">2012-06-16T04:05:05Z</dcterms:created>
  <dcterms:modified xsi:type="dcterms:W3CDTF">2012-06-30T21:46:50Z</dcterms:modified>
</cp:coreProperties>
</file>