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16"/>
  </p:notesMasterIdLst>
  <p:sldIdLst>
    <p:sldId id="256" r:id="rId2"/>
    <p:sldId id="260" r:id="rId3"/>
    <p:sldId id="259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70" r:id="rId13"/>
    <p:sldId id="271" r:id="rId14"/>
    <p:sldId id="269" r:id="rId15"/>
  </p:sldIdLst>
  <p:sldSz cx="9144000" cy="6858000" type="screen4x3"/>
  <p:notesSz cx="6858000" cy="9144000"/>
  <p:custDataLst>
    <p:tags r:id="rId17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78" d="100"/>
          <a:sy n="78" d="100"/>
        </p:scale>
        <p:origin x="-274" y="-8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B2DBF94-D023-452E-BBAA-5294F90E9CCF}" type="datetimeFigureOut">
              <a:rPr lang="ru-RU" smtClean="0"/>
              <a:pPr/>
              <a:t>19.02.2012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89064B-1482-46E2-9A40-78D090F9B636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EFFD7D-DF4B-43E3-A01E-2AB55F2A1C6C}" type="datetimeFigureOut">
              <a:rPr lang="ru-RU" smtClean="0"/>
              <a:pPr/>
              <a:t>19.02.2012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905488-E13E-4EE7-8ADC-34F800E863AF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EFFD7D-DF4B-43E3-A01E-2AB55F2A1C6C}" type="datetimeFigureOut">
              <a:rPr lang="ru-RU" smtClean="0"/>
              <a:pPr/>
              <a:t>19.02.2012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905488-E13E-4EE7-8ADC-34F800E863AF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EFFD7D-DF4B-43E3-A01E-2AB55F2A1C6C}" type="datetimeFigureOut">
              <a:rPr lang="ru-RU" smtClean="0"/>
              <a:pPr/>
              <a:t>19.02.2012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905488-E13E-4EE7-8ADC-34F800E863AF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EFFD7D-DF4B-43E3-A01E-2AB55F2A1C6C}" type="datetimeFigureOut">
              <a:rPr lang="ru-RU" smtClean="0"/>
              <a:pPr/>
              <a:t>19.02.2012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905488-E13E-4EE7-8ADC-34F800E863AF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EFFD7D-DF4B-43E3-A01E-2AB55F2A1C6C}" type="datetimeFigureOut">
              <a:rPr lang="ru-RU" smtClean="0"/>
              <a:pPr/>
              <a:t>19.02.2012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905488-E13E-4EE7-8ADC-34F800E863AF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EFFD7D-DF4B-43E3-A01E-2AB55F2A1C6C}" type="datetimeFigureOut">
              <a:rPr lang="ru-RU" smtClean="0"/>
              <a:pPr/>
              <a:t>19.02.2012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905488-E13E-4EE7-8ADC-34F800E863AF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EFFD7D-DF4B-43E3-A01E-2AB55F2A1C6C}" type="datetimeFigureOut">
              <a:rPr lang="ru-RU" smtClean="0"/>
              <a:pPr/>
              <a:t>19.02.2012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905488-E13E-4EE7-8ADC-34F800E863AF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EFFD7D-DF4B-43E3-A01E-2AB55F2A1C6C}" type="datetimeFigureOut">
              <a:rPr lang="ru-RU" smtClean="0"/>
              <a:pPr/>
              <a:t>19.02.2012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905488-E13E-4EE7-8ADC-34F800E863AF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EFFD7D-DF4B-43E3-A01E-2AB55F2A1C6C}" type="datetimeFigureOut">
              <a:rPr lang="ru-RU" smtClean="0"/>
              <a:pPr/>
              <a:t>19.02.2012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905488-E13E-4EE7-8ADC-34F800E863AF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EFFD7D-DF4B-43E3-A01E-2AB55F2A1C6C}" type="datetimeFigureOut">
              <a:rPr lang="ru-RU" smtClean="0"/>
              <a:pPr/>
              <a:t>19.02.2012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905488-E13E-4EE7-8ADC-34F800E863AF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EFFD7D-DF4B-43E3-A01E-2AB55F2A1C6C}" type="datetimeFigureOut">
              <a:rPr lang="ru-RU" smtClean="0"/>
              <a:pPr/>
              <a:t>19.02.2012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905488-E13E-4EE7-8ADC-34F800E863AF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EFFD7D-DF4B-43E3-A01E-2AB55F2A1C6C}" type="datetimeFigureOut">
              <a:rPr lang="ru-RU" smtClean="0"/>
              <a:pPr/>
              <a:t>19.02.2012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7905488-E13E-4EE7-8ADC-34F800E863AF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gi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WordArt 2"/>
          <p:cNvSpPr>
            <a:spLocks noGrp="1" noChangeArrowheads="1" noChangeShapeType="1" noTextEdit="1"/>
          </p:cNvSpPr>
          <p:nvPr>
            <p:ph type="ctrTitle"/>
          </p:nvPr>
        </p:nvSpPr>
        <p:spPr bwMode="auto">
          <a:xfrm>
            <a:off x="642910" y="1643050"/>
            <a:ext cx="8062912" cy="96045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 rtl="0"/>
            <a:r>
              <a:rPr lang="ru-RU" sz="4800" kern="10" spc="0" dirty="0" smtClean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Arial"/>
                <a:cs typeface="Arial"/>
              </a:rPr>
              <a:t>Гипотезы</a:t>
            </a:r>
            <a:r>
              <a:rPr lang="ru-RU" kern="10" spc="0" dirty="0" smtClean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Arial"/>
                <a:cs typeface="Arial"/>
              </a:rPr>
              <a:t> </a:t>
            </a:r>
            <a:r>
              <a:rPr lang="ru-RU" kern="10" spc="0" dirty="0" smtClean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Arial"/>
                <a:cs typeface="Arial"/>
              </a:rPr>
              <a:t>возникновения </a:t>
            </a:r>
            <a:r>
              <a:rPr lang="ru-RU" kern="10" spc="0" dirty="0" smtClean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Arial"/>
                <a:cs typeface="Arial"/>
              </a:rPr>
              <a:t>жизни</a:t>
            </a:r>
            <a:endParaRPr lang="ru-RU" kern="10" spc="0" dirty="0">
              <a:ln w="12700">
                <a:solidFill>
                  <a:srgbClr val="EAEAEA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80000"/>
                  </a:srgbClr>
                </a:outerShdw>
              </a:effectLst>
              <a:latin typeface="Arial"/>
              <a:cs typeface="Arial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57158" y="3429000"/>
            <a:ext cx="8491508" cy="1609724"/>
          </a:xfrm>
        </p:spPr>
        <p:txBody>
          <a:bodyPr>
            <a:normAutofit/>
          </a:bodyPr>
          <a:lstStyle/>
          <a:p>
            <a:r>
              <a:rPr lang="ru-RU" sz="18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Подготовили</a:t>
            </a:r>
            <a:r>
              <a:rPr lang="ru-RU" sz="18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: </a:t>
            </a:r>
            <a:r>
              <a:rPr lang="ru-RU" sz="18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студентки </a:t>
            </a:r>
            <a:r>
              <a:rPr lang="ru-RU" sz="18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111 группы</a:t>
            </a:r>
          </a:p>
          <a:p>
            <a:r>
              <a:rPr lang="ru-RU" sz="18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Аболмасова Н. и Кузилева Т.</a:t>
            </a:r>
          </a:p>
          <a:p>
            <a:endParaRPr lang="ru-RU" sz="2000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r>
              <a:rPr lang="ru-RU" sz="2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ГБОУ  СПО ТОМУ № 1 город Узловая</a:t>
            </a:r>
          </a:p>
          <a:p>
            <a:endParaRPr lang="ru-RU" sz="20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6" grpId="0"/>
      <p:bldP spid="3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WordArt 2"/>
          <p:cNvSpPr>
            <a:spLocks noGrp="1" noChangeArrowheads="1" noChangeShapeType="1" noTextEdit="1"/>
          </p:cNvSpPr>
          <p:nvPr>
            <p:ph type="title" idx="4294967295"/>
          </p:nvPr>
        </p:nvSpPr>
        <p:spPr bwMode="auto">
          <a:xfrm>
            <a:off x="500034" y="285728"/>
            <a:ext cx="8229600" cy="8096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3600" kern="10" spc="0" dirty="0" smtClean="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B2B2B2">
                    <a:alpha val="50000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"/>
                <a:cs typeface="Arial"/>
              </a:rPr>
              <a:t>Теория </a:t>
            </a:r>
            <a:r>
              <a:rPr lang="ru-RU" sz="3600" kern="10" spc="0" dirty="0" err="1" smtClean="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B2B2B2">
                    <a:alpha val="50000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"/>
                <a:cs typeface="Arial"/>
              </a:rPr>
              <a:t>Опарина-Холдейна</a:t>
            </a:r>
            <a:endParaRPr lang="ru-RU" sz="3600" kern="10" spc="0" dirty="0">
              <a:ln w="12700">
                <a:solidFill>
                  <a:srgbClr val="3333CC"/>
                </a:solidFill>
                <a:round/>
                <a:headEnd/>
                <a:tailEnd/>
              </a:ln>
              <a:solidFill>
                <a:srgbClr val="B2B2B2">
                  <a:alpha val="50000"/>
                </a:srgb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Arial"/>
              <a:cs typeface="Arial"/>
            </a:endParaRPr>
          </a:p>
        </p:txBody>
      </p:sp>
      <p:pic>
        <p:nvPicPr>
          <p:cNvPr id="8" name="Содержимое 7" descr="2021587_640px.jpg"/>
          <p:cNvPicPr>
            <a:picLocks noGrp="1" noChangeAspect="1"/>
          </p:cNvPicPr>
          <p:nvPr>
            <p:ph sz="half" idx="4294967295"/>
          </p:nvPr>
        </p:nvPicPr>
        <p:blipFill>
          <a:blip r:embed="rId2"/>
          <a:stretch>
            <a:fillRect/>
          </a:stretch>
        </p:blipFill>
        <p:spPr>
          <a:xfrm>
            <a:off x="5072066" y="1428736"/>
            <a:ext cx="3286125" cy="3857625"/>
          </a:xfrm>
        </p:spPr>
      </p:pic>
      <p:pic>
        <p:nvPicPr>
          <p:cNvPr id="9" name="Рисунок 8" descr="img2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43504" y="5500702"/>
            <a:ext cx="3571900" cy="1143008"/>
          </a:xfrm>
          <a:prstGeom prst="rect">
            <a:avLst/>
          </a:prstGeom>
        </p:spPr>
      </p:pic>
      <p:pic>
        <p:nvPicPr>
          <p:cNvPr id="10" name="Рисунок 9" descr="HALDANE_23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0034" y="1428736"/>
            <a:ext cx="3286148" cy="3786214"/>
          </a:xfrm>
          <a:prstGeom prst="rect">
            <a:avLst/>
          </a:prstGeom>
        </p:spPr>
      </p:pic>
      <p:pic>
        <p:nvPicPr>
          <p:cNvPr id="11" name="Рисунок 10" descr="img3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1472" y="5429264"/>
            <a:ext cx="4000528" cy="12858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dirty="0" smtClean="0"/>
              <a:t>Процесс становления жизни</a:t>
            </a:r>
            <a:endParaRPr lang="ru-RU" sz="4000" dirty="0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642910" y="1857364"/>
            <a:ext cx="8715436" cy="4572000"/>
          </a:xfrm>
        </p:spPr>
        <p:txBody>
          <a:bodyPr/>
          <a:lstStyle/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sz="1800" dirty="0" smtClean="0"/>
              <a:t>  Синтез низкомо-                                                                        Возникновение                                                                           </a:t>
            </a:r>
          </a:p>
          <a:p>
            <a:pPr>
              <a:buNone/>
            </a:pPr>
            <a:r>
              <a:rPr lang="ru-RU" sz="1800" dirty="0" smtClean="0"/>
              <a:t>  лекулярных орган.                                                                        простейших                                                     </a:t>
            </a:r>
          </a:p>
          <a:p>
            <a:pPr>
              <a:buNone/>
            </a:pPr>
            <a:r>
              <a:rPr lang="ru-RU" sz="1800" dirty="0" smtClean="0"/>
              <a:t>   соединений                                                                                     клеток</a:t>
            </a:r>
          </a:p>
          <a:p>
            <a:pPr>
              <a:buNone/>
            </a:pPr>
            <a:r>
              <a:rPr lang="ru-RU" sz="1800" dirty="0" smtClean="0"/>
              <a:t>                              </a:t>
            </a:r>
          </a:p>
          <a:p>
            <a:pPr>
              <a:buNone/>
            </a:pPr>
            <a:r>
              <a:rPr lang="ru-RU" sz="1800" dirty="0" smtClean="0"/>
              <a:t>                             Образование биологи-           формирование</a:t>
            </a:r>
          </a:p>
          <a:p>
            <a:pPr>
              <a:buNone/>
            </a:pPr>
            <a:r>
              <a:rPr lang="ru-RU" sz="1800" dirty="0" smtClean="0"/>
              <a:t>                                 ческих полимеров          фазообособленных</a:t>
            </a:r>
          </a:p>
          <a:p>
            <a:pPr>
              <a:buNone/>
            </a:pPr>
            <a:r>
              <a:rPr lang="ru-RU" sz="1800" dirty="0" smtClean="0"/>
              <a:t>                                                                             систем орган. веществ.</a:t>
            </a:r>
          </a:p>
          <a:p>
            <a:pPr>
              <a:buNone/>
            </a:pPr>
            <a:endParaRPr lang="ru-RU" sz="1800" dirty="0" smtClean="0"/>
          </a:p>
          <a:p>
            <a:pPr>
              <a:buNone/>
            </a:pPr>
            <a:endParaRPr lang="ru-RU" sz="1800" dirty="0" smtClean="0"/>
          </a:p>
          <a:p>
            <a:pPr>
              <a:buNone/>
            </a:pPr>
            <a:endParaRPr lang="ru-RU" sz="1800" dirty="0" smtClean="0"/>
          </a:p>
          <a:p>
            <a:pPr>
              <a:buNone/>
            </a:pPr>
            <a:r>
              <a:rPr lang="ru-RU" sz="1800" dirty="0" smtClean="0"/>
              <a:t>                           </a:t>
            </a:r>
          </a:p>
          <a:p>
            <a:pPr>
              <a:buNone/>
            </a:pPr>
            <a:r>
              <a:rPr lang="ru-RU" sz="1800" dirty="0" smtClean="0"/>
              <a:t>                             Химический этап</a:t>
            </a:r>
            <a:endParaRPr lang="ru-RU" sz="1800" dirty="0"/>
          </a:p>
        </p:txBody>
      </p:sp>
      <p:cxnSp>
        <p:nvCxnSpPr>
          <p:cNvPr id="7" name="Прямая со стрелкой 6"/>
          <p:cNvCxnSpPr/>
          <p:nvPr/>
        </p:nvCxnSpPr>
        <p:spPr>
          <a:xfrm rot="10800000" flipV="1">
            <a:off x="1357290" y="1500174"/>
            <a:ext cx="1000132" cy="92869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/>
          <p:nvPr/>
        </p:nvCxnSpPr>
        <p:spPr>
          <a:xfrm rot="5400000">
            <a:off x="2750331" y="2250273"/>
            <a:ext cx="1857388" cy="21431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 rot="16200000" flipH="1">
            <a:off x="4607719" y="2107397"/>
            <a:ext cx="1857388" cy="50006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 rot="16200000" flipH="1">
            <a:off x="7143768" y="1428736"/>
            <a:ext cx="1000132" cy="85725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 стрелкой 22"/>
          <p:cNvCxnSpPr/>
          <p:nvPr/>
        </p:nvCxnSpPr>
        <p:spPr>
          <a:xfrm rot="16200000" flipH="1">
            <a:off x="678629" y="4250537"/>
            <a:ext cx="1857388" cy="135732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 стрелкой 24"/>
          <p:cNvCxnSpPr/>
          <p:nvPr/>
        </p:nvCxnSpPr>
        <p:spPr>
          <a:xfrm rot="10800000" flipV="1">
            <a:off x="4214810" y="4786322"/>
            <a:ext cx="2000264" cy="92869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 стрелкой 26"/>
          <p:cNvCxnSpPr/>
          <p:nvPr/>
        </p:nvCxnSpPr>
        <p:spPr>
          <a:xfrm rot="5400000">
            <a:off x="2643174" y="5143512"/>
            <a:ext cx="1285884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214313"/>
            <a:ext cx="8229600" cy="1023937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           Химический этап</a:t>
            </a:r>
            <a:endParaRPr lang="ru-RU" dirty="0"/>
          </a:p>
        </p:txBody>
      </p:sp>
      <p:pic>
        <p:nvPicPr>
          <p:cNvPr id="5" name="Содержимое 4" descr="0011-011-KHimicheskij-etap.jpg"/>
          <p:cNvPicPr>
            <a:picLocks noGrp="1" noChangeAspect="1"/>
          </p:cNvPicPr>
          <p:nvPr>
            <p:ph sz="half" idx="4294967295"/>
          </p:nvPr>
        </p:nvPicPr>
        <p:blipFill>
          <a:blip r:embed="rId2"/>
          <a:stretch>
            <a:fillRect/>
          </a:stretch>
        </p:blipFill>
        <p:spPr>
          <a:xfrm>
            <a:off x="785786" y="1571612"/>
            <a:ext cx="7429552" cy="4872041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142852"/>
            <a:ext cx="8229600" cy="88073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      </a:t>
            </a:r>
            <a:r>
              <a:rPr lang="ru-RU" dirty="0" smtClean="0"/>
              <a:t>Биологический </a:t>
            </a:r>
            <a:r>
              <a:rPr lang="ru-RU" dirty="0" smtClean="0"/>
              <a:t>этап</a:t>
            </a:r>
            <a:endParaRPr lang="ru-RU" dirty="0"/>
          </a:p>
        </p:txBody>
      </p:sp>
      <p:pic>
        <p:nvPicPr>
          <p:cNvPr id="4" name="Содержимое 3" descr="img11.gif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28662" y="1342518"/>
            <a:ext cx="7572428" cy="5222364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WordArt 4"/>
          <p:cNvSpPr>
            <a:spLocks noGrp="1" noChangeArrowheads="1" noChangeShapeType="1" noTextEdit="1"/>
          </p:cNvSpPr>
          <p:nvPr>
            <p:ph type="title"/>
          </p:nvPr>
        </p:nvSpPr>
        <p:spPr bwMode="auto">
          <a:xfrm>
            <a:off x="428596" y="285728"/>
            <a:ext cx="8229600" cy="102360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3600" kern="10" spc="0" dirty="0" smtClean="0">
                <a:ln w="9525">
                  <a:noFill/>
                  <a:round/>
                  <a:headEnd/>
                  <a:tailEnd/>
                </a:ln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Гипотеза стационарного </a:t>
            </a:r>
            <a:r>
              <a:rPr lang="ru-RU" sz="3600" kern="10" spc="0" dirty="0" smtClean="0">
                <a:ln w="9525">
                  <a:noFill/>
                  <a:round/>
                  <a:headEnd/>
                  <a:tailEnd/>
                </a:ln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стояния</a:t>
            </a:r>
            <a:endParaRPr lang="ru-RU" sz="3600" kern="10" spc="0" dirty="0">
              <a:ln w="9525">
                <a:noFill/>
                <a:round/>
                <a:headEnd/>
                <a:tailEnd/>
              </a:ln>
              <a:solidFill>
                <a:srgbClr val="336699"/>
              </a:solidFill>
              <a:effectLst>
                <a:outerShdw dist="45791" dir="2021404" algn="ctr" rotWithShape="0">
                  <a:srgbClr val="B2B2B2">
                    <a:alpha val="80000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8" name="Содержимое 7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sz="1800" dirty="0" smtClean="0"/>
              <a:t>     Согласно этой гипотезе Земля никогда не возникала, а существовала вечно; она всегда была способна поддерживать жизнь, а если и изменялась, то очень мало; виды также существовали всегда</a:t>
            </a:r>
          </a:p>
          <a:p>
            <a:endParaRPr lang="ru-RU" dirty="0"/>
          </a:p>
        </p:txBody>
      </p:sp>
      <p:pic>
        <p:nvPicPr>
          <p:cNvPr id="10" name="Рисунок 9" descr="original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1538" y="2639100"/>
            <a:ext cx="6858048" cy="399338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0" grpId="0"/>
      <p:bldP spid="8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8" name="Прямая со стрелкой 17"/>
          <p:cNvCxnSpPr/>
          <p:nvPr/>
        </p:nvCxnSpPr>
        <p:spPr>
          <a:xfrm rot="10800000" flipV="1">
            <a:off x="1357290" y="1285860"/>
            <a:ext cx="1785950" cy="71438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dirty="0" smtClean="0"/>
              <a:t>Гипотезы возникновения жизни</a:t>
            </a:r>
            <a:endParaRPr lang="ru-RU" sz="3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882808"/>
            <a:ext cx="8472518" cy="4572000"/>
          </a:xfrm>
        </p:spPr>
        <p:txBody>
          <a:bodyPr/>
          <a:lstStyle/>
          <a:p>
            <a:pPr>
              <a:buNone/>
            </a:pPr>
            <a:r>
              <a:rPr lang="ru-RU" sz="1800" dirty="0" smtClean="0"/>
              <a:t>                                                                                                  </a:t>
            </a:r>
            <a:endParaRPr lang="ru-RU" sz="1800" dirty="0" smtClean="0"/>
          </a:p>
          <a:p>
            <a:pPr>
              <a:buNone/>
            </a:pPr>
            <a:r>
              <a:rPr lang="ru-RU" sz="1800" dirty="0" smtClean="0"/>
              <a:t> </a:t>
            </a:r>
            <a:endParaRPr lang="ru-RU" sz="1800" dirty="0" smtClean="0"/>
          </a:p>
          <a:p>
            <a:pPr>
              <a:buNone/>
            </a:pPr>
            <a:r>
              <a:rPr lang="ru-RU" sz="1800" dirty="0" smtClean="0"/>
              <a:t>Креационизм</a:t>
            </a:r>
            <a:endParaRPr lang="ru-RU" sz="2000" dirty="0" smtClean="0"/>
          </a:p>
          <a:p>
            <a:pPr>
              <a:buNone/>
            </a:pPr>
            <a:r>
              <a:rPr lang="ru-RU" sz="1800" dirty="0" smtClean="0"/>
              <a:t>      </a:t>
            </a:r>
          </a:p>
          <a:p>
            <a:pPr>
              <a:buNone/>
            </a:pPr>
            <a:r>
              <a:rPr lang="ru-RU" sz="1800" dirty="0"/>
              <a:t> </a:t>
            </a:r>
            <a:r>
              <a:rPr lang="ru-RU" sz="1800" dirty="0" smtClean="0"/>
              <a:t>             </a:t>
            </a:r>
            <a:r>
              <a:rPr lang="ru-RU" sz="1800" dirty="0" smtClean="0"/>
              <a:t>Самопроизвольное</a:t>
            </a:r>
            <a:endParaRPr lang="ru-RU" sz="1800" b="1" dirty="0" smtClean="0"/>
          </a:p>
          <a:p>
            <a:pPr>
              <a:buNone/>
            </a:pPr>
            <a:r>
              <a:rPr lang="ru-RU" sz="1800" dirty="0" smtClean="0"/>
              <a:t>                зарождение</a:t>
            </a:r>
          </a:p>
          <a:p>
            <a:pPr>
              <a:buNone/>
            </a:pPr>
            <a:r>
              <a:rPr lang="ru-RU" sz="1800" dirty="0" smtClean="0"/>
              <a:t>                                            </a:t>
            </a:r>
            <a:r>
              <a:rPr lang="ru-RU" sz="1800" dirty="0" smtClean="0"/>
              <a:t>                  </a:t>
            </a:r>
            <a:r>
              <a:rPr lang="ru-RU" sz="1800" dirty="0" smtClean="0"/>
              <a:t>Гипотеза панспермии</a:t>
            </a:r>
            <a:endParaRPr lang="ru-RU" sz="1800" dirty="0"/>
          </a:p>
        </p:txBody>
      </p:sp>
      <p:cxnSp>
        <p:nvCxnSpPr>
          <p:cNvPr id="20" name="Прямая со стрелкой 19"/>
          <p:cNvCxnSpPr/>
          <p:nvPr/>
        </p:nvCxnSpPr>
        <p:spPr>
          <a:xfrm rot="5400000">
            <a:off x="2285984" y="1643050"/>
            <a:ext cx="1785950" cy="107157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 стрелкой 21"/>
          <p:cNvCxnSpPr/>
          <p:nvPr/>
        </p:nvCxnSpPr>
        <p:spPr>
          <a:xfrm rot="5400000">
            <a:off x="3357554" y="2357430"/>
            <a:ext cx="214314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 стрелкой 23"/>
          <p:cNvCxnSpPr/>
          <p:nvPr/>
        </p:nvCxnSpPr>
        <p:spPr>
          <a:xfrm rot="16200000" flipH="1">
            <a:off x="4857752" y="1428736"/>
            <a:ext cx="1714512" cy="128588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 стрелкой 25"/>
          <p:cNvCxnSpPr/>
          <p:nvPr/>
        </p:nvCxnSpPr>
        <p:spPr>
          <a:xfrm>
            <a:off x="5929322" y="1285860"/>
            <a:ext cx="1428760" cy="64294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7358082" y="1857364"/>
            <a:ext cx="135732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+mj-lt"/>
              </a:rPr>
              <a:t>Теория </a:t>
            </a:r>
            <a:r>
              <a:rPr lang="ru-RU" dirty="0" err="1" smtClean="0">
                <a:latin typeface="+mj-lt"/>
              </a:rPr>
              <a:t>Опарина-Холдейна</a:t>
            </a:r>
            <a:endParaRPr lang="ru-RU" dirty="0">
              <a:latin typeface="+mj-lt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786314" y="3000372"/>
            <a:ext cx="36141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Гипотеза стационарного состояния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WordArt 2"/>
          <p:cNvSpPr>
            <a:spLocks noGrp="1" noChangeArrowheads="1" noChangeShapeType="1" noTextEdit="1"/>
          </p:cNvSpPr>
          <p:nvPr>
            <p:ph type="title"/>
          </p:nvPr>
        </p:nvSpPr>
        <p:spPr bwMode="auto">
          <a:xfrm>
            <a:off x="285720" y="142852"/>
            <a:ext cx="8229600" cy="928694"/>
          </a:xfrm>
          <a:prstGeom prst="rect">
            <a:avLst/>
          </a:prstGeom>
        </p:spPr>
        <p:txBody>
          <a:bodyPr wrap="none" fromWordArt="1">
            <a:prstTxWarp prst="textTriangle">
              <a:avLst>
                <a:gd name="adj" fmla="val 50000"/>
              </a:avLst>
            </a:prstTxWarp>
            <a:scene3d>
              <a:camera prst="legacyObliqueTopLeft"/>
              <a:lightRig rig="legacyNormal3" dir="r"/>
            </a:scene3d>
            <a:sp3d extrusionH="201600" prstMaterial="legacyMatte">
              <a:extrusionClr>
                <a:srgbClr val="0066CC"/>
              </a:extrusionClr>
            </a:sp3d>
          </a:bodyPr>
          <a:lstStyle/>
          <a:p>
            <a:pPr algn="ctr" rtl="0"/>
            <a:r>
              <a:rPr lang="ru-RU" sz="3600" kern="10" spc="0" dirty="0" smtClean="0">
                <a:ln w="9525">
                  <a:round/>
                  <a:headEnd/>
                  <a:tailEnd/>
                </a:ln>
                <a:gradFill rotWithShape="0">
                  <a:gsLst>
                    <a:gs pos="0">
                      <a:srgbClr val="FFFFCC"/>
                    </a:gs>
                    <a:gs pos="100000">
                      <a:srgbClr val="FF9999"/>
                    </a:gs>
                  </a:gsLst>
                  <a:lin ang="5400000" scaled="1"/>
                </a:gradFill>
                <a:effectLst/>
                <a:latin typeface="Times New Roman"/>
                <a:cs typeface="Times New Roman"/>
              </a:rPr>
              <a:t>Креационизм</a:t>
            </a:r>
            <a:endParaRPr lang="ru-RU" sz="3600" kern="10" spc="0" dirty="0">
              <a:ln w="9525">
                <a:round/>
                <a:headEnd/>
                <a:tailEnd/>
              </a:ln>
              <a:gradFill rotWithShape="0">
                <a:gsLst>
                  <a:gs pos="0">
                    <a:srgbClr val="FFFFCC"/>
                  </a:gs>
                  <a:gs pos="100000">
                    <a:srgbClr val="FF9999"/>
                  </a:gs>
                </a:gsLst>
                <a:lin ang="5400000" scaled="1"/>
              </a:gradFill>
              <a:effectLst/>
              <a:latin typeface="Times New Roman"/>
              <a:cs typeface="Times New Roman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285860"/>
            <a:ext cx="9144000" cy="200026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1800" dirty="0" smtClean="0">
                <a:solidFill>
                  <a:schemeClr val="accent1"/>
                </a:solidFill>
              </a:rPr>
              <a:t>        </a:t>
            </a:r>
            <a:r>
              <a:rPr lang="ru-RU" sz="1800" u="sng" dirty="0" smtClean="0">
                <a:solidFill>
                  <a:schemeClr val="accent1"/>
                </a:solidFill>
              </a:rPr>
              <a:t>Креационизм</a:t>
            </a:r>
            <a:r>
              <a:rPr lang="ru-RU" sz="1800" dirty="0" smtClean="0">
                <a:solidFill>
                  <a:schemeClr val="accent1"/>
                </a:solidFill>
              </a:rPr>
              <a:t> </a:t>
            </a:r>
            <a:r>
              <a:rPr lang="ru-RU" sz="1800" dirty="0" smtClean="0"/>
              <a:t>(от лат. creatio, род. creationis — творение) — теологическая и мировоззренческая концепция, в рамках которой основные формы органического мира (жизнь), человечество, планета Земля, а также мир в целом, рассматриваются как непосредственно созданные Творцом или Богом. 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5" name="Рисунок 4" descr="2098497617_l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844" y="3500438"/>
            <a:ext cx="2928958" cy="2428892"/>
          </a:xfrm>
          <a:prstGeom prst="rect">
            <a:avLst/>
          </a:prstGeom>
        </p:spPr>
      </p:pic>
      <p:pic>
        <p:nvPicPr>
          <p:cNvPr id="6" name="Рисунок 5" descr="god-102209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15008" y="3000372"/>
            <a:ext cx="3298949" cy="2786082"/>
          </a:xfrm>
          <a:prstGeom prst="rect">
            <a:avLst/>
          </a:prstGeom>
        </p:spPr>
      </p:pic>
      <p:pic>
        <p:nvPicPr>
          <p:cNvPr id="7" name="Рисунок 6" descr="default.jpe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428992" y="4429132"/>
            <a:ext cx="2094271" cy="217046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6" grpId="0"/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WordArt 2"/>
          <p:cNvSpPr>
            <a:spLocks noGrp="1" noChangeArrowheads="1" noChangeShapeType="1" noTextEdit="1"/>
          </p:cNvSpPr>
          <p:nvPr>
            <p:ph type="title"/>
          </p:nvPr>
        </p:nvSpPr>
        <p:spPr bwMode="auto">
          <a:xfrm>
            <a:off x="428596" y="214290"/>
            <a:ext cx="8229600" cy="102360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3600" kern="10" spc="0" dirty="0" smtClean="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B2B2B2">
                    <a:alpha val="50000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"/>
                <a:cs typeface="Arial"/>
              </a:rPr>
              <a:t>Самопроизвольное </a:t>
            </a:r>
            <a:r>
              <a:rPr lang="ru-RU" sz="3600" kern="10" spc="0" dirty="0" smtClean="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B2B2B2">
                    <a:alpha val="50000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"/>
                <a:cs typeface="Arial"/>
              </a:rPr>
              <a:t>зарождение</a:t>
            </a:r>
            <a:endParaRPr lang="ru-RU" sz="3600" kern="10" spc="0" dirty="0">
              <a:ln w="12700">
                <a:solidFill>
                  <a:srgbClr val="3333CC"/>
                </a:solidFill>
                <a:round/>
                <a:headEnd/>
                <a:tailEnd/>
              </a:ln>
              <a:solidFill>
                <a:srgbClr val="B2B2B2">
                  <a:alpha val="50000"/>
                </a:srgb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Arial"/>
              <a:cs typeface="Arial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71472" y="2071678"/>
            <a:ext cx="3071834" cy="342902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   </a:t>
            </a:r>
            <a:r>
              <a:rPr lang="ru-RU" sz="1800" dirty="0" smtClean="0"/>
              <a:t>Автором  этой теории можно считать Аристотеля. Её основа состоит в превращении неживого вещества в живую материю.</a:t>
            </a:r>
            <a:endParaRPr lang="ru-RU" sz="1800" dirty="0"/>
          </a:p>
        </p:txBody>
      </p:sp>
      <p:pic>
        <p:nvPicPr>
          <p:cNvPr id="5" name="Рисунок 4" descr="image029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57818" y="2000240"/>
            <a:ext cx="2961884" cy="36433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/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держимое 4"/>
          <p:cNvSpPr>
            <a:spLocks noGrp="1"/>
          </p:cNvSpPr>
          <p:nvPr>
            <p:ph sz="half" idx="4294967295"/>
          </p:nvPr>
        </p:nvSpPr>
        <p:spPr>
          <a:xfrm>
            <a:off x="4143372" y="1571612"/>
            <a:ext cx="4357718" cy="4000509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1800" dirty="0" smtClean="0"/>
              <a:t>  </a:t>
            </a:r>
            <a:r>
              <a:rPr lang="ru-RU" sz="2800" dirty="0" smtClean="0"/>
              <a:t>Итальянский врач Франческо Реди (1626- 1697)подошел к проблеме возникновения жизни более строго и не подверг сомнению  теорию спонтанного зарождения </a:t>
            </a:r>
            <a:endParaRPr lang="ru-RU" sz="1800" dirty="0"/>
          </a:p>
        </p:txBody>
      </p:sp>
      <p:pic>
        <p:nvPicPr>
          <p:cNvPr id="11" name="Содержимое 10" descr="sil14-r002-02a.jpg"/>
          <p:cNvPicPr>
            <a:picLocks noGrp="1" noChangeAspect="1"/>
          </p:cNvPicPr>
          <p:nvPr>
            <p:ph sz="half" idx="4294967295"/>
          </p:nvPr>
        </p:nvPicPr>
        <p:blipFill>
          <a:blip r:embed="rId2"/>
          <a:stretch>
            <a:fillRect/>
          </a:stretch>
        </p:blipFill>
        <p:spPr>
          <a:xfrm>
            <a:off x="0" y="376422"/>
            <a:ext cx="4357686" cy="5410032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WordArt 2"/>
          <p:cNvSpPr>
            <a:spLocks noGrp="1" noChangeArrowheads="1" noChangeShapeType="1" noTextEdit="1"/>
          </p:cNvSpPr>
          <p:nvPr>
            <p:ph type="title"/>
          </p:nvPr>
        </p:nvSpPr>
        <p:spPr bwMode="auto">
          <a:xfrm>
            <a:off x="1357290" y="428604"/>
            <a:ext cx="6572296" cy="737856"/>
          </a:xfrm>
          <a:prstGeom prst="rect">
            <a:avLst/>
          </a:prstGeom>
        </p:spPr>
        <p:txBody>
          <a:bodyPr wrap="none" fromWordArt="1">
            <a:prstTxWarp prst="textWave1">
              <a:avLst>
                <a:gd name="adj1" fmla="val 13005"/>
                <a:gd name="adj2" fmla="val 0"/>
              </a:avLst>
            </a:prstTxWarp>
          </a:bodyPr>
          <a:lstStyle/>
          <a:p>
            <a:pPr algn="ctr" rtl="0"/>
            <a:r>
              <a:rPr lang="ru-RU" sz="3600" kern="10" spc="0" dirty="0" smtClean="0">
                <a:ln w="9525">
                  <a:noFill/>
                  <a:round/>
                  <a:headEnd/>
                  <a:tailEnd/>
                </a:ln>
                <a:gradFill rotWithShape="0">
                  <a:gsLst>
                    <a:gs pos="0">
                      <a:srgbClr val="9999FF"/>
                    </a:gs>
                    <a:gs pos="100000">
                      <a:srgbClr val="009999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Опыт Ф. </a:t>
            </a:r>
            <a:r>
              <a:rPr lang="ru-RU" sz="3600" kern="10" spc="0" dirty="0" err="1" smtClean="0">
                <a:ln w="9525">
                  <a:noFill/>
                  <a:round/>
                  <a:headEnd/>
                  <a:tailEnd/>
                </a:ln>
                <a:gradFill rotWithShape="0">
                  <a:gsLst>
                    <a:gs pos="0">
                      <a:srgbClr val="9999FF"/>
                    </a:gs>
                    <a:gs pos="100000">
                      <a:srgbClr val="009999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Реди</a:t>
            </a:r>
            <a:endParaRPr lang="ru-RU" sz="3600" kern="10" spc="0" dirty="0">
              <a:ln w="9525">
                <a:noFill/>
                <a:round/>
                <a:headEnd/>
                <a:tailEnd/>
              </a:ln>
              <a:gradFill rotWithShape="0">
                <a:gsLst>
                  <a:gs pos="0">
                    <a:srgbClr val="9999FF"/>
                  </a:gs>
                  <a:gs pos="100000">
                    <a:srgbClr val="009999"/>
                  </a:gs>
                </a:gsLst>
                <a:lin ang="5400000" scaled="1"/>
              </a:gradFill>
              <a:effectLst>
                <a:outerShdw dist="53882" dir="2700000" algn="ctr" rotWithShape="0">
                  <a:srgbClr val="C0C0C0">
                    <a:alpha val="80000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pic>
        <p:nvPicPr>
          <p:cNvPr id="6" name="Содержимое 5" descr="image291.jpg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714348" y="1722438"/>
            <a:ext cx="3357586" cy="4525962"/>
          </a:xfrm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3438" y="1785926"/>
            <a:ext cx="4038600" cy="4668839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sz="1800" dirty="0" smtClean="0"/>
              <a:t>    </a:t>
            </a:r>
            <a:r>
              <a:rPr lang="ru-RU" sz="2400" dirty="0" smtClean="0"/>
              <a:t>Он поместил мертвых змей в разные сосуды, причем одни сосуды накрыл кисеей, а другие оставил открытыми. Налетевшие мухи отложили яйца на мертвых змеях в открытых сосудах;  вскоре из яиц вывелись личинки. Реди доказал то, </a:t>
            </a:r>
            <a:r>
              <a:rPr lang="ru-RU" sz="2400" dirty="0" smtClean="0">
                <a:solidFill>
                  <a:srgbClr val="FF0000"/>
                </a:solidFill>
              </a:rPr>
              <a:t>что жизнь может возникнуть только из предшествующей жизни.</a:t>
            </a:r>
          </a:p>
          <a:p>
            <a:pPr>
              <a:buNone/>
            </a:pP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6" grpId="0"/>
      <p:bldP spid="4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4294967295"/>
          </p:nvPr>
        </p:nvSpPr>
        <p:spPr>
          <a:xfrm>
            <a:off x="0" y="1000108"/>
            <a:ext cx="4572000" cy="4714908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sz="1800" dirty="0" smtClean="0"/>
              <a:t>    </a:t>
            </a:r>
            <a:r>
              <a:rPr lang="ru-RU" sz="2400" dirty="0" smtClean="0"/>
              <a:t>Подобных взглядов придерживался и голландский ученый Антони Ван Левенгук , который, используя микроскоп, открыл мельчайшие организмы, невидимые невооруженным глазом. Это были бактерии и протисты. Левенгук высказал мысль, что эти крошечные организмы, или «анималькулы», как он их называл, происходят от себе подобных. </a:t>
            </a:r>
            <a:endParaRPr lang="ru-RU" sz="1800" dirty="0"/>
          </a:p>
        </p:txBody>
      </p:sp>
      <p:pic>
        <p:nvPicPr>
          <p:cNvPr id="5" name="Рисунок 4" descr="1228418761_levenguk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14942" y="571480"/>
            <a:ext cx="3571900" cy="537576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4294967295"/>
          </p:nvPr>
        </p:nvSpPr>
        <p:spPr>
          <a:xfrm>
            <a:off x="0" y="857232"/>
            <a:ext cx="3681413" cy="5319731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   </a:t>
            </a:r>
            <a:r>
              <a:rPr lang="ru-RU" sz="2400" dirty="0" smtClean="0"/>
              <a:t>Сокрушительный удар по этой гипотезе был нанесен в 19 в. французским ученым-микробиологом Луи Пастером . Его работы позволили утверждать, что принцип «Все живое- из живого» справедлив для всех известных организмов на нашей планете. </a:t>
            </a:r>
            <a:endParaRPr lang="ru-RU" sz="2400" dirty="0"/>
          </a:p>
        </p:txBody>
      </p:sp>
      <p:pic>
        <p:nvPicPr>
          <p:cNvPr id="5" name="Рисунок 4" descr="default.jpe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214810" y="1714488"/>
            <a:ext cx="4601543" cy="407196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4294967295"/>
          </p:nvPr>
        </p:nvSpPr>
        <p:spPr>
          <a:xfrm>
            <a:off x="0" y="1214438"/>
            <a:ext cx="3500438" cy="3000375"/>
          </a:xfrm>
          <a:prstGeom prst="rect">
            <a:avLst/>
          </a:prstGeom>
        </p:spPr>
        <p:txBody>
          <a:bodyPr>
            <a:noAutofit/>
          </a:bodyPr>
          <a:lstStyle/>
          <a:p>
            <a:pPr>
              <a:buNone/>
            </a:pPr>
            <a:r>
              <a:rPr lang="ru-RU" sz="1800" dirty="0" smtClean="0"/>
              <a:t>    </a:t>
            </a:r>
            <a:r>
              <a:rPr lang="ru-RU" sz="1800" dirty="0" smtClean="0">
                <a:solidFill>
                  <a:srgbClr val="FF0000"/>
                </a:solidFill>
              </a:rPr>
              <a:t>Панспермия</a:t>
            </a:r>
            <a:r>
              <a:rPr lang="ru-RU" sz="1800" dirty="0" smtClean="0"/>
              <a:t> — гипотеза о появлении жизни на Земле в результате переноса с других планет каких-либо «зародышей жизни». Одни ученые считают, что жизнь была перенесена с метеоритами, другие- при помощи света, а третьи- космическими пришельцами.</a:t>
            </a:r>
          </a:p>
          <a:p>
            <a:pPr>
              <a:buNone/>
            </a:pPr>
            <a:r>
              <a:rPr lang="ru-RU" sz="1800" dirty="0" smtClean="0"/>
              <a:t>    </a:t>
            </a:r>
            <a:endParaRPr lang="ru-RU" sz="1800" dirty="0"/>
          </a:p>
        </p:txBody>
      </p:sp>
      <p:sp>
        <p:nvSpPr>
          <p:cNvPr id="2050" name="WordArt 2" descr="Бумажный пакет"/>
          <p:cNvSpPr>
            <a:spLocks noGrp="1" noChangeArrowheads="1" noChangeShapeType="1" noTextEdit="1"/>
          </p:cNvSpPr>
          <p:nvPr>
            <p:ph type="title" idx="4294967295"/>
          </p:nvPr>
        </p:nvSpPr>
        <p:spPr bwMode="auto">
          <a:xfrm>
            <a:off x="714348" y="285728"/>
            <a:ext cx="7286625" cy="8096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3600" kern="10" spc="0" dirty="0" smtClean="0">
                <a:ln w="9525">
                  <a:solidFill>
                    <a:srgbClr val="008000"/>
                  </a:solidFill>
                  <a:round/>
                  <a:headEnd/>
                  <a:tailEnd/>
                </a:ln>
                <a:blipFill dpi="0" rotWithShape="0">
                  <a:blip r:embed="rId2"/>
                  <a:srcRect/>
                  <a:tile tx="0" ty="0" sx="100000" sy="100000" flip="none" algn="tl"/>
                </a:blipFill>
                <a:effectLst>
                  <a:outerShdw dist="563972" dir="14049741" sx="125000" sy="125000" algn="tl" rotWithShape="0">
                    <a:srgbClr val="C7DFD3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Гипотеза </a:t>
            </a:r>
            <a:r>
              <a:rPr lang="ru-RU" sz="3600" kern="10" spc="0" dirty="0" smtClean="0">
                <a:ln w="9525">
                  <a:solidFill>
                    <a:srgbClr val="008000"/>
                  </a:solidFill>
                  <a:round/>
                  <a:headEnd/>
                  <a:tailEnd/>
                </a:ln>
                <a:blipFill dpi="0" rotWithShape="0">
                  <a:blip r:embed="rId2"/>
                  <a:srcRect/>
                  <a:tile tx="0" ty="0" sx="100000" sy="100000" flip="none" algn="tl"/>
                </a:blipFill>
                <a:effectLst>
                  <a:outerShdw dist="563972" dir="14049741" sx="125000" sy="125000" algn="tl" rotWithShape="0">
                    <a:srgbClr val="C7DFD3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панспермии</a:t>
            </a:r>
            <a:endParaRPr lang="ru-RU" sz="3600" kern="10" spc="0" dirty="0">
              <a:ln w="9525">
                <a:solidFill>
                  <a:srgbClr val="008000"/>
                </a:solidFill>
                <a:round/>
                <a:headEnd/>
                <a:tailEnd/>
              </a:ln>
              <a:blipFill dpi="0" rotWithShape="0">
                <a:blip r:embed="rId2"/>
                <a:srcRect/>
                <a:tile tx="0" ty="0" sx="100000" sy="100000" flip="none" algn="tl"/>
              </a:blipFill>
              <a:effectLst>
                <a:outerShdw dist="563972" dir="14049741" sx="125000" sy="125000" algn="tl" rotWithShape="0">
                  <a:srgbClr val="C7DFD3">
                    <a:alpha val="80000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pic>
        <p:nvPicPr>
          <p:cNvPr id="8" name="Рисунок 7" descr="701686172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43306" y="1428736"/>
            <a:ext cx="2428892" cy="3143272"/>
          </a:xfrm>
          <a:prstGeom prst="rect">
            <a:avLst/>
          </a:prstGeom>
        </p:spPr>
      </p:pic>
      <p:pic>
        <p:nvPicPr>
          <p:cNvPr id="10" name="Рисунок 9" descr="184e17df887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357950" y="1357298"/>
            <a:ext cx="2576521" cy="3214710"/>
          </a:xfrm>
          <a:prstGeom prst="rect">
            <a:avLst/>
          </a:prstGeom>
        </p:spPr>
      </p:pic>
      <p:pic>
        <p:nvPicPr>
          <p:cNvPr id="11" name="Рисунок 10" descr="uzayl%FD_26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714480" y="4714884"/>
            <a:ext cx="4643470" cy="185738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2050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2" val="bc66b3b286dcb5d01565b41d8f63ffd5bb66be"/>
</p:tagLst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655</TotalTime>
  <Words>395</Words>
  <Application>Microsoft Office PowerPoint</Application>
  <PresentationFormat>Экран (4:3)</PresentationFormat>
  <Paragraphs>46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Гипотезы возникновения жизни</vt:lpstr>
      <vt:lpstr>Гипотезы возникновения жизни</vt:lpstr>
      <vt:lpstr>Креационизм</vt:lpstr>
      <vt:lpstr>Самопроизвольное зарождение</vt:lpstr>
      <vt:lpstr>Слайд 5</vt:lpstr>
      <vt:lpstr>Опыт Ф. Реди</vt:lpstr>
      <vt:lpstr>Слайд 7</vt:lpstr>
      <vt:lpstr>Слайд 8</vt:lpstr>
      <vt:lpstr>Гипотеза панспермии</vt:lpstr>
      <vt:lpstr>Теория Опарина-Холдейна</vt:lpstr>
      <vt:lpstr>Процесс становления жизни</vt:lpstr>
      <vt:lpstr>            Химический этап</vt:lpstr>
      <vt:lpstr>       Биологический этап</vt:lpstr>
      <vt:lpstr>Гипотеза стационарного стояния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Гипотеза возникновения жизни.</dc:title>
  <dc:creator>Neo</dc:creator>
  <cp:lastModifiedBy>Лидия</cp:lastModifiedBy>
  <cp:revision>69</cp:revision>
  <dcterms:created xsi:type="dcterms:W3CDTF">2012-02-07T13:28:49Z</dcterms:created>
  <dcterms:modified xsi:type="dcterms:W3CDTF">2012-02-19T06:41:30Z</dcterms:modified>
</cp:coreProperties>
</file>