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6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33172DA-7B5C-421F-B2D4-681C00294C5D}" type="datetimeFigureOut">
              <a:rPr lang="ru-RU" smtClean="0"/>
              <a:t>06.04.2011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89D61CA-D925-45CB-8DA0-AA9532AF9AF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blinds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355848"/>
            <a:ext cx="8786842" cy="1673352"/>
          </a:xfrm>
        </p:spPr>
        <p:txBody>
          <a:bodyPr>
            <a:normAutofit/>
          </a:bodyPr>
          <a:lstStyle/>
          <a:p>
            <a:r>
              <a:rPr lang="ru-RU" sz="5400" dirty="0"/>
              <a:t>Энерготраты человека 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и </a:t>
            </a:r>
            <a:r>
              <a:rPr lang="ru-RU" sz="5400" dirty="0"/>
              <a:t>пищевой рацион</a:t>
            </a:r>
          </a:p>
        </p:txBody>
      </p:sp>
      <p:pic>
        <p:nvPicPr>
          <p:cNvPr id="5124" name="Picture 4" descr="C:\Users\Лена\AppData\Local\Microsoft\Windows\Temporary Internet Files\Content.IE5\RZLZG31G\MC90030127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1548994" cy="1850746"/>
          </a:xfrm>
          <a:prstGeom prst="rect">
            <a:avLst/>
          </a:prstGeom>
          <a:noFill/>
        </p:spPr>
      </p:pic>
      <p:pic>
        <p:nvPicPr>
          <p:cNvPr id="5128" name="Picture 8" descr="C:\Users\Лена\AppData\Local\Microsoft\Windows\Temporary Internet Files\Content.IE5\Y1ITP1M1\MC90029753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142852"/>
            <a:ext cx="1243584" cy="1811426"/>
          </a:xfrm>
          <a:prstGeom prst="rect">
            <a:avLst/>
          </a:prstGeom>
          <a:noFill/>
        </p:spPr>
      </p:pic>
      <p:pic>
        <p:nvPicPr>
          <p:cNvPr id="5129" name="Picture 9" descr="C:\Users\Лена\AppData\Local\Microsoft\Windows\Temporary Internet Files\Content.IE5\135FO9L2\MC90034346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5243170"/>
            <a:ext cx="1741018" cy="1614830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7"/>
            <a:ext cx="8572560" cy="5500725"/>
          </a:xfrm>
        </p:spPr>
        <p:txBody>
          <a:bodyPr/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обмен (ОО) </a:t>
            </a:r>
            <a:r>
              <a:rPr lang="ru-RU" sz="3600" b="1" dirty="0" smtClean="0"/>
              <a:t>- наименьшие </a:t>
            </a:r>
            <a:r>
              <a:rPr lang="ru-RU" sz="3600" b="1" dirty="0" err="1" smtClean="0"/>
              <a:t>энерготраты</a:t>
            </a:r>
            <a:r>
              <a:rPr lang="ru-RU" sz="3600" b="1" dirty="0" smtClean="0"/>
              <a:t> человека в определенных стандартных условиях (после суточного голодания, после сна, температура комфорта, полный психический покой).</a:t>
            </a:r>
          </a:p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Общий обмен (</a:t>
            </a:r>
            <a:r>
              <a:rPr lang="ru-RU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3600" b="1" dirty="0" smtClean="0"/>
              <a:t>- фактические </a:t>
            </a:r>
            <a:r>
              <a:rPr lang="ru-RU" sz="3600" b="1" dirty="0" err="1" smtClean="0"/>
              <a:t>энерготраты</a:t>
            </a:r>
            <a:r>
              <a:rPr lang="ru-RU" sz="3600" b="1" dirty="0" smtClean="0"/>
              <a:t>, совершаемые человеком за единицу времени.  </a:t>
            </a:r>
          </a:p>
          <a:p>
            <a:endParaRPr lang="ru-RU" dirty="0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571472" y="5643578"/>
            <a:ext cx="6072230" cy="100013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ОбО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&gt;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ОО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Users\Лена\AppData\Local\Microsoft\Windows\Temporary Internet Files\Content.IE5\2SJ6EQFS\MC90023147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214950"/>
            <a:ext cx="1625665" cy="1405981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55448"/>
            <a:ext cx="8858312" cy="1252728"/>
          </a:xfrm>
        </p:spPr>
        <p:txBody>
          <a:bodyPr>
            <a:normAutofit/>
          </a:bodyPr>
          <a:lstStyle/>
          <a:p>
            <a:r>
              <a:rPr lang="ru-RU" sz="5400" dirty="0" err="1" smtClean="0"/>
              <a:t>Энергозатраты</a:t>
            </a:r>
            <a:endParaRPr lang="ru-RU" sz="5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71612"/>
          <a:ext cx="8644000" cy="495205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366622"/>
                <a:gridCol w="4277378"/>
              </a:tblGrid>
              <a:tr h="928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Профессии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Общая энергетическая ценность пищевого рациона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477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Профессии, не связанные с физическим трудом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b="1" dirty="0" smtClean="0"/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 smtClean="0"/>
                        <a:t>Профессии</a:t>
                      </a:r>
                      <a:r>
                        <a:rPr lang="ru-RU" sz="2400" b="1" dirty="0"/>
                        <a:t>, связанные с механизированным трудом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b="1" dirty="0" smtClean="0"/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 smtClean="0"/>
                        <a:t>Профессии</a:t>
                      </a:r>
                      <a:r>
                        <a:rPr lang="ru-RU" sz="2400" b="1" dirty="0"/>
                        <a:t>, связанные с немеханизированным трудом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b="1" dirty="0" smtClean="0"/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 smtClean="0"/>
                        <a:t>Профессии</a:t>
                      </a:r>
                      <a:r>
                        <a:rPr lang="ru-RU" sz="2400" b="1" dirty="0"/>
                        <a:t>, связанные с тяжелым физическим трудом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/>
                        <a:t>13 474 кДж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/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/>
                        <a:t>15 </a:t>
                      </a:r>
                      <a:r>
                        <a:rPr lang="ru-RU" sz="2400" b="1" dirty="0"/>
                        <a:t>086 кДж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/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/>
                        <a:t>17 </a:t>
                      </a:r>
                      <a:r>
                        <a:rPr lang="ru-RU" sz="2400" b="1" dirty="0"/>
                        <a:t>270 кДж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/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/>
                        <a:t>19 </a:t>
                      </a:r>
                      <a:r>
                        <a:rPr lang="ru-RU" sz="2400" b="1" dirty="0"/>
                        <a:t>942 кДж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51" name="Picture 3" descr="C:\Users\Лена\AppData\Local\Microsoft\Windows\Temporary Internet Files\Content.IE5\7OZ7F8V4\MC90029398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5180" y="5072074"/>
            <a:ext cx="635596" cy="139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Лена\AppData\Local\Microsoft\Windows\Temporary Internet Files\Content.IE5\IHGPF131\MC90029758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142852"/>
            <a:ext cx="1088972" cy="1122313"/>
          </a:xfrm>
          <a:prstGeom prst="rect">
            <a:avLst/>
          </a:prstGeom>
          <a:noFill/>
        </p:spPr>
      </p:pic>
      <p:pic>
        <p:nvPicPr>
          <p:cNvPr id="2053" name="Picture 5" descr="C:\Users\Лена\AppData\Local\Microsoft\Windows\Temporary Internet Files\Content.IE5\135FO9L2\MC90029753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42852"/>
            <a:ext cx="1128143" cy="1116827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Нормы питания 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85778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Пища </a:t>
            </a:r>
            <a:r>
              <a:rPr lang="ru-RU" b="1" dirty="0" smtClean="0"/>
              <a:t>должна полностью восстанавливать то количество Е, которое человек затрачивает в течении суток.</a:t>
            </a:r>
          </a:p>
          <a:p>
            <a:pPr marL="542925" indent="-423863">
              <a:buBlip>
                <a:blip r:embed="rId2"/>
              </a:buBlip>
            </a:pPr>
            <a:r>
              <a:rPr lang="ru-RU" b="1" i="1" dirty="0" smtClean="0"/>
              <a:t>Белков - 100-110 гр.</a:t>
            </a:r>
          </a:p>
          <a:p>
            <a:pPr marL="542925" indent="-423863">
              <a:buBlip>
                <a:blip r:embed="rId2"/>
              </a:buBlip>
            </a:pPr>
            <a:r>
              <a:rPr lang="ru-RU" b="1" i="1" dirty="0" smtClean="0"/>
              <a:t>Жиров - 60-80 гр.</a:t>
            </a:r>
          </a:p>
          <a:p>
            <a:pPr marL="542925" indent="-423863">
              <a:buBlip>
                <a:blip r:embed="rId2"/>
              </a:buBlip>
            </a:pPr>
            <a:r>
              <a:rPr lang="ru-RU" b="1" i="1" dirty="0" smtClean="0"/>
              <a:t>Углеводов - 400-500 гр</a:t>
            </a:r>
            <a:r>
              <a:rPr lang="ru-RU" b="1" i="1" dirty="0" smtClean="0"/>
              <a:t>.</a:t>
            </a:r>
          </a:p>
          <a:p>
            <a:pPr marL="542925" indent="-423863">
              <a:buNone/>
            </a:pPr>
            <a:endParaRPr lang="ru-RU" dirty="0" smtClean="0"/>
          </a:p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ребенка необходимо на 30% больше Е, чем затратил организм. Почему?</a:t>
            </a:r>
          </a:p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жители полярных стран употребляют много жирной пищи?</a:t>
            </a:r>
          </a:p>
          <a:p>
            <a:endParaRPr lang="ru-RU" dirty="0"/>
          </a:p>
        </p:txBody>
      </p:sp>
      <p:pic>
        <p:nvPicPr>
          <p:cNvPr id="3076" name="Picture 4" descr="C:\Users\Лена\AppData\Local\Microsoft\Windows\Temporary Internet Files\Content.IE5\2SJ6EQFS\MC900215909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142852"/>
            <a:ext cx="1500166" cy="1294295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Режим питания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5072097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смешанная </a:t>
            </a:r>
            <a:r>
              <a:rPr lang="ru-RU" dirty="0" smtClean="0"/>
              <a:t>пища</a:t>
            </a:r>
          </a:p>
          <a:p>
            <a:pPr lvl="0"/>
            <a:r>
              <a:rPr lang="ru-RU" dirty="0" smtClean="0"/>
              <a:t>прием пищи 3-4 раза в </a:t>
            </a:r>
            <a:r>
              <a:rPr lang="ru-RU" dirty="0" smtClean="0"/>
              <a:t>день</a:t>
            </a:r>
          </a:p>
          <a:p>
            <a:pPr lvl="0">
              <a:buNone/>
            </a:pPr>
            <a:endParaRPr lang="ru-RU" dirty="0" smtClean="0"/>
          </a:p>
          <a:p>
            <a:pPr marL="438150" indent="14288">
              <a:buNone/>
            </a:pPr>
            <a:r>
              <a:rPr lang="ru-RU" b="1" i="1" dirty="0" smtClean="0"/>
              <a:t>завтрак:</a:t>
            </a:r>
            <a:r>
              <a:rPr lang="ru-RU" dirty="0" smtClean="0"/>
              <a:t> перед уроками мясное, рыбное, творожное, молочное блюдо</a:t>
            </a:r>
          </a:p>
          <a:p>
            <a:pPr marL="438150" indent="14288">
              <a:buNone/>
            </a:pPr>
            <a:r>
              <a:rPr lang="en-US" b="1" i="1" dirty="0" smtClean="0"/>
              <a:t>II</a:t>
            </a:r>
            <a:r>
              <a:rPr lang="ru-RU" b="1" i="1" dirty="0" smtClean="0"/>
              <a:t> завтрак</a:t>
            </a:r>
            <a:r>
              <a:rPr lang="ru-RU" dirty="0" smtClean="0"/>
              <a:t> (после 3 урока) - 11</a:t>
            </a:r>
            <a:r>
              <a:rPr lang="ru-RU" baseline="30000" dirty="0" smtClean="0"/>
              <a:t>00</a:t>
            </a:r>
            <a:r>
              <a:rPr lang="ru-RU" dirty="0" smtClean="0"/>
              <a:t> - чай с бутербродом или булочкой, сок</a:t>
            </a:r>
          </a:p>
          <a:p>
            <a:pPr marL="438150" indent="14288">
              <a:buNone/>
            </a:pPr>
            <a:r>
              <a:rPr lang="ru-RU" b="1" i="1" dirty="0" smtClean="0"/>
              <a:t>обед</a:t>
            </a:r>
            <a:r>
              <a:rPr lang="ru-RU" dirty="0" smtClean="0"/>
              <a:t> - в 15-16</a:t>
            </a:r>
            <a:r>
              <a:rPr lang="ru-RU" baseline="30000" dirty="0" smtClean="0"/>
              <a:t>00</a:t>
            </a:r>
            <a:r>
              <a:rPr lang="ru-RU" dirty="0" smtClean="0"/>
              <a:t> - горячий, обязательно суп</a:t>
            </a:r>
          </a:p>
          <a:p>
            <a:pPr marL="438150" indent="14288">
              <a:buNone/>
            </a:pPr>
            <a:r>
              <a:rPr lang="ru-RU" b="1" i="1" dirty="0" smtClean="0"/>
              <a:t>ужин</a:t>
            </a:r>
            <a:r>
              <a:rPr lang="ru-RU" dirty="0" smtClean="0"/>
              <a:t> - молочное или овощное блюдо за 2 часа до сна</a:t>
            </a:r>
          </a:p>
          <a:p>
            <a:endParaRPr lang="ru-RU" dirty="0"/>
          </a:p>
        </p:txBody>
      </p:sp>
      <p:pic>
        <p:nvPicPr>
          <p:cNvPr id="4099" name="Picture 3" descr="C:\Users\Лена\AppData\Local\Microsoft\Windows\Temporary Internet Files\Content.IE5\135FO9L2\MC90021552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142852"/>
            <a:ext cx="1493815" cy="1136553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</TotalTime>
  <Words>208</Words>
  <Application>Microsoft Office PowerPoint</Application>
  <PresentationFormat>Экран (4:3)</PresentationFormat>
  <Paragraphs>40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Модульная</vt:lpstr>
      <vt:lpstr>Энерготраты человека  и пищевой рацион</vt:lpstr>
      <vt:lpstr>Слайд 2</vt:lpstr>
      <vt:lpstr>Энергозатраты</vt:lpstr>
      <vt:lpstr>Нормы питания </vt:lpstr>
      <vt:lpstr>Режим питания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Энерготраты человека  и пищевой рацион</dc:title>
  <dc:creator>Лена</dc:creator>
  <cp:lastModifiedBy>Лена</cp:lastModifiedBy>
  <cp:revision>4</cp:revision>
  <dcterms:created xsi:type="dcterms:W3CDTF">2011-04-06T15:45:01Z</dcterms:created>
  <dcterms:modified xsi:type="dcterms:W3CDTF">2011-04-06T16:17:12Z</dcterms:modified>
</cp:coreProperties>
</file>