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66" r:id="rId3"/>
    <p:sldId id="262" r:id="rId4"/>
    <p:sldId id="286" r:id="rId5"/>
    <p:sldId id="261" r:id="rId6"/>
    <p:sldId id="271" r:id="rId7"/>
    <p:sldId id="298" r:id="rId8"/>
    <p:sldId id="303" r:id="rId9"/>
    <p:sldId id="317" r:id="rId10"/>
    <p:sldId id="300" r:id="rId11"/>
    <p:sldId id="296" r:id="rId12"/>
    <p:sldId id="304" r:id="rId13"/>
    <p:sldId id="316" r:id="rId14"/>
    <p:sldId id="307" r:id="rId15"/>
    <p:sldId id="308" r:id="rId16"/>
    <p:sldId id="309" r:id="rId17"/>
    <p:sldId id="311" r:id="rId18"/>
    <p:sldId id="310" r:id="rId19"/>
    <p:sldId id="323" r:id="rId20"/>
    <p:sldId id="315" r:id="rId21"/>
    <p:sldId id="327" r:id="rId22"/>
    <p:sldId id="328" r:id="rId23"/>
    <p:sldId id="32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E799D0-554B-46C7-BAA0-75B08118C12B}" type="datetimeFigureOut">
              <a:rPr lang="ru-RU" smtClean="0"/>
              <a:pPr/>
              <a:t>28.07.2009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630D6C-0614-40AF-AC92-4F89BDAB6FB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630D6C-0614-40AF-AC92-4F89BDAB6FB9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dirty="0" smtClean="0"/>
              <a:t>При выполнении этого задания необходимо выбрать правильный ответ </a:t>
            </a:r>
            <a:r>
              <a:rPr lang="ru-RU" smtClean="0"/>
              <a:t>и  щелкнуть </a:t>
            </a:r>
            <a:r>
              <a:rPr lang="ru-RU" dirty="0" smtClean="0"/>
              <a:t>по нему левой кнопкой мыши.</a:t>
            </a:r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6347B44-B4C4-4A14-9A58-245329A1786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EEEAB-0AAF-4EB2-8299-F6A7CAA04373}" type="datetimeFigureOut">
              <a:rPr lang="ru-RU" smtClean="0"/>
              <a:pPr/>
              <a:t>28.07.2009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1365A-B280-45BD-85C2-BAE7EBFED7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EEEAB-0AAF-4EB2-8299-F6A7CAA04373}" type="datetimeFigureOut">
              <a:rPr lang="ru-RU" smtClean="0"/>
              <a:pPr/>
              <a:t>28.07.2009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1365A-B280-45BD-85C2-BAE7EBFED7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EEEAB-0AAF-4EB2-8299-F6A7CAA04373}" type="datetimeFigureOut">
              <a:rPr lang="ru-RU" smtClean="0"/>
              <a:pPr/>
              <a:t>28.07.2009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1365A-B280-45BD-85C2-BAE7EBFED7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EEEAB-0AAF-4EB2-8299-F6A7CAA04373}" type="datetimeFigureOut">
              <a:rPr lang="ru-RU" smtClean="0"/>
              <a:pPr/>
              <a:t>28.07.2009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1365A-B280-45BD-85C2-BAE7EBFED7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EEEAB-0AAF-4EB2-8299-F6A7CAA04373}" type="datetimeFigureOut">
              <a:rPr lang="ru-RU" smtClean="0"/>
              <a:pPr/>
              <a:t>28.07.2009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1365A-B280-45BD-85C2-BAE7EBFED7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EEEAB-0AAF-4EB2-8299-F6A7CAA04373}" type="datetimeFigureOut">
              <a:rPr lang="ru-RU" smtClean="0"/>
              <a:pPr/>
              <a:t>28.07.2009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1365A-B280-45BD-85C2-BAE7EBFED7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EEEAB-0AAF-4EB2-8299-F6A7CAA04373}" type="datetimeFigureOut">
              <a:rPr lang="ru-RU" smtClean="0"/>
              <a:pPr/>
              <a:t>28.07.2009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1365A-B280-45BD-85C2-BAE7EBFED7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EEEAB-0AAF-4EB2-8299-F6A7CAA04373}" type="datetimeFigureOut">
              <a:rPr lang="ru-RU" smtClean="0"/>
              <a:pPr/>
              <a:t>28.07.2009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1365A-B280-45BD-85C2-BAE7EBFED7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EEEAB-0AAF-4EB2-8299-F6A7CAA04373}" type="datetimeFigureOut">
              <a:rPr lang="ru-RU" smtClean="0"/>
              <a:pPr/>
              <a:t>28.07.2009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1365A-B280-45BD-85C2-BAE7EBFED7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EEEAB-0AAF-4EB2-8299-F6A7CAA04373}" type="datetimeFigureOut">
              <a:rPr lang="ru-RU" smtClean="0"/>
              <a:pPr/>
              <a:t>28.07.2009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1365A-B280-45BD-85C2-BAE7EBFED7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EEEAB-0AAF-4EB2-8299-F6A7CAA04373}" type="datetimeFigureOut">
              <a:rPr lang="ru-RU" smtClean="0"/>
              <a:pPr/>
              <a:t>28.07.2009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1365A-B280-45BD-85C2-BAE7EBFED7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  <a:alpha val="3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DEEEAB-0AAF-4EB2-8299-F6A7CAA04373}" type="datetimeFigureOut">
              <a:rPr lang="ru-RU" smtClean="0"/>
              <a:pPr/>
              <a:t>28.07.2009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F1365A-B280-45BD-85C2-BAE7EBFED77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slide" Target="slide2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" Target="slide3.xml"/><Relationship Id="rId7" Type="http://schemas.openxmlformats.org/officeDocument/2006/relationships/slide" Target="slide21.xml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5" Type="http://schemas.openxmlformats.org/officeDocument/2006/relationships/slide" Target="slide11.xml"/><Relationship Id="rId4" Type="http://schemas.openxmlformats.org/officeDocument/2006/relationships/slide" Target="slide6.xml"/><Relationship Id="rId9" Type="http://schemas.openxmlformats.org/officeDocument/2006/relationships/slide" Target="slide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5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18" Type="http://schemas.openxmlformats.org/officeDocument/2006/relationships/image" Target="../media/image18.jpeg"/><Relationship Id="rId3" Type="http://schemas.openxmlformats.org/officeDocument/2006/relationships/image" Target="../media/image3.jpeg"/><Relationship Id="rId21" Type="http://schemas.openxmlformats.org/officeDocument/2006/relationships/image" Target="../media/image21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17" Type="http://schemas.openxmlformats.org/officeDocument/2006/relationships/image" Target="../media/image17.jpeg"/><Relationship Id="rId2" Type="http://schemas.openxmlformats.org/officeDocument/2006/relationships/image" Target="../media/image2.jpeg"/><Relationship Id="rId16" Type="http://schemas.openxmlformats.org/officeDocument/2006/relationships/image" Target="../media/image16.jpeg"/><Relationship Id="rId20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24" Type="http://schemas.openxmlformats.org/officeDocument/2006/relationships/image" Target="../media/image24.jpeg"/><Relationship Id="rId5" Type="http://schemas.openxmlformats.org/officeDocument/2006/relationships/image" Target="../media/image5.jpeg"/><Relationship Id="rId15" Type="http://schemas.openxmlformats.org/officeDocument/2006/relationships/image" Target="../media/image15.jpeg"/><Relationship Id="rId23" Type="http://schemas.openxmlformats.org/officeDocument/2006/relationships/image" Target="../media/image23.jpeg"/><Relationship Id="rId10" Type="http://schemas.openxmlformats.org/officeDocument/2006/relationships/image" Target="../media/image10.jpeg"/><Relationship Id="rId19" Type="http://schemas.openxmlformats.org/officeDocument/2006/relationships/image" Target="../media/image19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Relationship Id="rId22" Type="http://schemas.openxmlformats.org/officeDocument/2006/relationships/image" Target="../media/image2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9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13" Type="http://schemas.openxmlformats.org/officeDocument/2006/relationships/image" Target="../media/image42.jpeg"/><Relationship Id="rId18" Type="http://schemas.openxmlformats.org/officeDocument/2006/relationships/slide" Target="slide2.xml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12" Type="http://schemas.openxmlformats.org/officeDocument/2006/relationships/image" Target="../media/image41.jpeg"/><Relationship Id="rId17" Type="http://schemas.openxmlformats.org/officeDocument/2006/relationships/image" Target="../media/image46.jpeg"/><Relationship Id="rId2" Type="http://schemas.openxmlformats.org/officeDocument/2006/relationships/image" Target="../media/image31.jpeg"/><Relationship Id="rId16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11" Type="http://schemas.openxmlformats.org/officeDocument/2006/relationships/image" Target="../media/image40.jpeg"/><Relationship Id="rId5" Type="http://schemas.openxmlformats.org/officeDocument/2006/relationships/image" Target="../media/image34.jpeg"/><Relationship Id="rId15" Type="http://schemas.openxmlformats.org/officeDocument/2006/relationships/image" Target="../media/image44.jpeg"/><Relationship Id="rId10" Type="http://schemas.openxmlformats.org/officeDocument/2006/relationships/image" Target="../media/image39.jpeg"/><Relationship Id="rId4" Type="http://schemas.openxmlformats.org/officeDocument/2006/relationships/image" Target="../media/image33.jpeg"/><Relationship Id="rId9" Type="http://schemas.openxmlformats.org/officeDocument/2006/relationships/image" Target="../media/image38.jpeg"/><Relationship Id="rId14" Type="http://schemas.openxmlformats.org/officeDocument/2006/relationships/image" Target="../media/image4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2130425"/>
            <a:ext cx="7958166" cy="1870079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Palatino Linotype" pitchFamily="18" charset="0"/>
              </a:rPr>
              <a:t>Электрохимический ряд  напряжений </a:t>
            </a:r>
            <a:br>
              <a:rPr lang="ru-RU" b="1" dirty="0" smtClean="0">
                <a:solidFill>
                  <a:srgbClr val="002060"/>
                </a:solidFill>
                <a:latin typeface="Palatino Linotype" pitchFamily="18" charset="0"/>
              </a:rPr>
            </a:br>
            <a:r>
              <a:rPr lang="ru-RU" sz="6700" b="1" dirty="0" smtClean="0">
                <a:ln w="18000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no Pro Smbd Caption" pitchFamily="18" charset="0"/>
              </a:rPr>
              <a:t>металлов</a:t>
            </a:r>
            <a:endParaRPr lang="ru-RU" sz="6700" dirty="0">
              <a:ln w="18000">
                <a:solidFill>
                  <a:schemeClr val="tx2">
                    <a:lumMod val="60000"/>
                    <a:lumOff val="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latin typeface="Arno Pro Smbd Captio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71670" y="285728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 smtClean="0"/>
              <a:t>Красноярский край.  г. Минусинск. </a:t>
            </a:r>
          </a:p>
          <a:p>
            <a:pPr algn="ctr"/>
            <a:r>
              <a:rPr lang="ru-RU" sz="2000" b="1" dirty="0" smtClean="0"/>
              <a:t> МОБУ «СОШ №16»</a:t>
            </a:r>
            <a:endParaRPr lang="ru-RU" sz="2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4963081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/>
              <a:t>Выполнила:</a:t>
            </a:r>
          </a:p>
          <a:p>
            <a:r>
              <a:rPr lang="ru-RU" sz="2000" b="1" dirty="0" smtClean="0"/>
              <a:t>Учитель химии высшей</a:t>
            </a:r>
          </a:p>
          <a:p>
            <a:r>
              <a:rPr lang="ru-RU" sz="2000" b="1" dirty="0" smtClean="0"/>
              <a:t>квалификационной категории</a:t>
            </a:r>
          </a:p>
          <a:p>
            <a:r>
              <a:rPr lang="ru-RU" sz="2000" b="1" dirty="0" err="1" smtClean="0"/>
              <a:t>Генералова</a:t>
            </a:r>
            <a:r>
              <a:rPr lang="ru-RU" sz="2000" b="1" dirty="0" smtClean="0"/>
              <a:t> Тамара Яковлевна</a:t>
            </a:r>
            <a:endParaRPr lang="ru-RU" sz="20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85720" y="857232"/>
            <a:ext cx="8286808" cy="1044181"/>
            <a:chOff x="285720" y="928670"/>
            <a:chExt cx="8286808" cy="1044181"/>
          </a:xfrm>
        </p:grpSpPr>
        <p:grpSp>
          <p:nvGrpSpPr>
            <p:cNvPr id="3" name="Группа 47"/>
            <p:cNvGrpSpPr/>
            <p:nvPr/>
          </p:nvGrpSpPr>
          <p:grpSpPr>
            <a:xfrm>
              <a:off x="285720" y="928670"/>
              <a:ext cx="8001056" cy="869398"/>
              <a:chOff x="285720" y="928670"/>
              <a:chExt cx="8001056" cy="869398"/>
            </a:xfrm>
          </p:grpSpPr>
          <p:sp>
            <p:nvSpPr>
              <p:cNvPr id="6" name="Прямоугольник 2"/>
              <p:cNvSpPr/>
              <p:nvPr/>
            </p:nvSpPr>
            <p:spPr>
              <a:xfrm>
                <a:off x="2786050" y="928670"/>
                <a:ext cx="4357718" cy="428628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2000" b="1" dirty="0" err="1" smtClean="0">
                    <a:solidFill>
                      <a:schemeClr val="tx1"/>
                    </a:solidFill>
                  </a:rPr>
                  <a:t>Mn</a:t>
                </a:r>
                <a:r>
                  <a:rPr lang="en-US" sz="2000" b="1" dirty="0" smtClean="0">
                    <a:solidFill>
                      <a:schemeClr val="tx1"/>
                    </a:solidFill>
                  </a:rPr>
                  <a:t> Zn Cr Fe </a:t>
                </a:r>
                <a:r>
                  <a:rPr lang="en-US" sz="2000" b="1" dirty="0" err="1" smtClean="0">
                    <a:solidFill>
                      <a:schemeClr val="tx1"/>
                    </a:solidFill>
                  </a:rPr>
                  <a:t>Cd</a:t>
                </a:r>
                <a:r>
                  <a:rPr lang="en-US" sz="2000" b="1" dirty="0" smtClean="0">
                    <a:solidFill>
                      <a:schemeClr val="tx1"/>
                    </a:solidFill>
                  </a:rPr>
                  <a:t> Co Ni </a:t>
                </a:r>
                <a:r>
                  <a:rPr lang="en-US" sz="2000" b="1" dirty="0" err="1" smtClean="0">
                    <a:solidFill>
                      <a:schemeClr val="tx1"/>
                    </a:solidFill>
                  </a:rPr>
                  <a:t>Sn</a:t>
                </a:r>
                <a:r>
                  <a:rPr lang="en-US" sz="2000" b="1" dirty="0" smtClean="0">
                    <a:solidFill>
                      <a:schemeClr val="tx1"/>
                    </a:solidFill>
                  </a:rPr>
                  <a:t> </a:t>
                </a:r>
                <a:r>
                  <a:rPr lang="en-US" sz="2000" b="1" dirty="0" err="1" smtClean="0">
                    <a:solidFill>
                      <a:schemeClr val="tx1"/>
                    </a:solidFill>
                  </a:rPr>
                  <a:t>Pb</a:t>
                </a:r>
                <a:r>
                  <a:rPr lang="en-US" sz="2000" b="1" dirty="0" smtClean="0">
                    <a:solidFill>
                      <a:schemeClr val="tx1"/>
                    </a:solidFill>
                  </a:rPr>
                  <a:t> </a:t>
                </a:r>
                <a:r>
                  <a:rPr lang="ru-RU" sz="2000" b="1" dirty="0" smtClean="0">
                    <a:solidFill>
                      <a:srgbClr val="C00000"/>
                    </a:solidFill>
                  </a:rPr>
                  <a:t>(Н</a:t>
                </a:r>
                <a:r>
                  <a:rPr lang="ru-RU" sz="2000" b="1" baseline="-25000" dirty="0" smtClean="0">
                    <a:solidFill>
                      <a:srgbClr val="C00000"/>
                    </a:solidFill>
                  </a:rPr>
                  <a:t>2</a:t>
                </a:r>
                <a:r>
                  <a:rPr lang="ru-RU" sz="2000" b="1" dirty="0" smtClean="0">
                    <a:solidFill>
                      <a:srgbClr val="C00000"/>
                    </a:solidFill>
                  </a:rPr>
                  <a:t>) </a:t>
                </a:r>
                <a:r>
                  <a:rPr lang="en-US" sz="2000" b="1" dirty="0" smtClean="0">
                    <a:solidFill>
                      <a:schemeClr val="tx1"/>
                    </a:solidFill>
                  </a:rPr>
                  <a:t>Cu Hg</a:t>
                </a:r>
                <a:endParaRPr lang="ru-RU" sz="20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Прямоугольник 1"/>
              <p:cNvSpPr/>
              <p:nvPr/>
            </p:nvSpPr>
            <p:spPr>
              <a:xfrm>
                <a:off x="285720" y="928670"/>
                <a:ext cx="2500330" cy="428628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chemeClr val="tx1"/>
                    </a:solidFill>
                  </a:rPr>
                  <a:t>Li K </a:t>
                </a:r>
                <a:r>
                  <a:rPr lang="en-US" sz="2000" b="1" dirty="0" err="1" smtClean="0">
                    <a:solidFill>
                      <a:schemeClr val="tx1"/>
                    </a:solidFill>
                  </a:rPr>
                  <a:t>Ba</a:t>
                </a:r>
                <a:r>
                  <a:rPr lang="en-US" sz="2000" b="1" dirty="0" smtClean="0">
                    <a:solidFill>
                      <a:schemeClr val="tx1"/>
                    </a:solidFill>
                  </a:rPr>
                  <a:t> </a:t>
                </a:r>
                <a:r>
                  <a:rPr lang="en-US" sz="2000" b="1" dirty="0" err="1" smtClean="0">
                    <a:solidFill>
                      <a:schemeClr val="tx1"/>
                    </a:solidFill>
                  </a:rPr>
                  <a:t>Sr</a:t>
                </a:r>
                <a:r>
                  <a:rPr lang="en-US" sz="2000" b="1" dirty="0" smtClean="0">
                    <a:solidFill>
                      <a:schemeClr val="tx1"/>
                    </a:solidFill>
                  </a:rPr>
                  <a:t> Ca Na Mg Al  </a:t>
                </a:r>
                <a:endParaRPr lang="ru-RU" sz="20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Прямоугольник 3"/>
              <p:cNvSpPr/>
              <p:nvPr/>
            </p:nvSpPr>
            <p:spPr>
              <a:xfrm>
                <a:off x="7072330" y="928670"/>
                <a:ext cx="1214446" cy="428628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3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2000" b="1" dirty="0" smtClean="0">
                    <a:solidFill>
                      <a:schemeClr val="tx1"/>
                    </a:solidFill>
                  </a:rPr>
                  <a:t>Ag Pt Au</a:t>
                </a:r>
                <a:endParaRPr lang="ru-RU" sz="20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1000100" y="1428736"/>
                <a:ext cx="121444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b="1" dirty="0" smtClean="0">
                    <a:solidFill>
                      <a:schemeClr val="accent4">
                        <a:lumMod val="75000"/>
                      </a:schemeClr>
                    </a:solidFill>
                  </a:rPr>
                  <a:t>Активные</a:t>
                </a:r>
                <a:r>
                  <a:rPr lang="ru-RU" dirty="0" smtClean="0">
                    <a:solidFill>
                      <a:schemeClr val="accent4">
                        <a:lumMod val="75000"/>
                      </a:schemeClr>
                    </a:solidFill>
                  </a:rPr>
                  <a:t> </a:t>
                </a:r>
                <a:endParaRPr lang="ru-RU" dirty="0">
                  <a:solidFill>
                    <a:schemeClr val="accent4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2857488" y="1357298"/>
              <a:ext cx="4143404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Средней активности </a:t>
              </a:r>
              <a:r>
                <a:rPr lang="ru-RU" sz="1600" b="1" dirty="0" smtClean="0">
                  <a:solidFill>
                    <a:srgbClr val="002060"/>
                  </a:solidFill>
                </a:rPr>
                <a:t>получают </a:t>
              </a:r>
              <a:r>
                <a:rPr lang="ru-RU" sz="1600" b="1" dirty="0" err="1" smtClean="0">
                  <a:solidFill>
                    <a:srgbClr val="002060"/>
                  </a:solidFill>
                </a:rPr>
                <a:t>пиро</a:t>
              </a:r>
              <a:r>
                <a:rPr lang="ru-RU" sz="1600" b="1" dirty="0" smtClean="0">
                  <a:solidFill>
                    <a:srgbClr val="002060"/>
                  </a:solidFill>
                </a:rPr>
                <a:t>- или гидрометаллургическим способом</a:t>
              </a:r>
              <a:endParaRPr lang="ru-RU" sz="1600" b="1" dirty="0">
                <a:solidFill>
                  <a:srgbClr val="002060"/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6858016" y="1357298"/>
              <a:ext cx="1714512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accent3">
                      <a:lumMod val="50000"/>
                    </a:schemeClr>
                  </a:solidFill>
                </a:rPr>
                <a:t>Благородные </a:t>
              </a:r>
              <a:r>
                <a:rPr lang="ru-RU" sz="1600" b="1" dirty="0" smtClean="0">
                  <a:solidFill>
                    <a:srgbClr val="002060"/>
                  </a:solidFill>
                </a:rPr>
                <a:t>добывают</a:t>
              </a:r>
              <a:endParaRPr lang="ru-RU" sz="1600" b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10" name="Скругленный прямоугольник 9"/>
          <p:cNvSpPr/>
          <p:nvPr/>
        </p:nvSpPr>
        <p:spPr>
          <a:xfrm>
            <a:off x="285720" y="214290"/>
            <a:ext cx="4000528" cy="357190"/>
          </a:xfrm>
          <a:prstGeom prst="round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rgbClr val="002060"/>
                </a:solidFill>
              </a:rPr>
              <a:t>Получение металлов</a:t>
            </a:r>
            <a:endParaRPr lang="ru-RU" b="1" dirty="0">
              <a:solidFill>
                <a:srgbClr val="002060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0" y="2070090"/>
            <a:ext cx="9144000" cy="1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Группа 23"/>
          <p:cNvGrpSpPr/>
          <p:nvPr/>
        </p:nvGrpSpPr>
        <p:grpSpPr>
          <a:xfrm>
            <a:off x="285720" y="2214554"/>
            <a:ext cx="8572560" cy="1143008"/>
            <a:chOff x="4572000" y="2214554"/>
            <a:chExt cx="3786214" cy="1071570"/>
          </a:xfrm>
        </p:grpSpPr>
        <p:sp>
          <p:nvSpPr>
            <p:cNvPr id="22" name="TextBox 21"/>
            <p:cNvSpPr txBox="1"/>
            <p:nvPr/>
          </p:nvSpPr>
          <p:spPr>
            <a:xfrm>
              <a:off x="4572000" y="2361353"/>
              <a:ext cx="3786214" cy="5899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C00000"/>
                  </a:solidFill>
                </a:rPr>
                <a:t>Гидрометаллургия</a:t>
              </a:r>
              <a:r>
                <a:rPr lang="ru-RU" sz="2000" dirty="0" smtClean="0"/>
                <a:t> </a:t>
              </a:r>
              <a:r>
                <a:rPr lang="ru-RU" sz="2000" b="1" dirty="0" smtClean="0">
                  <a:solidFill>
                    <a:srgbClr val="002060"/>
                  </a:solidFill>
                </a:rPr>
                <a:t>– это получение металлов из растворов их солей электролизом  или вытеснение более активным металлом. </a:t>
              </a:r>
              <a:endParaRPr lang="ru-RU" sz="2000" b="1" dirty="0">
                <a:solidFill>
                  <a:srgbClr val="002060"/>
                </a:solidFill>
              </a:endParaRPr>
            </a:p>
          </p:txBody>
        </p:sp>
        <p:sp>
          <p:nvSpPr>
            <p:cNvPr id="23" name="Скругленный прямоугольник 22"/>
            <p:cNvSpPr/>
            <p:nvPr/>
          </p:nvSpPr>
          <p:spPr>
            <a:xfrm>
              <a:off x="4572000" y="2214554"/>
              <a:ext cx="3786214" cy="1071570"/>
            </a:xfrm>
            <a:prstGeom prst="roundRect">
              <a:avLst/>
            </a:prstGeom>
            <a:noFill/>
            <a:ln w="28575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5" name="Рисунок 24" descr="Ме  3 2.JPG"/>
          <p:cNvPicPr>
            <a:picLocks noChangeAspect="1"/>
          </p:cNvPicPr>
          <p:nvPr/>
        </p:nvPicPr>
        <p:blipFill>
          <a:blip r:embed="rId2"/>
          <a:srcRect l="5098" t="5826" r="4829" b="12623"/>
          <a:stretch>
            <a:fillRect/>
          </a:stretch>
        </p:blipFill>
        <p:spPr>
          <a:xfrm>
            <a:off x="1648146" y="3496394"/>
            <a:ext cx="5781374" cy="3054312"/>
          </a:xfrm>
          <a:prstGeom prst="roundRect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</p:pic>
      <p:sp>
        <p:nvSpPr>
          <p:cNvPr id="29" name="Управляющая кнопка: настраиваемая 28">
            <a:hlinkClick r:id="rId3" action="ppaction://hlinksldjump" highlightClick="1"/>
          </p:cNvPr>
          <p:cNvSpPr/>
          <p:nvPr/>
        </p:nvSpPr>
        <p:spPr>
          <a:xfrm>
            <a:off x="7643834" y="214290"/>
            <a:ext cx="1000132" cy="357190"/>
          </a:xfrm>
          <a:prstGeom prst="actionButtonBlank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Главная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е.JPG"/>
          <p:cNvPicPr>
            <a:picLocks noChangeAspect="1"/>
          </p:cNvPicPr>
          <p:nvPr/>
        </p:nvPicPr>
        <p:blipFill>
          <a:blip r:embed="rId2"/>
          <a:srcRect t="15867" b="76296"/>
          <a:stretch>
            <a:fillRect/>
          </a:stretch>
        </p:blipFill>
        <p:spPr>
          <a:xfrm>
            <a:off x="0" y="642918"/>
            <a:ext cx="9144000" cy="428628"/>
          </a:xfrm>
          <a:prstGeom prst="rect">
            <a:avLst/>
          </a:prstGeom>
          <a:ln w="19050">
            <a:noFill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214282" y="214290"/>
            <a:ext cx="4000528" cy="357190"/>
          </a:xfrm>
          <a:prstGeom prst="round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rgbClr val="002060"/>
                </a:solidFill>
              </a:rPr>
              <a:t>Химические свойства металлов </a:t>
            </a:r>
            <a:endParaRPr lang="ru-RU" b="1" dirty="0">
              <a:solidFill>
                <a:srgbClr val="002060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14422"/>
            <a:ext cx="9144000" cy="1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14282" y="1428736"/>
            <a:ext cx="21431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Окисляются при комнатной температуре</a:t>
            </a:r>
            <a:endParaRPr lang="ru-RU" sz="1600" dirty="0"/>
          </a:p>
        </p:txBody>
      </p:sp>
      <p:sp>
        <p:nvSpPr>
          <p:cNvPr id="11" name="TextBox 10"/>
          <p:cNvSpPr txBox="1"/>
          <p:nvPr/>
        </p:nvSpPr>
        <p:spPr>
          <a:xfrm>
            <a:off x="2357422" y="1285860"/>
            <a:ext cx="85725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При комн. </a:t>
            </a:r>
            <a:r>
              <a:rPr lang="en-US" sz="1400" dirty="0" smtClean="0"/>
              <a:t>t°</a:t>
            </a:r>
            <a:r>
              <a:rPr lang="ru-RU" sz="1400" dirty="0" err="1" smtClean="0"/>
              <a:t>окисл</a:t>
            </a:r>
            <a:r>
              <a:rPr lang="ru-RU" sz="1400" dirty="0" smtClean="0"/>
              <a:t>. только с поверх.</a:t>
            </a:r>
            <a:endParaRPr lang="ru-RU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4143372" y="1643050"/>
            <a:ext cx="32861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Окисляются только при нагревании </a:t>
            </a:r>
            <a:endParaRPr lang="ru-RU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8143932" y="1477020"/>
            <a:ext cx="1071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При </a:t>
            </a:r>
            <a:r>
              <a:rPr lang="en-US" sz="1400" dirty="0" smtClean="0"/>
              <a:t>t°</a:t>
            </a:r>
            <a:r>
              <a:rPr lang="ru-RU" sz="1400" dirty="0" smtClean="0"/>
              <a:t> не окисляются </a:t>
            </a:r>
            <a:endParaRPr lang="ru-RU" sz="1400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0" y="2428868"/>
            <a:ext cx="9144000" cy="1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1821637" y="1821645"/>
            <a:ext cx="1214446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2536811" y="1820851"/>
            <a:ext cx="1214446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>
            <a:off x="7537471" y="1820851"/>
            <a:ext cx="1214446" cy="1588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0" y="2500306"/>
            <a:ext cx="24288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При обычных условиях взаимодействуют с водой с образованием щелочи и Н</a:t>
            </a:r>
            <a:r>
              <a:rPr lang="ru-RU" sz="1600" baseline="-25000" dirty="0" smtClean="0"/>
              <a:t>2</a:t>
            </a:r>
            <a:r>
              <a:rPr lang="ru-RU" sz="1600" dirty="0" smtClean="0"/>
              <a:t>↑</a:t>
            </a:r>
            <a:endParaRPr lang="ru-RU" sz="1600" dirty="0"/>
          </a:p>
        </p:txBody>
      </p:sp>
      <p:sp>
        <p:nvSpPr>
          <p:cNvPr id="20" name="TextBox 19"/>
          <p:cNvSpPr txBox="1"/>
          <p:nvPr/>
        </p:nvSpPr>
        <p:spPr>
          <a:xfrm>
            <a:off x="2571736" y="2500306"/>
            <a:ext cx="40719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С водой взаимодействуют только при нагревании с образованием оксида и Н</a:t>
            </a:r>
            <a:r>
              <a:rPr lang="ru-RU" sz="1600" baseline="-25000" dirty="0" smtClean="0"/>
              <a:t>2</a:t>
            </a:r>
            <a:r>
              <a:rPr lang="ru-RU" sz="1600" dirty="0" smtClean="0"/>
              <a:t>↑</a:t>
            </a:r>
          </a:p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Помни! </a:t>
            </a:r>
            <a:r>
              <a:rPr lang="ru-RU" sz="1600" dirty="0" smtClean="0"/>
              <a:t>2</a:t>
            </a:r>
            <a:r>
              <a:rPr lang="en-US" sz="1600" dirty="0" smtClean="0"/>
              <a:t>Al + </a:t>
            </a:r>
            <a:r>
              <a:rPr lang="ru-RU" sz="1600" dirty="0" smtClean="0"/>
              <a:t>6</a:t>
            </a:r>
            <a:r>
              <a:rPr lang="en-US" sz="1600" dirty="0" smtClean="0"/>
              <a:t>HOH → </a:t>
            </a:r>
            <a:r>
              <a:rPr lang="ru-RU" sz="1600" dirty="0" smtClean="0"/>
              <a:t>2</a:t>
            </a:r>
            <a:r>
              <a:rPr lang="en-US" sz="1600" dirty="0" smtClean="0"/>
              <a:t>Al(OH)</a:t>
            </a:r>
            <a:r>
              <a:rPr lang="en-US" sz="1600" baseline="-25000" dirty="0" smtClean="0"/>
              <a:t>3</a:t>
            </a:r>
            <a:r>
              <a:rPr lang="en-US" sz="1600" dirty="0" smtClean="0"/>
              <a:t> + </a:t>
            </a:r>
            <a:r>
              <a:rPr lang="ru-RU" sz="1600" dirty="0" smtClean="0"/>
              <a:t>3</a:t>
            </a:r>
            <a:r>
              <a:rPr lang="en-US" sz="1600" dirty="0" smtClean="0"/>
              <a:t>H</a:t>
            </a:r>
            <a:r>
              <a:rPr lang="en-US" sz="1600" baseline="-25000" dirty="0" smtClean="0"/>
              <a:t>2</a:t>
            </a:r>
            <a:r>
              <a:rPr lang="en-US" sz="1600" dirty="0" smtClean="0"/>
              <a:t>↑ </a:t>
            </a:r>
            <a:r>
              <a:rPr lang="ru-RU" sz="1600" dirty="0" smtClean="0"/>
              <a:t>(если снять оксидную пленку)   </a:t>
            </a:r>
            <a:endParaRPr lang="ru-RU" sz="1600" dirty="0"/>
          </a:p>
        </p:txBody>
      </p:sp>
      <p:sp>
        <p:nvSpPr>
          <p:cNvPr id="21" name="TextBox 20"/>
          <p:cNvSpPr txBox="1"/>
          <p:nvPr/>
        </p:nvSpPr>
        <p:spPr>
          <a:xfrm>
            <a:off x="6929454" y="2643182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С водой не взаимодействуют</a:t>
            </a:r>
            <a:endParaRPr lang="ru-RU" sz="1600" dirty="0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0" y="3641726"/>
            <a:ext cx="9144000" cy="1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>
            <a:off x="1822431" y="3035297"/>
            <a:ext cx="1214446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>
            <a:off x="6108711" y="3035297"/>
            <a:ext cx="1214446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0" y="3714752"/>
            <a:ext cx="89297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Коррозионная устойчивость чистых металлов усиливается  </a:t>
            </a:r>
            <a:endParaRPr lang="ru-RU" sz="1600" dirty="0"/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0" y="4143380"/>
            <a:ext cx="9144000" cy="1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7143768" y="3857628"/>
            <a:ext cx="571504" cy="1588"/>
          </a:xfrm>
          <a:prstGeom prst="straightConnector1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428628" y="4214818"/>
            <a:ext cx="59293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Из растворов кислот вытесняют водород (исключение </a:t>
            </a:r>
            <a:r>
              <a:rPr lang="en-US" sz="1600" dirty="0" smtClean="0"/>
              <a:t>HNO</a:t>
            </a:r>
            <a:r>
              <a:rPr lang="en-US" sz="1600" baseline="-25000" dirty="0" smtClean="0"/>
              <a:t>3</a:t>
            </a:r>
            <a:r>
              <a:rPr lang="en-US" sz="1600" dirty="0" smtClean="0"/>
              <a:t>)</a:t>
            </a:r>
            <a:r>
              <a:rPr lang="ru-RU" sz="1600" dirty="0" smtClean="0"/>
              <a:t> </a:t>
            </a:r>
          </a:p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Помни! </a:t>
            </a:r>
            <a:r>
              <a:rPr lang="ru-RU" sz="1600" dirty="0" smtClean="0"/>
              <a:t>Щелочные и щелочноземельные металлы в водных растворах взаимодействуют прежде всего с Н</a:t>
            </a:r>
            <a:r>
              <a:rPr lang="ru-RU" sz="1600" baseline="-25000" dirty="0" smtClean="0"/>
              <a:t>2</a:t>
            </a:r>
            <a:r>
              <a:rPr lang="ru-RU" sz="1600" dirty="0" smtClean="0"/>
              <a:t>О </a:t>
            </a:r>
            <a:endParaRPr lang="ru-RU" sz="1600" dirty="0"/>
          </a:p>
        </p:txBody>
      </p:sp>
      <p:sp>
        <p:nvSpPr>
          <p:cNvPr id="30" name="TextBox 29"/>
          <p:cNvSpPr txBox="1"/>
          <p:nvPr/>
        </p:nvSpPr>
        <p:spPr>
          <a:xfrm>
            <a:off x="6715140" y="4357694"/>
            <a:ext cx="24288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Из растворов кислот не вытесняют водород</a:t>
            </a:r>
            <a:endParaRPr lang="ru-RU" sz="1600" dirty="0"/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>
            <a:off x="0" y="5000636"/>
            <a:ext cx="9144000" cy="1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5400000">
            <a:off x="6287306" y="4571214"/>
            <a:ext cx="857256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0" y="5143512"/>
            <a:ext cx="77867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Взаимодействуют </a:t>
            </a:r>
            <a:r>
              <a:rPr lang="ru-RU" sz="1600" b="1" dirty="0" smtClean="0">
                <a:hlinkClick r:id="rId3" action="ppaction://hlinksldjump"/>
              </a:rPr>
              <a:t>с серной кислотой </a:t>
            </a:r>
            <a:r>
              <a:rPr lang="ru-RU" sz="1600" dirty="0" smtClean="0">
                <a:hlinkClick r:id="rId3" action="ppaction://hlinksldjump"/>
              </a:rPr>
              <a:t>(</a:t>
            </a:r>
            <a:r>
              <a:rPr lang="ru-RU" sz="1600" dirty="0" err="1" smtClean="0">
                <a:hlinkClick r:id="rId3" action="ppaction://hlinksldjump"/>
              </a:rPr>
              <a:t>конц</a:t>
            </a:r>
            <a:r>
              <a:rPr lang="ru-RU" sz="1600" dirty="0" smtClean="0">
                <a:hlinkClick r:id="rId3" action="ppaction://hlinksldjump"/>
              </a:rPr>
              <a:t>.)</a:t>
            </a:r>
            <a:r>
              <a:rPr lang="ru-RU" sz="1600" dirty="0" smtClean="0"/>
              <a:t>. В зависимости от условий и восстановительных свойств </a:t>
            </a:r>
            <a:r>
              <a:rPr lang="ru-RU" sz="1600" dirty="0" err="1" smtClean="0"/>
              <a:t>Ме</a:t>
            </a:r>
            <a:r>
              <a:rPr lang="ru-RU" sz="1600" dirty="0" smtClean="0"/>
              <a:t>  образуются </a:t>
            </a:r>
            <a:r>
              <a:rPr lang="en-US" sz="1600" dirty="0" smtClean="0"/>
              <a:t>SO</a:t>
            </a:r>
            <a:r>
              <a:rPr lang="en-US" sz="1600" baseline="-25000" dirty="0" smtClean="0"/>
              <a:t>2</a:t>
            </a:r>
            <a:r>
              <a:rPr lang="en-US" sz="1600" dirty="0" smtClean="0"/>
              <a:t>, S, H</a:t>
            </a:r>
            <a:r>
              <a:rPr lang="en-US" sz="1600" baseline="-25000" dirty="0" smtClean="0"/>
              <a:t>2</a:t>
            </a:r>
            <a:r>
              <a:rPr lang="en-US" sz="1600" dirty="0" smtClean="0"/>
              <a:t>S (Fe, Ni </a:t>
            </a:r>
            <a:r>
              <a:rPr lang="ru-RU" sz="1600" dirty="0" smtClean="0"/>
              <a:t> и некоторые металлы в </a:t>
            </a:r>
            <a:r>
              <a:rPr lang="en-US" sz="1600" dirty="0" smtClean="0"/>
              <a:t>H</a:t>
            </a:r>
            <a:r>
              <a:rPr lang="en-US" sz="1600" baseline="-25000" dirty="0" smtClean="0"/>
              <a:t>2</a:t>
            </a:r>
            <a:r>
              <a:rPr lang="en-US" sz="1600" dirty="0" smtClean="0"/>
              <a:t>SO</a:t>
            </a:r>
            <a:r>
              <a:rPr lang="en-US" sz="1600" baseline="-25000" dirty="0" smtClean="0"/>
              <a:t>4</a:t>
            </a:r>
            <a:r>
              <a:rPr lang="en-US" sz="1600" dirty="0" smtClean="0"/>
              <a:t> </a:t>
            </a:r>
            <a:r>
              <a:rPr lang="ru-RU" sz="1600" dirty="0" smtClean="0"/>
              <a:t>(</a:t>
            </a:r>
            <a:r>
              <a:rPr lang="ru-RU" sz="1600" dirty="0" err="1" smtClean="0"/>
              <a:t>конц</a:t>
            </a:r>
            <a:r>
              <a:rPr lang="ru-RU" sz="1600" dirty="0" smtClean="0"/>
              <a:t>.) на холоду </a:t>
            </a:r>
            <a:r>
              <a:rPr lang="ru-RU" sz="1600" dirty="0" err="1" smtClean="0"/>
              <a:t>пассивируются</a:t>
            </a:r>
            <a:r>
              <a:rPr lang="ru-RU" sz="1600" dirty="0" smtClean="0"/>
              <a:t>). </a:t>
            </a:r>
            <a:endParaRPr lang="ru-RU" sz="1600" dirty="0"/>
          </a:p>
        </p:txBody>
      </p:sp>
      <p:sp>
        <p:nvSpPr>
          <p:cNvPr id="35" name="TextBox 34"/>
          <p:cNvSpPr txBox="1"/>
          <p:nvPr/>
        </p:nvSpPr>
        <p:spPr>
          <a:xfrm>
            <a:off x="8143900" y="5143512"/>
            <a:ext cx="1000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Не взаимодействуют</a:t>
            </a:r>
            <a:endParaRPr lang="ru-RU" sz="1600" dirty="0"/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 rot="5400000">
            <a:off x="7537471" y="5607065"/>
            <a:ext cx="1214446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Рисунок 36" descr="Ме.JPG"/>
          <p:cNvPicPr>
            <a:picLocks noChangeAspect="1"/>
          </p:cNvPicPr>
          <p:nvPr/>
        </p:nvPicPr>
        <p:blipFill>
          <a:blip r:embed="rId2"/>
          <a:srcRect t="15867" b="76296"/>
          <a:stretch>
            <a:fillRect/>
          </a:stretch>
        </p:blipFill>
        <p:spPr>
          <a:xfrm>
            <a:off x="-32" y="6286520"/>
            <a:ext cx="9144000" cy="428628"/>
          </a:xfrm>
          <a:prstGeom prst="rect">
            <a:avLst/>
          </a:prstGeom>
          <a:ln w="19050">
            <a:noFill/>
          </a:ln>
        </p:spPr>
      </p:pic>
      <p:cxnSp>
        <p:nvCxnSpPr>
          <p:cNvPr id="38" name="Прямая соединительная линия 37"/>
          <p:cNvCxnSpPr/>
          <p:nvPr/>
        </p:nvCxnSpPr>
        <p:spPr>
          <a:xfrm>
            <a:off x="32" y="6215082"/>
            <a:ext cx="9144000" cy="1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е.JPG"/>
          <p:cNvPicPr>
            <a:picLocks noChangeAspect="1"/>
          </p:cNvPicPr>
          <p:nvPr/>
        </p:nvPicPr>
        <p:blipFill>
          <a:blip r:embed="rId2"/>
          <a:srcRect t="15867" b="76296"/>
          <a:stretch>
            <a:fillRect/>
          </a:stretch>
        </p:blipFill>
        <p:spPr>
          <a:xfrm>
            <a:off x="0" y="642918"/>
            <a:ext cx="9144000" cy="428628"/>
          </a:xfrm>
          <a:prstGeom prst="rect">
            <a:avLst/>
          </a:prstGeom>
          <a:ln w="19050">
            <a:noFill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214282" y="214290"/>
            <a:ext cx="4000528" cy="357190"/>
          </a:xfrm>
          <a:prstGeom prst="round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rgbClr val="002060"/>
                </a:solidFill>
              </a:rPr>
              <a:t>Химические свойства металлов </a:t>
            </a:r>
            <a:endParaRPr lang="ru-RU" b="1" dirty="0">
              <a:solidFill>
                <a:srgbClr val="002060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14422"/>
            <a:ext cx="9144000" cy="1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14282" y="1428736"/>
            <a:ext cx="75724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Взаимодействуют с разбавленной и концентрированной </a:t>
            </a:r>
            <a:r>
              <a:rPr lang="ru-RU" sz="1600" b="1" dirty="0" smtClean="0">
                <a:solidFill>
                  <a:srgbClr val="002060"/>
                </a:solidFill>
                <a:hlinkClick r:id="rId3" action="ppaction://hlinksldjump"/>
              </a:rPr>
              <a:t>азотной кислотой </a:t>
            </a:r>
            <a:r>
              <a:rPr lang="ru-RU" sz="1600" dirty="0" smtClean="0"/>
              <a:t>и в зависимости от условий, восстановительных свойств металлов, концентрации кислоты образуются </a:t>
            </a:r>
            <a:r>
              <a:rPr lang="en-US" sz="1600" dirty="0" smtClean="0"/>
              <a:t>N</a:t>
            </a:r>
            <a:r>
              <a:rPr lang="en-US" sz="1600" baseline="-25000" dirty="0" smtClean="0"/>
              <a:t>2</a:t>
            </a:r>
            <a:r>
              <a:rPr lang="en-US" sz="1600" dirty="0" smtClean="0"/>
              <a:t>, N</a:t>
            </a:r>
            <a:r>
              <a:rPr lang="en-US" sz="1600" baseline="-25000" dirty="0" smtClean="0"/>
              <a:t>2</a:t>
            </a:r>
            <a:r>
              <a:rPr lang="en-US" sz="1600" dirty="0" smtClean="0"/>
              <a:t>O, NO, N</a:t>
            </a:r>
            <a:r>
              <a:rPr lang="en-US" sz="1600" baseline="-25000" dirty="0" smtClean="0"/>
              <a:t>2</a:t>
            </a:r>
            <a:r>
              <a:rPr lang="en-US" sz="1600" dirty="0" smtClean="0"/>
              <a:t>O</a:t>
            </a:r>
            <a:r>
              <a:rPr lang="en-US" sz="1600" baseline="-25000" dirty="0" smtClean="0"/>
              <a:t>3</a:t>
            </a:r>
            <a:r>
              <a:rPr lang="en-US" sz="1600" dirty="0" smtClean="0"/>
              <a:t>, NO</a:t>
            </a:r>
            <a:r>
              <a:rPr lang="en-US" sz="1600" baseline="-25000" dirty="0" smtClean="0"/>
              <a:t>2</a:t>
            </a:r>
            <a:r>
              <a:rPr lang="en-US" sz="1600" dirty="0" smtClean="0"/>
              <a:t> u NH</a:t>
            </a:r>
            <a:r>
              <a:rPr lang="en-US" sz="1600" baseline="-25000" dirty="0" smtClean="0"/>
              <a:t>3</a:t>
            </a:r>
            <a:r>
              <a:rPr lang="en-US" sz="1600" dirty="0" smtClean="0"/>
              <a:t> (NH</a:t>
            </a:r>
            <a:r>
              <a:rPr lang="en-US" sz="1600" baseline="-25000" dirty="0" smtClean="0"/>
              <a:t>4</a:t>
            </a:r>
            <a:r>
              <a:rPr lang="en-US" sz="1600" dirty="0" smtClean="0"/>
              <a:t>NO</a:t>
            </a:r>
            <a:r>
              <a:rPr lang="en-US" sz="1600" baseline="-25000" dirty="0" smtClean="0"/>
              <a:t>3</a:t>
            </a:r>
            <a:r>
              <a:rPr lang="en-US" sz="1600" dirty="0" smtClean="0"/>
              <a:t>). Al, Fe, Cr </a:t>
            </a:r>
            <a:r>
              <a:rPr lang="ru-RU" sz="1600" dirty="0" smtClean="0"/>
              <a:t>в концентрированной азотной кислоте </a:t>
            </a:r>
            <a:r>
              <a:rPr lang="ru-RU" sz="1600" dirty="0" err="1" smtClean="0"/>
              <a:t>пассивируются</a:t>
            </a:r>
            <a:r>
              <a:rPr lang="ru-RU" sz="1600" dirty="0" smtClean="0"/>
              <a:t>. </a:t>
            </a:r>
            <a:endParaRPr lang="ru-RU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8143932" y="1477020"/>
            <a:ext cx="1071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С </a:t>
            </a:r>
            <a:r>
              <a:rPr lang="en-US" sz="1400" dirty="0" smtClean="0"/>
              <a:t>HNO</a:t>
            </a:r>
            <a:r>
              <a:rPr lang="en-US" sz="1400" baseline="-25000" dirty="0" smtClean="0"/>
              <a:t>3</a:t>
            </a:r>
            <a:r>
              <a:rPr lang="en-US" sz="1400" dirty="0" smtClean="0"/>
              <a:t> </a:t>
            </a:r>
            <a:r>
              <a:rPr lang="ru-RU" sz="1400" dirty="0" smtClean="0"/>
              <a:t>не реагируют</a:t>
            </a:r>
            <a:endParaRPr lang="ru-RU" sz="1400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0" y="2643182"/>
            <a:ext cx="9144000" cy="1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>
            <a:off x="7430314" y="1928008"/>
            <a:ext cx="1428760" cy="1588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57158" y="4071942"/>
            <a:ext cx="83582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Каждый впереди стоящий металл вытесняет все последующие металлы из растворов и  расплавов их солей</a:t>
            </a:r>
            <a:endParaRPr lang="ru-RU" sz="1600" dirty="0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0" y="3427412"/>
            <a:ext cx="9144000" cy="1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0" y="4000504"/>
            <a:ext cx="9144000" cy="1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0" y="4643446"/>
            <a:ext cx="9144000" cy="1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5400000">
            <a:off x="6394463" y="3678239"/>
            <a:ext cx="642942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285720" y="4786322"/>
            <a:ext cx="8858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При </a:t>
            </a:r>
            <a:r>
              <a:rPr lang="ru-RU" sz="1600" b="1" dirty="0" smtClean="0">
                <a:hlinkClick r:id="rId4" action="ppaction://hlinksldjump"/>
              </a:rPr>
              <a:t>электролизе</a:t>
            </a:r>
            <a:r>
              <a:rPr lang="ru-RU" sz="1600" dirty="0" smtClean="0"/>
              <a:t> сначала изменяется тот катион, металл которого находится правее в электрохимическом ряду напряжений металлов</a:t>
            </a:r>
            <a:endParaRPr lang="ru-RU" sz="1600" dirty="0"/>
          </a:p>
        </p:txBody>
      </p:sp>
      <p:pic>
        <p:nvPicPr>
          <p:cNvPr id="37" name="Рисунок 36" descr="Ме.JPG"/>
          <p:cNvPicPr>
            <a:picLocks noChangeAspect="1"/>
          </p:cNvPicPr>
          <p:nvPr/>
        </p:nvPicPr>
        <p:blipFill>
          <a:blip r:embed="rId2"/>
          <a:srcRect t="15867" b="76296"/>
          <a:stretch>
            <a:fillRect/>
          </a:stretch>
        </p:blipFill>
        <p:spPr>
          <a:xfrm>
            <a:off x="-32" y="6143644"/>
            <a:ext cx="9144000" cy="428628"/>
          </a:xfrm>
          <a:prstGeom prst="rect">
            <a:avLst/>
          </a:prstGeom>
          <a:ln w="19050">
            <a:noFill/>
          </a:ln>
        </p:spPr>
      </p:pic>
      <p:cxnSp>
        <p:nvCxnSpPr>
          <p:cNvPr id="38" name="Прямая соединительная линия 37"/>
          <p:cNvCxnSpPr/>
          <p:nvPr/>
        </p:nvCxnSpPr>
        <p:spPr>
          <a:xfrm>
            <a:off x="0" y="5429264"/>
            <a:ext cx="9144000" cy="1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285720" y="2786058"/>
            <a:ext cx="6072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С разбавленной </a:t>
            </a:r>
            <a:r>
              <a:rPr lang="en-US" sz="1600" dirty="0" smtClean="0"/>
              <a:t>H</a:t>
            </a:r>
            <a:r>
              <a:rPr lang="en-US" sz="1600" baseline="-25000" dirty="0" smtClean="0"/>
              <a:t>2</a:t>
            </a:r>
            <a:r>
              <a:rPr lang="en-US" sz="1600" dirty="0" smtClean="0"/>
              <a:t>SO</a:t>
            </a:r>
            <a:r>
              <a:rPr lang="en-US" sz="1600" baseline="-25000" dirty="0" smtClean="0"/>
              <a:t>4</a:t>
            </a:r>
            <a:r>
              <a:rPr lang="en-US" sz="1600" dirty="0" smtClean="0"/>
              <a:t> </a:t>
            </a:r>
            <a:r>
              <a:rPr lang="ru-RU" sz="1600" dirty="0" smtClean="0"/>
              <a:t>взаимодействуют с образованием Н</a:t>
            </a:r>
            <a:r>
              <a:rPr lang="ru-RU" sz="1600" baseline="-25000" dirty="0" smtClean="0"/>
              <a:t>2</a:t>
            </a:r>
            <a:endParaRPr lang="ru-RU" sz="1600" baseline="-25000" dirty="0"/>
          </a:p>
        </p:txBody>
      </p:sp>
      <p:sp>
        <p:nvSpPr>
          <p:cNvPr id="40" name="TextBox 39"/>
          <p:cNvSpPr txBox="1"/>
          <p:nvPr/>
        </p:nvSpPr>
        <p:spPr>
          <a:xfrm>
            <a:off x="6715140" y="2714620"/>
            <a:ext cx="2214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С раствором </a:t>
            </a:r>
            <a:r>
              <a:rPr lang="en-US" sz="1600" dirty="0" smtClean="0"/>
              <a:t>H</a:t>
            </a:r>
            <a:r>
              <a:rPr lang="en-US" sz="1600" baseline="-25000" dirty="0" smtClean="0"/>
              <a:t>2</a:t>
            </a:r>
            <a:r>
              <a:rPr lang="en-US" sz="1600" dirty="0" smtClean="0"/>
              <a:t>SO</a:t>
            </a:r>
            <a:r>
              <a:rPr lang="en-US" sz="1600" baseline="-25000" dirty="0" smtClean="0"/>
              <a:t>4</a:t>
            </a:r>
            <a:r>
              <a:rPr lang="en-US" sz="1600" dirty="0" smtClean="0"/>
              <a:t> </a:t>
            </a:r>
            <a:r>
              <a:rPr lang="ru-RU" sz="1600" dirty="0" smtClean="0"/>
              <a:t>не реагируют</a:t>
            </a:r>
            <a:endParaRPr lang="ru-RU" sz="1600" dirty="0"/>
          </a:p>
        </p:txBody>
      </p:sp>
      <p:cxnSp>
        <p:nvCxnSpPr>
          <p:cNvPr id="41" name="Прямая соединительная линия 40"/>
          <p:cNvCxnSpPr/>
          <p:nvPr/>
        </p:nvCxnSpPr>
        <p:spPr>
          <a:xfrm rot="5400000">
            <a:off x="6358744" y="2999578"/>
            <a:ext cx="714380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1000100" y="3571876"/>
            <a:ext cx="45005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С </a:t>
            </a:r>
            <a:r>
              <a:rPr lang="en-US" sz="1600" dirty="0" smtClean="0"/>
              <a:t> </a:t>
            </a:r>
            <a:r>
              <a:rPr lang="en-US" sz="1600" dirty="0" err="1" smtClean="0"/>
              <a:t>HCl</a:t>
            </a:r>
            <a:r>
              <a:rPr lang="en-US" sz="1600" dirty="0" smtClean="0"/>
              <a:t> </a:t>
            </a:r>
            <a:r>
              <a:rPr lang="ru-RU" sz="1600" dirty="0" smtClean="0"/>
              <a:t>взаимодействуют с образованием Н</a:t>
            </a:r>
            <a:r>
              <a:rPr lang="ru-RU" sz="1600" baseline="-25000" dirty="0" smtClean="0"/>
              <a:t>2</a:t>
            </a:r>
            <a:r>
              <a:rPr lang="ru-RU" sz="1600" dirty="0" smtClean="0"/>
              <a:t> </a:t>
            </a:r>
            <a:endParaRPr lang="ru-RU" sz="1600" dirty="0"/>
          </a:p>
        </p:txBody>
      </p:sp>
      <p:sp>
        <p:nvSpPr>
          <p:cNvPr id="44" name="TextBox 43"/>
          <p:cNvSpPr txBox="1"/>
          <p:nvPr/>
        </p:nvSpPr>
        <p:spPr>
          <a:xfrm>
            <a:off x="6715140" y="3500438"/>
            <a:ext cx="22860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C </a:t>
            </a:r>
            <a:r>
              <a:rPr lang="en-US" sz="1600" dirty="0" err="1" smtClean="0"/>
              <a:t>HCl</a:t>
            </a:r>
            <a:r>
              <a:rPr lang="en-US" sz="1600" dirty="0" smtClean="0"/>
              <a:t> </a:t>
            </a:r>
            <a:r>
              <a:rPr lang="ru-RU" sz="1600" dirty="0" smtClean="0"/>
              <a:t>не реагируют</a:t>
            </a:r>
            <a:r>
              <a:rPr lang="en-US" sz="1600" dirty="0" smtClean="0"/>
              <a:t> </a:t>
            </a:r>
            <a:endParaRPr lang="ru-RU" sz="1600" dirty="0"/>
          </a:p>
        </p:txBody>
      </p:sp>
      <p:cxnSp>
        <p:nvCxnSpPr>
          <p:cNvPr id="46" name="Прямая соединительная линия 45"/>
          <p:cNvCxnSpPr/>
          <p:nvPr/>
        </p:nvCxnSpPr>
        <p:spPr>
          <a:xfrm>
            <a:off x="-32" y="6010292"/>
            <a:ext cx="9144000" cy="1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0" y="5429264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Примечание</a:t>
            </a:r>
            <a:r>
              <a:rPr lang="ru-RU" sz="1600" dirty="0" smtClean="0"/>
              <a:t>: среди закономерностей, связывающих ряд напряжений металлов и химические свойства </a:t>
            </a:r>
            <a:r>
              <a:rPr lang="ru-RU" sz="1600" dirty="0" err="1" smtClean="0"/>
              <a:t>Ме</a:t>
            </a:r>
            <a:r>
              <a:rPr lang="ru-RU" sz="1600" dirty="0" smtClean="0"/>
              <a:t> и их соединений, есть исключения из правил. Будьте внимательны, обратитесь к теории!</a:t>
            </a:r>
            <a:endParaRPr lang="ru-RU" sz="1600" dirty="0"/>
          </a:p>
        </p:txBody>
      </p:sp>
      <p:sp>
        <p:nvSpPr>
          <p:cNvPr id="24" name="Управляющая кнопка: настраиваемая 23">
            <a:hlinkClick r:id="rId5" action="ppaction://hlinksldjump" highlightClick="1"/>
          </p:cNvPr>
          <p:cNvSpPr/>
          <p:nvPr/>
        </p:nvSpPr>
        <p:spPr>
          <a:xfrm>
            <a:off x="7715272" y="214290"/>
            <a:ext cx="1000132" cy="357190"/>
          </a:xfrm>
          <a:prstGeom prst="actionButtonBlank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Главная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42844" y="142852"/>
            <a:ext cx="3286148" cy="642942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sz="2400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Соединения металлов</a:t>
            </a:r>
            <a:endParaRPr lang="ru-RU" sz="2400" b="1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Рисунок 2" descr="Ме.JPG"/>
          <p:cNvPicPr>
            <a:picLocks noChangeAspect="1"/>
          </p:cNvPicPr>
          <p:nvPr/>
        </p:nvPicPr>
        <p:blipFill>
          <a:blip r:embed="rId2"/>
          <a:srcRect t="15867" b="76296"/>
          <a:stretch>
            <a:fillRect/>
          </a:stretch>
        </p:blipFill>
        <p:spPr>
          <a:xfrm>
            <a:off x="0" y="857232"/>
            <a:ext cx="9144000" cy="428628"/>
          </a:xfrm>
          <a:prstGeom prst="rect">
            <a:avLst/>
          </a:prstGeom>
          <a:ln w="19050">
            <a:noFill/>
          </a:ln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0" y="1285860"/>
            <a:ext cx="9144000" cy="1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Скругленный прямоугольник 4"/>
          <p:cNvSpPr/>
          <p:nvPr/>
        </p:nvSpPr>
        <p:spPr>
          <a:xfrm>
            <a:off x="7786710" y="1428736"/>
            <a:ext cx="1143008" cy="357190"/>
          </a:xfrm>
          <a:prstGeom prst="round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rgbClr val="002060"/>
                </a:solidFill>
              </a:rPr>
              <a:t>Оксиды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357298"/>
            <a:ext cx="22859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Растворяются в Н</a:t>
            </a:r>
            <a:r>
              <a:rPr lang="ru-RU" sz="1600" baseline="-25000" dirty="0" smtClean="0"/>
              <a:t>2</a:t>
            </a:r>
            <a:r>
              <a:rPr lang="ru-RU" sz="1600" dirty="0" smtClean="0"/>
              <a:t>О с образованием щелочей</a:t>
            </a:r>
            <a:endParaRPr lang="ru-RU" sz="1600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0" y="1928802"/>
            <a:ext cx="9144000" cy="1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>
            <a:off x="2108183" y="1607331"/>
            <a:ext cx="642148" cy="794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571868" y="1500174"/>
            <a:ext cx="36433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Оксиды не растворяются в воде</a:t>
            </a:r>
            <a:endParaRPr lang="ru-RU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1785918" y="2000240"/>
            <a:ext cx="3857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При нагревании оксиды не разлагаются</a:t>
            </a:r>
            <a:endParaRPr lang="ru-RU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7429552" y="2000240"/>
            <a:ext cx="17859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При </a:t>
            </a:r>
            <a:r>
              <a:rPr lang="en-US" sz="1600" dirty="0" smtClean="0"/>
              <a:t>t°</a:t>
            </a:r>
            <a:r>
              <a:rPr lang="ru-RU" sz="1600" dirty="0" smtClean="0"/>
              <a:t>разлагаются</a:t>
            </a:r>
            <a:endParaRPr lang="ru-RU" sz="1600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0" y="2428868"/>
            <a:ext cx="9144000" cy="1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7036611" y="2320917"/>
            <a:ext cx="785818" cy="1588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0" y="2571744"/>
            <a:ext cx="21431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/>
              <a:t>Гидроксиды</a:t>
            </a:r>
            <a:r>
              <a:rPr lang="ru-RU" sz="1600" dirty="0" smtClean="0"/>
              <a:t> растворяются в воде</a:t>
            </a:r>
            <a:endParaRPr lang="ru-RU" sz="1600" dirty="0"/>
          </a:p>
        </p:txBody>
      </p:sp>
      <p:sp>
        <p:nvSpPr>
          <p:cNvPr id="18" name="TextBox 17"/>
          <p:cNvSpPr txBox="1"/>
          <p:nvPr/>
        </p:nvSpPr>
        <p:spPr>
          <a:xfrm>
            <a:off x="2571736" y="2857496"/>
            <a:ext cx="45005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/>
              <a:t>Гидроксиды</a:t>
            </a:r>
            <a:r>
              <a:rPr lang="ru-RU" sz="1600" dirty="0" smtClean="0"/>
              <a:t> не растворяются в воде</a:t>
            </a:r>
            <a:endParaRPr lang="ru-RU" sz="1600" dirty="0"/>
          </a:p>
        </p:txBody>
      </p:sp>
      <p:sp>
        <p:nvSpPr>
          <p:cNvPr id="19" name="TextBox 18"/>
          <p:cNvSpPr txBox="1"/>
          <p:nvPr/>
        </p:nvSpPr>
        <p:spPr>
          <a:xfrm>
            <a:off x="7358114" y="2558473"/>
            <a:ext cx="19287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/>
              <a:t>Гидроксиды</a:t>
            </a:r>
            <a:r>
              <a:rPr lang="ru-RU" sz="1600" dirty="0" smtClean="0"/>
              <a:t> разлагаются в воде</a:t>
            </a:r>
            <a:endParaRPr lang="ru-RU" sz="1600" dirty="0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3214686"/>
            <a:ext cx="9144000" cy="1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42876" y="3214686"/>
            <a:ext cx="21431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/>
              <a:t>Гидроксиды</a:t>
            </a:r>
            <a:r>
              <a:rPr lang="ru-RU" sz="1600" dirty="0" smtClean="0"/>
              <a:t> при </a:t>
            </a:r>
            <a:r>
              <a:rPr lang="en-US" sz="1600" dirty="0" smtClean="0"/>
              <a:t>t° </a:t>
            </a:r>
            <a:r>
              <a:rPr lang="ru-RU" sz="1600" dirty="0" smtClean="0"/>
              <a:t>не разлагаются</a:t>
            </a:r>
            <a:endParaRPr lang="ru-RU" sz="1600" dirty="0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rot="5400000">
            <a:off x="1964513" y="2892421"/>
            <a:ext cx="928694" cy="1588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>
            <a:off x="7108446" y="3035694"/>
            <a:ext cx="642942" cy="794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428860" y="3286124"/>
            <a:ext cx="48577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/>
              <a:t>Гидроксиды</a:t>
            </a:r>
            <a:r>
              <a:rPr lang="ru-RU" sz="1600" dirty="0" smtClean="0"/>
              <a:t> при </a:t>
            </a:r>
            <a:r>
              <a:rPr lang="en-US" sz="1600" dirty="0" smtClean="0"/>
              <a:t>t° </a:t>
            </a:r>
            <a:r>
              <a:rPr lang="ru-RU" sz="1600" dirty="0" smtClean="0"/>
              <a:t>разлагаются на воду и оксиды</a:t>
            </a:r>
            <a:endParaRPr lang="ru-RU" sz="1600" dirty="0"/>
          </a:p>
        </p:txBody>
      </p:sp>
      <p:sp>
        <p:nvSpPr>
          <p:cNvPr id="27" name="TextBox 26"/>
          <p:cNvSpPr txBox="1"/>
          <p:nvPr/>
        </p:nvSpPr>
        <p:spPr>
          <a:xfrm>
            <a:off x="7358114" y="3214686"/>
            <a:ext cx="18573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При </a:t>
            </a:r>
            <a:r>
              <a:rPr lang="en-US" sz="1600" dirty="0" smtClean="0"/>
              <a:t>t° </a:t>
            </a:r>
            <a:r>
              <a:rPr lang="ru-RU" sz="1600" dirty="0" smtClean="0"/>
              <a:t>разлагаются</a:t>
            </a:r>
          </a:p>
          <a:p>
            <a:pPr algn="ctr"/>
            <a:r>
              <a:rPr lang="ru-RU" sz="1600" dirty="0" smtClean="0"/>
              <a:t>на </a:t>
            </a:r>
            <a:r>
              <a:rPr lang="ru-RU" sz="1600" dirty="0" err="1" smtClean="0"/>
              <a:t>Ме</a:t>
            </a:r>
            <a:r>
              <a:rPr lang="ru-RU" sz="1600" dirty="0" smtClean="0"/>
              <a:t>, Н</a:t>
            </a:r>
            <a:r>
              <a:rPr lang="ru-RU" sz="1600" baseline="-25000" dirty="0" smtClean="0"/>
              <a:t>2</a:t>
            </a:r>
            <a:r>
              <a:rPr lang="ru-RU" sz="1600" dirty="0" smtClean="0"/>
              <a:t>О и О</a:t>
            </a:r>
            <a:r>
              <a:rPr lang="ru-RU" sz="1600" baseline="-25000" dirty="0" smtClean="0"/>
              <a:t>2</a:t>
            </a:r>
            <a:endParaRPr lang="ru-RU" sz="1600" baseline="-25000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 rot="5400000">
            <a:off x="6751256" y="3892950"/>
            <a:ext cx="1357322" cy="794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5400000">
            <a:off x="714757" y="5071665"/>
            <a:ext cx="3429000" cy="794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0" y="3786190"/>
            <a:ext cx="9144000" cy="1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Скругленный прямоугольник 32"/>
          <p:cNvSpPr/>
          <p:nvPr/>
        </p:nvSpPr>
        <p:spPr>
          <a:xfrm>
            <a:off x="3714744" y="2571744"/>
            <a:ext cx="2071702" cy="357190"/>
          </a:xfrm>
          <a:prstGeom prst="round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b="1" dirty="0" err="1" smtClean="0">
                <a:solidFill>
                  <a:srgbClr val="002060"/>
                </a:solidFill>
              </a:rPr>
              <a:t>Гидроксиды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4071934" y="3929066"/>
            <a:ext cx="1357322" cy="357190"/>
          </a:xfrm>
          <a:prstGeom prst="round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rgbClr val="002060"/>
                </a:solidFill>
              </a:rPr>
              <a:t>Соли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42844" y="3786190"/>
            <a:ext cx="21431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Нитраты при </a:t>
            </a:r>
            <a:r>
              <a:rPr lang="en-US" sz="1600" dirty="0" smtClean="0"/>
              <a:t>t° </a:t>
            </a:r>
            <a:r>
              <a:rPr lang="ru-RU" sz="1600" dirty="0" smtClean="0"/>
              <a:t>разлагаются на нитриты и О</a:t>
            </a:r>
            <a:r>
              <a:rPr lang="ru-RU" sz="1600" baseline="-25000" dirty="0" smtClean="0"/>
              <a:t>2</a:t>
            </a:r>
            <a:endParaRPr lang="ru-RU" sz="1600" baseline="-25000" dirty="0"/>
          </a:p>
        </p:txBody>
      </p:sp>
      <p:sp>
        <p:nvSpPr>
          <p:cNvPr id="36" name="TextBox 35"/>
          <p:cNvSpPr txBox="1"/>
          <p:nvPr/>
        </p:nvSpPr>
        <p:spPr>
          <a:xfrm>
            <a:off x="2571736" y="4214818"/>
            <a:ext cx="4429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Нитраты при </a:t>
            </a:r>
            <a:r>
              <a:rPr lang="en-US" sz="1600" dirty="0" smtClean="0"/>
              <a:t>t° </a:t>
            </a:r>
            <a:r>
              <a:rPr lang="ru-RU" sz="1600" dirty="0" smtClean="0"/>
              <a:t>разлагаются на оксид, </a:t>
            </a:r>
            <a:r>
              <a:rPr lang="en-US" sz="1600" dirty="0" smtClean="0"/>
              <a:t>NO</a:t>
            </a:r>
            <a:r>
              <a:rPr lang="en-US" sz="1600" baseline="-25000" dirty="0" smtClean="0"/>
              <a:t>2</a:t>
            </a:r>
            <a:r>
              <a:rPr lang="en-US" sz="1600" dirty="0" smtClean="0"/>
              <a:t> </a:t>
            </a:r>
            <a:r>
              <a:rPr lang="ru-RU" sz="1600" dirty="0" smtClean="0"/>
              <a:t>и О</a:t>
            </a:r>
            <a:r>
              <a:rPr lang="ru-RU" sz="1600" baseline="-25000" dirty="0" smtClean="0"/>
              <a:t>2</a:t>
            </a:r>
            <a:endParaRPr lang="ru-RU" sz="1600" baseline="-25000" dirty="0"/>
          </a:p>
        </p:txBody>
      </p:sp>
      <p:sp>
        <p:nvSpPr>
          <p:cNvPr id="37" name="TextBox 36"/>
          <p:cNvSpPr txBox="1"/>
          <p:nvPr/>
        </p:nvSpPr>
        <p:spPr>
          <a:xfrm>
            <a:off x="7429520" y="3741011"/>
            <a:ext cx="1714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Нитраты при </a:t>
            </a:r>
            <a:r>
              <a:rPr lang="en-US" sz="1600" dirty="0" smtClean="0"/>
              <a:t>t° </a:t>
            </a:r>
            <a:r>
              <a:rPr lang="ru-RU" sz="1600" dirty="0" smtClean="0"/>
              <a:t>разлагаются на </a:t>
            </a:r>
            <a:r>
              <a:rPr lang="ru-RU" sz="1600" dirty="0" err="1" smtClean="0"/>
              <a:t>Ме</a:t>
            </a:r>
            <a:r>
              <a:rPr lang="ru-RU" sz="1600" dirty="0" smtClean="0"/>
              <a:t>, </a:t>
            </a:r>
            <a:r>
              <a:rPr lang="en-US" sz="1600" dirty="0" smtClean="0"/>
              <a:t>NO</a:t>
            </a:r>
            <a:r>
              <a:rPr lang="en-US" sz="1600" baseline="-25000" dirty="0" smtClean="0"/>
              <a:t>2</a:t>
            </a:r>
            <a:r>
              <a:rPr lang="ru-RU" sz="1600" dirty="0" smtClean="0"/>
              <a:t> и О</a:t>
            </a:r>
            <a:r>
              <a:rPr lang="ru-RU" sz="1600" baseline="-25000" dirty="0" smtClean="0"/>
              <a:t>2</a:t>
            </a:r>
            <a:endParaRPr lang="ru-RU" sz="1600" baseline="-25000" dirty="0"/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>
            <a:off x="0" y="4572008"/>
            <a:ext cx="9144000" cy="1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71438" y="4572008"/>
            <a:ext cx="21431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C</a:t>
            </a:r>
            <a:r>
              <a:rPr lang="ru-RU" sz="1600" dirty="0" err="1" smtClean="0"/>
              <a:t>оли</a:t>
            </a:r>
            <a:r>
              <a:rPr lang="ru-RU" sz="1600" dirty="0" smtClean="0"/>
              <a:t>, образованные сильными кислотами не </a:t>
            </a:r>
            <a:r>
              <a:rPr lang="ru-RU" sz="1600" dirty="0" err="1" smtClean="0"/>
              <a:t>гидролизуются</a:t>
            </a:r>
            <a:endParaRPr lang="ru-RU" sz="1600" dirty="0"/>
          </a:p>
        </p:txBody>
      </p:sp>
      <p:sp>
        <p:nvSpPr>
          <p:cNvPr id="42" name="TextBox 41"/>
          <p:cNvSpPr txBox="1"/>
          <p:nvPr/>
        </p:nvSpPr>
        <p:spPr>
          <a:xfrm>
            <a:off x="2786050" y="4987365"/>
            <a:ext cx="5715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C</a:t>
            </a:r>
            <a:r>
              <a:rPr lang="ru-RU" sz="1600" dirty="0" err="1" smtClean="0"/>
              <a:t>оли</a:t>
            </a:r>
            <a:r>
              <a:rPr lang="ru-RU" sz="1600" dirty="0" smtClean="0"/>
              <a:t>, образованные сильными кислотами, </a:t>
            </a:r>
            <a:r>
              <a:rPr lang="ru-RU" sz="1600" dirty="0" err="1" smtClean="0"/>
              <a:t>гидролизуются</a:t>
            </a:r>
            <a:r>
              <a:rPr lang="ru-RU" sz="1600" dirty="0" smtClean="0"/>
              <a:t> с образованием кислой среды</a:t>
            </a:r>
            <a:endParaRPr lang="ru-RU" sz="1600" dirty="0"/>
          </a:p>
        </p:txBody>
      </p:sp>
      <p:sp>
        <p:nvSpPr>
          <p:cNvPr id="47" name="TextBox 46"/>
          <p:cNvSpPr txBox="1"/>
          <p:nvPr/>
        </p:nvSpPr>
        <p:spPr>
          <a:xfrm>
            <a:off x="-142908" y="5429264"/>
            <a:ext cx="27146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C</a:t>
            </a:r>
            <a:r>
              <a:rPr lang="ru-RU" sz="1600" dirty="0" err="1" smtClean="0"/>
              <a:t>оли</a:t>
            </a:r>
            <a:r>
              <a:rPr lang="ru-RU" sz="1600" dirty="0" smtClean="0"/>
              <a:t>, образованные слабыми кислотами </a:t>
            </a:r>
            <a:r>
              <a:rPr lang="ru-RU" sz="1600" dirty="0" err="1" smtClean="0"/>
              <a:t>гидролизуются</a:t>
            </a:r>
            <a:r>
              <a:rPr lang="ru-RU" sz="1600" dirty="0" smtClean="0"/>
              <a:t> (среда щелочная).</a:t>
            </a:r>
            <a:endParaRPr lang="ru-RU" sz="1600" dirty="0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>
            <a:off x="0" y="5500702"/>
            <a:ext cx="9144000" cy="1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2643174" y="5643578"/>
            <a:ext cx="62151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Существующие и растворимые соли, образованные слабыми кислотами, </a:t>
            </a:r>
            <a:r>
              <a:rPr lang="ru-RU" sz="1600" dirty="0" err="1" smtClean="0"/>
              <a:t>гидролизуются</a:t>
            </a:r>
            <a:r>
              <a:rPr lang="ru-RU" sz="1600" dirty="0" smtClean="0"/>
              <a:t> полностью</a:t>
            </a:r>
            <a:endParaRPr lang="ru-RU" sz="1600" dirty="0"/>
          </a:p>
        </p:txBody>
      </p:sp>
      <p:pic>
        <p:nvPicPr>
          <p:cNvPr id="53" name="Рисунок 52" descr="Ме.JPG"/>
          <p:cNvPicPr>
            <a:picLocks noChangeAspect="1"/>
          </p:cNvPicPr>
          <p:nvPr/>
        </p:nvPicPr>
        <p:blipFill>
          <a:blip r:embed="rId2"/>
          <a:srcRect t="15867" b="76296"/>
          <a:stretch>
            <a:fillRect/>
          </a:stretch>
        </p:blipFill>
        <p:spPr>
          <a:xfrm>
            <a:off x="0" y="6429372"/>
            <a:ext cx="9144000" cy="428628"/>
          </a:xfrm>
          <a:prstGeom prst="rect">
            <a:avLst/>
          </a:prstGeom>
          <a:ln w="19050">
            <a:noFill/>
          </a:ln>
        </p:spPr>
      </p:pic>
      <p:cxnSp>
        <p:nvCxnSpPr>
          <p:cNvPr id="54" name="Прямая соединительная линия 53"/>
          <p:cNvCxnSpPr/>
          <p:nvPr/>
        </p:nvCxnSpPr>
        <p:spPr>
          <a:xfrm>
            <a:off x="0" y="6429396"/>
            <a:ext cx="9144000" cy="1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3857620" y="4643446"/>
            <a:ext cx="185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hlinkClick r:id="rId3" action="ppaction://hlinksldjump"/>
              </a:rPr>
              <a:t>Гидролиз солей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714744" y="4643446"/>
            <a:ext cx="2071702" cy="357190"/>
          </a:xfrm>
          <a:prstGeom prst="round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1" name="Управляющая кнопка: настраиваемая 40">
            <a:hlinkClick r:id="rId4" action="ppaction://hlinksldjump" highlightClick="1"/>
          </p:cNvPr>
          <p:cNvSpPr/>
          <p:nvPr/>
        </p:nvSpPr>
        <p:spPr>
          <a:xfrm>
            <a:off x="7643834" y="214290"/>
            <a:ext cx="1000132" cy="357190"/>
          </a:xfrm>
          <a:prstGeom prst="actionButtonBlank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Главная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000240"/>
            <a:ext cx="9144000" cy="78581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3429000"/>
            <a:ext cx="9144000" cy="78581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4857760"/>
            <a:ext cx="9144000" cy="78581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1406" y="2214554"/>
            <a:ext cx="1857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/>
              <a:t>Ba</a:t>
            </a:r>
            <a:r>
              <a:rPr lang="en-US" sz="2000" b="1" dirty="0" smtClean="0"/>
              <a:t> + H</a:t>
            </a:r>
            <a:r>
              <a:rPr lang="en-US" sz="2000" b="1" baseline="-25000" dirty="0" smtClean="0"/>
              <a:t>2</a:t>
            </a:r>
            <a:r>
              <a:rPr lang="en-US" sz="2000" b="1" dirty="0" smtClean="0"/>
              <a:t>O</a:t>
            </a:r>
            <a:r>
              <a:rPr lang="ru-RU" sz="2000" b="1" dirty="0" smtClean="0"/>
              <a:t>  </a:t>
            </a:r>
            <a:r>
              <a:rPr lang="en-US" sz="2000" b="1" dirty="0" smtClean="0"/>
              <a:t> →</a:t>
            </a:r>
            <a:endParaRPr lang="ru-RU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929058" y="2285992"/>
            <a:ext cx="785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BaH</a:t>
            </a:r>
            <a:r>
              <a:rPr lang="en-US" sz="2000" b="1" baseline="-25000" dirty="0" smtClean="0"/>
              <a:t>2</a:t>
            </a:r>
            <a:endParaRPr lang="ru-RU" sz="2000" b="1" baseline="-25000" dirty="0"/>
          </a:p>
        </p:txBody>
      </p:sp>
      <p:sp>
        <p:nvSpPr>
          <p:cNvPr id="7" name="TextBox 6"/>
          <p:cNvSpPr txBox="1"/>
          <p:nvPr/>
        </p:nvSpPr>
        <p:spPr>
          <a:xfrm>
            <a:off x="5143504" y="2285992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/>
              <a:t>BaO</a:t>
            </a:r>
            <a:endParaRPr lang="ru-RU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715140" y="2285992"/>
            <a:ext cx="1071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/>
              <a:t>Ba</a:t>
            </a:r>
            <a:r>
              <a:rPr lang="en-US" sz="2000" b="1" dirty="0" smtClean="0"/>
              <a:t>(OH)</a:t>
            </a:r>
            <a:r>
              <a:rPr lang="en-US" sz="2000" b="1" baseline="-25000" dirty="0" smtClean="0"/>
              <a:t>2</a:t>
            </a:r>
            <a:endParaRPr lang="ru-RU" sz="2000" b="1" baseline="-25000" dirty="0"/>
          </a:p>
        </p:txBody>
      </p:sp>
      <p:sp>
        <p:nvSpPr>
          <p:cNvPr id="9" name="TextBox 8"/>
          <p:cNvSpPr txBox="1"/>
          <p:nvPr/>
        </p:nvSpPr>
        <p:spPr>
          <a:xfrm>
            <a:off x="8215338" y="2285992"/>
            <a:ext cx="5000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H</a:t>
            </a:r>
            <a:r>
              <a:rPr lang="en-US" sz="2000" b="1" baseline="-25000" dirty="0" smtClean="0"/>
              <a:t>2</a:t>
            </a:r>
            <a:endParaRPr lang="ru-RU" sz="2000" b="1" baseline="-25000" dirty="0"/>
          </a:p>
        </p:txBody>
      </p:sp>
      <p:sp>
        <p:nvSpPr>
          <p:cNvPr id="10" name="TextBox 9"/>
          <p:cNvSpPr txBox="1"/>
          <p:nvPr/>
        </p:nvSpPr>
        <p:spPr>
          <a:xfrm>
            <a:off x="71406" y="2928934"/>
            <a:ext cx="15716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Fe + H</a:t>
            </a:r>
            <a:r>
              <a:rPr lang="en-US" sz="2000" b="1" baseline="-25000" dirty="0" smtClean="0"/>
              <a:t>2</a:t>
            </a:r>
            <a:r>
              <a:rPr lang="en-US" sz="2000" b="1" dirty="0" smtClean="0"/>
              <a:t>O →</a:t>
            </a:r>
            <a:endParaRPr lang="ru-RU" sz="2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929058" y="3000372"/>
            <a:ext cx="642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H</a:t>
            </a:r>
            <a:r>
              <a:rPr lang="en-US" sz="2000" b="1" baseline="-25000" dirty="0" smtClean="0"/>
              <a:t>2</a:t>
            </a:r>
            <a:endParaRPr lang="ru-RU" sz="2000" b="1" baseline="-25000" dirty="0"/>
          </a:p>
        </p:txBody>
      </p:sp>
      <p:sp>
        <p:nvSpPr>
          <p:cNvPr id="12" name="TextBox 11"/>
          <p:cNvSpPr txBox="1"/>
          <p:nvPr/>
        </p:nvSpPr>
        <p:spPr>
          <a:xfrm>
            <a:off x="5214942" y="3000372"/>
            <a:ext cx="1143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Fe(OH)</a:t>
            </a:r>
            <a:r>
              <a:rPr lang="en-US" sz="2000" b="1" baseline="-25000" dirty="0" smtClean="0"/>
              <a:t>2</a:t>
            </a:r>
            <a:endParaRPr lang="ru-RU" sz="2000" b="1" baseline="-25000" dirty="0"/>
          </a:p>
        </p:txBody>
      </p:sp>
      <p:sp>
        <p:nvSpPr>
          <p:cNvPr id="13" name="TextBox 12"/>
          <p:cNvSpPr txBox="1"/>
          <p:nvPr/>
        </p:nvSpPr>
        <p:spPr>
          <a:xfrm>
            <a:off x="6715140" y="3000372"/>
            <a:ext cx="928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Fe</a:t>
            </a:r>
            <a:r>
              <a:rPr lang="en-US" sz="2000" b="1" baseline="-25000" dirty="0" smtClean="0"/>
              <a:t>2</a:t>
            </a:r>
            <a:r>
              <a:rPr lang="en-US" sz="2000" b="1" dirty="0" smtClean="0"/>
              <a:t>O</a:t>
            </a:r>
            <a:r>
              <a:rPr lang="en-US" sz="2000" b="1" baseline="-25000" dirty="0" smtClean="0"/>
              <a:t>3</a:t>
            </a:r>
            <a:endParaRPr lang="ru-RU" sz="2000" b="1" baseline="-25000" dirty="0"/>
          </a:p>
        </p:txBody>
      </p:sp>
      <p:sp>
        <p:nvSpPr>
          <p:cNvPr id="14" name="TextBox 13"/>
          <p:cNvSpPr txBox="1"/>
          <p:nvPr/>
        </p:nvSpPr>
        <p:spPr>
          <a:xfrm>
            <a:off x="8143900" y="3000372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Fe</a:t>
            </a:r>
            <a:r>
              <a:rPr lang="en-US" sz="2000" b="1" baseline="-25000" dirty="0" smtClean="0"/>
              <a:t>3</a:t>
            </a:r>
            <a:r>
              <a:rPr lang="en-US" sz="2000" b="1" dirty="0" smtClean="0"/>
              <a:t>O</a:t>
            </a:r>
            <a:r>
              <a:rPr lang="en-US" sz="2000" b="1" baseline="-25000" dirty="0" smtClean="0"/>
              <a:t>4</a:t>
            </a:r>
            <a:endParaRPr lang="ru-RU" sz="2000" b="1" baseline="-25000" dirty="0"/>
          </a:p>
        </p:txBody>
      </p:sp>
      <p:sp>
        <p:nvSpPr>
          <p:cNvPr id="15" name="TextBox 14"/>
          <p:cNvSpPr txBox="1"/>
          <p:nvPr/>
        </p:nvSpPr>
        <p:spPr>
          <a:xfrm>
            <a:off x="0" y="3643314"/>
            <a:ext cx="20716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Al + H</a:t>
            </a:r>
            <a:r>
              <a:rPr lang="en-US" sz="2000" b="1" baseline="-25000" dirty="0" smtClean="0"/>
              <a:t>2</a:t>
            </a:r>
            <a:r>
              <a:rPr lang="en-US" sz="2000" b="1" dirty="0" smtClean="0"/>
              <a:t>SO</a:t>
            </a:r>
            <a:r>
              <a:rPr lang="en-US" sz="2000" b="1" baseline="-25000" dirty="0" smtClean="0"/>
              <a:t>4</a:t>
            </a:r>
            <a:r>
              <a:rPr lang="en-US" sz="1400" b="1" dirty="0" smtClean="0"/>
              <a:t>(</a:t>
            </a:r>
            <a:r>
              <a:rPr lang="ru-RU" sz="1400" b="1" dirty="0" err="1" smtClean="0"/>
              <a:t>р</a:t>
            </a:r>
            <a:r>
              <a:rPr lang="ru-RU" sz="1400" b="1" dirty="0" smtClean="0"/>
              <a:t>)</a:t>
            </a:r>
            <a:r>
              <a:rPr lang="en-US" sz="2000" b="1" dirty="0" smtClean="0"/>
              <a:t>→</a:t>
            </a:r>
            <a:endParaRPr lang="ru-RU" sz="20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3857620" y="3714752"/>
            <a:ext cx="642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H</a:t>
            </a:r>
            <a:r>
              <a:rPr lang="en-US" sz="2000" b="1" baseline="-25000" dirty="0" smtClean="0"/>
              <a:t>2</a:t>
            </a:r>
            <a:r>
              <a:rPr lang="en-US" sz="2000" b="1" dirty="0" smtClean="0"/>
              <a:t>S</a:t>
            </a:r>
            <a:endParaRPr lang="ru-RU" sz="2000" b="1" baseline="-25000" dirty="0"/>
          </a:p>
        </p:txBody>
      </p:sp>
      <p:sp>
        <p:nvSpPr>
          <p:cNvPr id="18" name="TextBox 17"/>
          <p:cNvSpPr txBox="1"/>
          <p:nvPr/>
        </p:nvSpPr>
        <p:spPr>
          <a:xfrm>
            <a:off x="4929190" y="3714752"/>
            <a:ext cx="1285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Al</a:t>
            </a:r>
            <a:r>
              <a:rPr lang="en-US" sz="2000" b="1" baseline="-25000" dirty="0" smtClean="0"/>
              <a:t>2</a:t>
            </a:r>
            <a:r>
              <a:rPr lang="en-US" sz="2000" b="1" dirty="0" smtClean="0"/>
              <a:t>(SO</a:t>
            </a:r>
            <a:r>
              <a:rPr lang="en-US" sz="2000" b="1" baseline="-25000" dirty="0" smtClean="0"/>
              <a:t>4</a:t>
            </a:r>
            <a:r>
              <a:rPr lang="en-US" sz="2000" b="1" dirty="0" smtClean="0"/>
              <a:t>)</a:t>
            </a:r>
            <a:r>
              <a:rPr lang="en-US" sz="2000" b="1" baseline="-25000" dirty="0" smtClean="0"/>
              <a:t>3</a:t>
            </a:r>
            <a:endParaRPr lang="ru-RU" sz="2000" b="1" baseline="-25000" dirty="0"/>
          </a:p>
        </p:txBody>
      </p:sp>
      <p:sp>
        <p:nvSpPr>
          <p:cNvPr id="19" name="TextBox 18"/>
          <p:cNvSpPr txBox="1"/>
          <p:nvPr/>
        </p:nvSpPr>
        <p:spPr>
          <a:xfrm>
            <a:off x="6715140" y="3714752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Al</a:t>
            </a:r>
            <a:r>
              <a:rPr lang="en-US" sz="2000" b="1" baseline="-25000" dirty="0" smtClean="0"/>
              <a:t>2</a:t>
            </a:r>
            <a:r>
              <a:rPr lang="en-US" sz="2000" b="1" dirty="0" smtClean="0"/>
              <a:t>S</a:t>
            </a:r>
            <a:r>
              <a:rPr lang="en-US" sz="2000" b="1" baseline="-25000" dirty="0" smtClean="0"/>
              <a:t>3</a:t>
            </a:r>
            <a:endParaRPr lang="ru-RU" sz="2000" b="1" baseline="-25000" dirty="0"/>
          </a:p>
        </p:txBody>
      </p:sp>
      <p:sp>
        <p:nvSpPr>
          <p:cNvPr id="20" name="TextBox 19"/>
          <p:cNvSpPr txBox="1"/>
          <p:nvPr/>
        </p:nvSpPr>
        <p:spPr>
          <a:xfrm>
            <a:off x="8215338" y="3643314"/>
            <a:ext cx="571504" cy="379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baseline="-25000" dirty="0" smtClean="0"/>
              <a:t>H</a:t>
            </a:r>
            <a:r>
              <a:rPr lang="en-US" sz="2000" b="1" baseline="-25000" dirty="0" smtClean="0"/>
              <a:t>2</a:t>
            </a:r>
            <a:endParaRPr lang="ru-RU" sz="2000" b="1" baseline="-25000" dirty="0"/>
          </a:p>
        </p:txBody>
      </p:sp>
      <p:sp>
        <p:nvSpPr>
          <p:cNvPr id="21" name="TextBox 20"/>
          <p:cNvSpPr txBox="1"/>
          <p:nvPr/>
        </p:nvSpPr>
        <p:spPr>
          <a:xfrm>
            <a:off x="71406" y="4286256"/>
            <a:ext cx="2000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Zn + CuSO</a:t>
            </a:r>
            <a:r>
              <a:rPr lang="en-US" sz="2000" b="1" baseline="-25000" dirty="0" smtClean="0"/>
              <a:t>4</a:t>
            </a:r>
            <a:r>
              <a:rPr lang="ru-RU" sz="2000" b="1" baseline="-25000" dirty="0" smtClean="0"/>
              <a:t> </a:t>
            </a:r>
            <a:r>
              <a:rPr lang="en-US" sz="1600" b="1" dirty="0" smtClean="0"/>
              <a:t>(</a:t>
            </a:r>
            <a:r>
              <a:rPr lang="ru-RU" sz="1600" b="1" dirty="0" err="1" smtClean="0"/>
              <a:t>р</a:t>
            </a:r>
            <a:r>
              <a:rPr lang="en-US" sz="1600" b="1" dirty="0" smtClean="0"/>
              <a:t>)</a:t>
            </a:r>
            <a:r>
              <a:rPr lang="en-US" sz="2000" b="1" dirty="0" smtClean="0"/>
              <a:t>→</a:t>
            </a:r>
            <a:endParaRPr lang="ru-RU" sz="20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3929058" y="4429132"/>
            <a:ext cx="785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/>
              <a:t>ZnS</a:t>
            </a:r>
            <a:endParaRPr lang="ru-RU" sz="2000" b="1" baseline="-25000" dirty="0"/>
          </a:p>
        </p:txBody>
      </p:sp>
      <p:sp>
        <p:nvSpPr>
          <p:cNvPr id="23" name="TextBox 22"/>
          <p:cNvSpPr txBox="1"/>
          <p:nvPr/>
        </p:nvSpPr>
        <p:spPr>
          <a:xfrm>
            <a:off x="5214942" y="4429132"/>
            <a:ext cx="785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Cu</a:t>
            </a:r>
            <a:endParaRPr lang="ru-RU" sz="2000" b="1" baseline="-25000" dirty="0"/>
          </a:p>
        </p:txBody>
      </p:sp>
      <p:sp>
        <p:nvSpPr>
          <p:cNvPr id="24" name="TextBox 23"/>
          <p:cNvSpPr txBox="1"/>
          <p:nvPr/>
        </p:nvSpPr>
        <p:spPr>
          <a:xfrm>
            <a:off x="6572264" y="4429132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/>
              <a:t>CuO</a:t>
            </a:r>
            <a:endParaRPr lang="ru-RU" sz="2000" b="1" baseline="-25000" dirty="0"/>
          </a:p>
        </p:txBody>
      </p:sp>
      <p:sp>
        <p:nvSpPr>
          <p:cNvPr id="25" name="TextBox 24"/>
          <p:cNvSpPr txBox="1"/>
          <p:nvPr/>
        </p:nvSpPr>
        <p:spPr>
          <a:xfrm>
            <a:off x="8215338" y="4357694"/>
            <a:ext cx="928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ZnSO</a:t>
            </a:r>
            <a:r>
              <a:rPr lang="en-US" sz="2000" b="1" baseline="-25000" dirty="0" smtClean="0"/>
              <a:t>4</a:t>
            </a:r>
            <a:endParaRPr lang="ru-RU" sz="2000" b="1" baseline="-25000" dirty="0"/>
          </a:p>
        </p:txBody>
      </p:sp>
      <p:sp>
        <p:nvSpPr>
          <p:cNvPr id="26" name="TextBox 25"/>
          <p:cNvSpPr txBox="1"/>
          <p:nvPr/>
        </p:nvSpPr>
        <p:spPr>
          <a:xfrm>
            <a:off x="214282" y="5000636"/>
            <a:ext cx="1500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Fe + O</a:t>
            </a:r>
            <a:r>
              <a:rPr lang="en-US" sz="2000" b="1" baseline="-25000" dirty="0" smtClean="0"/>
              <a:t>2</a:t>
            </a:r>
            <a:r>
              <a:rPr lang="ru-RU" sz="2000" b="1" baseline="-25000" dirty="0" smtClean="0"/>
              <a:t>  </a:t>
            </a:r>
            <a:r>
              <a:rPr lang="en-US" sz="2000" b="1" dirty="0" smtClean="0"/>
              <a:t>→</a:t>
            </a:r>
            <a:endParaRPr lang="ru-RU" sz="20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5143504" y="5143512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Fe</a:t>
            </a:r>
            <a:r>
              <a:rPr lang="en-US" sz="2000" b="1" baseline="-25000" dirty="0" smtClean="0"/>
              <a:t>2</a:t>
            </a:r>
            <a:r>
              <a:rPr lang="en-US" sz="2000" b="1" dirty="0" smtClean="0"/>
              <a:t>O</a:t>
            </a:r>
            <a:r>
              <a:rPr lang="en-US" sz="2000" b="1" baseline="-25000" dirty="0" smtClean="0"/>
              <a:t>3</a:t>
            </a:r>
            <a:endParaRPr lang="ru-RU" sz="2000" b="1" baseline="-25000" dirty="0"/>
          </a:p>
        </p:txBody>
      </p:sp>
      <p:sp>
        <p:nvSpPr>
          <p:cNvPr id="28" name="TextBox 27"/>
          <p:cNvSpPr txBox="1"/>
          <p:nvPr/>
        </p:nvSpPr>
        <p:spPr>
          <a:xfrm>
            <a:off x="6715140" y="5143512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Fe</a:t>
            </a:r>
            <a:r>
              <a:rPr lang="en-US" sz="2000" b="1" baseline="-25000" dirty="0" smtClean="0"/>
              <a:t>3</a:t>
            </a:r>
            <a:r>
              <a:rPr lang="en-US" sz="2000" b="1" dirty="0" smtClean="0"/>
              <a:t>O</a:t>
            </a:r>
            <a:r>
              <a:rPr lang="en-US" sz="2000" b="1" baseline="-25000" dirty="0" smtClean="0"/>
              <a:t>4</a:t>
            </a:r>
            <a:endParaRPr lang="ru-RU" sz="2000" b="1" baseline="-25000" dirty="0"/>
          </a:p>
        </p:txBody>
      </p:sp>
      <p:sp>
        <p:nvSpPr>
          <p:cNvPr id="29" name="TextBox 28"/>
          <p:cNvSpPr txBox="1"/>
          <p:nvPr/>
        </p:nvSpPr>
        <p:spPr>
          <a:xfrm>
            <a:off x="8072462" y="5143512"/>
            <a:ext cx="928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/>
              <a:t>FeO</a:t>
            </a:r>
            <a:endParaRPr lang="ru-RU" sz="20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214282" y="5857892"/>
            <a:ext cx="1285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Na + O</a:t>
            </a:r>
            <a:r>
              <a:rPr lang="en-US" sz="2000" b="1" baseline="-25000" dirty="0" smtClean="0"/>
              <a:t>2</a:t>
            </a:r>
            <a:r>
              <a:rPr lang="en-US" sz="2000" b="1" dirty="0" smtClean="0"/>
              <a:t>→</a:t>
            </a:r>
            <a:endParaRPr lang="ru-RU" sz="20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5214942" y="5857892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NaO</a:t>
            </a:r>
            <a:r>
              <a:rPr lang="en-US" sz="2000" b="1" baseline="-25000" dirty="0" smtClean="0"/>
              <a:t>2</a:t>
            </a:r>
            <a:endParaRPr lang="ru-RU" sz="2000" b="1" baseline="-25000" dirty="0"/>
          </a:p>
        </p:txBody>
      </p:sp>
      <p:sp>
        <p:nvSpPr>
          <p:cNvPr id="32" name="TextBox 31"/>
          <p:cNvSpPr txBox="1"/>
          <p:nvPr/>
        </p:nvSpPr>
        <p:spPr>
          <a:xfrm>
            <a:off x="6715140" y="5929330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Na</a:t>
            </a:r>
            <a:r>
              <a:rPr lang="en-US" sz="2000" b="1" baseline="-25000" dirty="0" smtClean="0"/>
              <a:t>2</a:t>
            </a:r>
            <a:r>
              <a:rPr lang="en-US" sz="2000" b="1" dirty="0" smtClean="0"/>
              <a:t>O</a:t>
            </a:r>
            <a:endParaRPr lang="ru-RU" sz="20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8072462" y="5857892"/>
            <a:ext cx="928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Na</a:t>
            </a:r>
            <a:r>
              <a:rPr lang="en-US" sz="2000" b="1" baseline="-25000" dirty="0" smtClean="0"/>
              <a:t>2</a:t>
            </a:r>
            <a:r>
              <a:rPr lang="en-US" sz="2000" b="1" dirty="0" smtClean="0"/>
              <a:t>O</a:t>
            </a:r>
            <a:r>
              <a:rPr lang="en-US" sz="2000" b="1" baseline="-25000" dirty="0" smtClean="0"/>
              <a:t>2</a:t>
            </a:r>
            <a:endParaRPr lang="ru-RU" sz="2000" b="1" baseline="-25000" dirty="0"/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>
            <a:off x="0" y="1285860"/>
            <a:ext cx="9144000" cy="1588"/>
          </a:xfrm>
          <a:prstGeom prst="line">
            <a:avLst/>
          </a:prstGeom>
          <a:ln w="19050">
            <a:solidFill>
              <a:srgbClr val="006B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142844" y="6357958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Тренажер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«Химические свойства металлов»</a:t>
            </a:r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285984" y="2928934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+</a:t>
            </a:r>
            <a:endParaRPr lang="ru-RU" b="1" dirty="0"/>
          </a:p>
        </p:txBody>
      </p:sp>
      <p:sp>
        <p:nvSpPr>
          <p:cNvPr id="46" name="TextBox 45"/>
          <p:cNvSpPr txBox="1"/>
          <p:nvPr/>
        </p:nvSpPr>
        <p:spPr>
          <a:xfrm>
            <a:off x="2500298" y="2214554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+</a:t>
            </a:r>
            <a:endParaRPr lang="ru-RU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2500298" y="3643314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+</a:t>
            </a:r>
            <a:endParaRPr lang="ru-RU" b="1" dirty="0"/>
          </a:p>
        </p:txBody>
      </p:sp>
      <p:sp>
        <p:nvSpPr>
          <p:cNvPr id="48" name="TextBox 47"/>
          <p:cNvSpPr txBox="1"/>
          <p:nvPr/>
        </p:nvSpPr>
        <p:spPr>
          <a:xfrm>
            <a:off x="2285984" y="4345552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+</a:t>
            </a:r>
            <a:endParaRPr lang="ru-RU" b="1" dirty="0"/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42910" y="357166"/>
            <a:ext cx="7572428" cy="428628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9050"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sz="2000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Электрохимический ряд напряжений металлов</a:t>
            </a:r>
            <a:endParaRPr lang="ru-RU" sz="2000" b="1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285720" y="1500174"/>
            <a:ext cx="2786114" cy="357190"/>
          </a:xfrm>
          <a:prstGeom prst="round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rgbClr val="002060"/>
                </a:solidFill>
              </a:rPr>
              <a:t>Проверь себя</a:t>
            </a:r>
            <a:endParaRPr lang="ru-RU" b="1" dirty="0">
              <a:solidFill>
                <a:srgbClr val="002060"/>
              </a:solidFill>
            </a:endParaRPr>
          </a:p>
        </p:txBody>
      </p:sp>
      <p:cxnSp>
        <p:nvCxnSpPr>
          <p:cNvPr id="54" name="Прямая соединительная линия 53"/>
          <p:cNvCxnSpPr/>
          <p:nvPr/>
        </p:nvCxnSpPr>
        <p:spPr>
          <a:xfrm rot="5400000">
            <a:off x="1715274" y="4143380"/>
            <a:ext cx="4285486" cy="794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>
            <a:off x="0" y="6286520"/>
            <a:ext cx="9144000" cy="1588"/>
          </a:xfrm>
          <a:prstGeom prst="line">
            <a:avLst/>
          </a:prstGeom>
          <a:ln w="19050">
            <a:solidFill>
              <a:srgbClr val="006B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1000100" y="2786058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t°</a:t>
            </a:r>
            <a:endParaRPr lang="ru-RU" b="1" dirty="0"/>
          </a:p>
        </p:txBody>
      </p:sp>
      <p:sp>
        <p:nvSpPr>
          <p:cNvPr id="55" name="TextBox 54"/>
          <p:cNvSpPr txBox="1"/>
          <p:nvPr/>
        </p:nvSpPr>
        <p:spPr>
          <a:xfrm>
            <a:off x="1071538" y="4845618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t°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22222E-6 4.07407E-6 L -0.56702 -0.01042 " pathEditMode="relative" ptsTypes="AA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4.07407E-6 L -0.59843 -0.01042 " pathEditMode="relative" ptsTypes="AA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33333E-6 L -0.24827 -0.0085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" y="-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33333E-6 L -0.60677 -0.00857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3" y="-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33333E-6 L -0.36928 -0.00787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" y="-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6 L -0.59514 -0.00625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8" y="-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11022E-16 L -0.37309 -0.01759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" y="-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976 -0.00717 L -0.60677 -0.00717 " pathEditMode="relative" ptsTypes="AA">
                                      <p:cBhvr>
                                        <p:cTn id="8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33333E-6 L -0.57257 -0.01667 " pathEditMode="relative" rAng="0" ptsTypes="AA">
                                      <p:cBhvr>
                                        <p:cTn id="9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" y="-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33333E-6 L -0.74462 0.0051 " pathEditMode="relative" rAng="0" ptsTypes="AA">
                                      <p:cBhvr>
                                        <p:cTn id="11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2" y="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7" grpId="0"/>
      <p:bldP spid="18" grpId="0"/>
      <p:bldP spid="19" grpId="0"/>
      <p:bldP spid="20" grpId="0"/>
      <p:bldP spid="22" grpId="0"/>
      <p:bldP spid="23" grpId="0"/>
      <p:bldP spid="24" grpId="0"/>
      <p:bldP spid="25" grpId="0"/>
      <p:bldP spid="27" grpId="0"/>
      <p:bldP spid="28" grpId="0"/>
      <p:bldP spid="29" grpId="0"/>
      <p:bldP spid="31" grpId="0"/>
      <p:bldP spid="32" grpId="0"/>
      <p:bldP spid="3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 rot="21107146">
            <a:off x="1785918" y="1219588"/>
            <a:ext cx="5214974" cy="4000528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 rot="20723252">
            <a:off x="2810413" y="1993560"/>
            <a:ext cx="3071834" cy="2286016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2962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вал 1"/>
          <p:cNvSpPr/>
          <p:nvPr/>
        </p:nvSpPr>
        <p:spPr>
          <a:xfrm rot="20925020">
            <a:off x="3929058" y="2710578"/>
            <a:ext cx="928694" cy="714380"/>
          </a:xfrm>
          <a:prstGeom prst="ellipse">
            <a:avLst/>
          </a:prstGeom>
          <a:solidFill>
            <a:srgbClr val="BAF3FE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928926" y="142852"/>
            <a:ext cx="6286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Тренажер  «Химические свойства металлов»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571480"/>
            <a:ext cx="8643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Укажите, какие из предложенных веществ реагируют с кальцием и напишите уравнения соответствующих реакций. 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143372" y="2824459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err="1" smtClean="0">
                <a:solidFill>
                  <a:srgbClr val="FF0000"/>
                </a:solidFill>
              </a:rPr>
              <a:t>Са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71934" y="1500174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</a:rPr>
              <a:t>NaOH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072198" y="2428868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O</a:t>
            </a:r>
            <a:r>
              <a:rPr lang="en-US" b="1" baseline="-25000" dirty="0" smtClean="0">
                <a:solidFill>
                  <a:schemeClr val="tx2">
                    <a:lumMod val="75000"/>
                  </a:schemeClr>
                </a:solidFill>
              </a:rPr>
              <a:t>2</a:t>
            </a:r>
            <a:endParaRPr lang="ru-RU" b="1" baseline="-25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29058" y="4643446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N</a:t>
            </a:r>
            <a:r>
              <a:rPr lang="en-US" b="1" baseline="-25000" dirty="0" smtClean="0">
                <a:solidFill>
                  <a:schemeClr val="tx2">
                    <a:lumMod val="75000"/>
                  </a:schemeClr>
                </a:solidFill>
              </a:rPr>
              <a:t>2</a:t>
            </a:r>
            <a:endParaRPr lang="ru-RU" b="1" baseline="-25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857884" y="3429000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H</a:t>
            </a:r>
            <a:r>
              <a:rPr lang="en-US" b="1" baseline="-25000" dirty="0" smtClean="0">
                <a:solidFill>
                  <a:schemeClr val="tx2">
                    <a:lumMod val="75000"/>
                  </a:schemeClr>
                </a:solidFill>
              </a:rPr>
              <a:t>2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O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143504" y="4214818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Zn</a:t>
            </a:r>
            <a:endParaRPr lang="ru-RU" b="1" baseline="-25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357422" y="4143380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K</a:t>
            </a:r>
            <a:r>
              <a:rPr lang="en-US" b="1" baseline="-25000" dirty="0" smtClean="0">
                <a:solidFill>
                  <a:schemeClr val="tx2">
                    <a:lumMod val="75000"/>
                  </a:schemeClr>
                </a:solidFill>
              </a:rPr>
              <a:t>2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SO</a:t>
            </a:r>
            <a:r>
              <a:rPr lang="en-US" b="1" baseline="-25000" dirty="0" smtClean="0">
                <a:solidFill>
                  <a:schemeClr val="tx2">
                    <a:lumMod val="75000"/>
                  </a:schemeClr>
                </a:solidFill>
              </a:rPr>
              <a:t>4</a:t>
            </a:r>
            <a:endParaRPr lang="ru-RU" b="1" baseline="-25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72132" y="1714488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S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143108" y="3357562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H</a:t>
            </a:r>
            <a:r>
              <a:rPr lang="en-US" b="1" baseline="-25000" dirty="0" smtClean="0">
                <a:solidFill>
                  <a:schemeClr val="tx2">
                    <a:lumMod val="75000"/>
                  </a:schemeClr>
                </a:solidFill>
              </a:rPr>
              <a:t>2</a:t>
            </a:r>
            <a:endParaRPr lang="ru-RU" b="1" baseline="-25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071670" y="2500306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Na</a:t>
            </a:r>
            <a:r>
              <a:rPr lang="en-US" b="1" baseline="-25000" dirty="0" smtClean="0">
                <a:solidFill>
                  <a:schemeClr val="tx2">
                    <a:lumMod val="75000"/>
                  </a:schemeClr>
                </a:solidFill>
              </a:rPr>
              <a:t>2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O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857488" y="1857364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Br</a:t>
            </a:r>
            <a:r>
              <a:rPr lang="en-US" b="1" baseline="-25000" dirty="0" smtClean="0">
                <a:solidFill>
                  <a:schemeClr val="tx2">
                    <a:lumMod val="75000"/>
                  </a:schemeClr>
                </a:solidFill>
              </a:rPr>
              <a:t>2</a:t>
            </a:r>
            <a:endParaRPr lang="ru-RU" b="1" baseline="-25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285720" y="5786454"/>
            <a:ext cx="1857388" cy="571504"/>
          </a:xfrm>
          <a:prstGeom prst="roundRect">
            <a:avLst/>
          </a:prstGeom>
          <a:solidFill>
            <a:srgbClr val="FF9999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Проверка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2428860" y="5857892"/>
            <a:ext cx="3786214" cy="50006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</a:rPr>
              <a:t>Ca + S =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</a:rPr>
              <a:t>CaS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428860" y="5857892"/>
            <a:ext cx="3786214" cy="50006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2Са + О</a:t>
            </a:r>
            <a:r>
              <a:rPr lang="ru-RU" sz="2800" b="1" baseline="-25000" dirty="0" smtClean="0">
                <a:solidFill>
                  <a:schemeClr val="tx2">
                    <a:lumMod val="75000"/>
                  </a:schemeClr>
                </a:solidFill>
              </a:rPr>
              <a:t>2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 = 2СаО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285720" y="5857892"/>
            <a:ext cx="1857388" cy="500066"/>
          </a:xfrm>
          <a:prstGeom prst="roundRect">
            <a:avLst/>
          </a:prstGeom>
          <a:solidFill>
            <a:srgbClr val="FF9999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Проверка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285720" y="5857892"/>
            <a:ext cx="1785950" cy="500066"/>
          </a:xfrm>
          <a:prstGeom prst="roundRect">
            <a:avLst/>
          </a:prstGeom>
          <a:solidFill>
            <a:srgbClr val="FF9999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Проверка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285720" y="5857892"/>
            <a:ext cx="1785950" cy="500066"/>
          </a:xfrm>
          <a:prstGeom prst="roundRect">
            <a:avLst/>
          </a:prstGeom>
          <a:solidFill>
            <a:srgbClr val="FF9999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Проверка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285720" y="5857892"/>
            <a:ext cx="1785950" cy="500066"/>
          </a:xfrm>
          <a:prstGeom prst="roundRect">
            <a:avLst/>
          </a:prstGeom>
          <a:solidFill>
            <a:srgbClr val="FF9999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Проверка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57158" y="5857892"/>
            <a:ext cx="1785950" cy="500066"/>
          </a:xfrm>
          <a:prstGeom prst="roundRect">
            <a:avLst/>
          </a:prstGeom>
          <a:solidFill>
            <a:srgbClr val="FF9999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Проверка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2428860" y="5857892"/>
            <a:ext cx="4643470" cy="50006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</a:rPr>
              <a:t>Са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 + 2Н</a:t>
            </a:r>
            <a:r>
              <a:rPr lang="ru-RU" sz="2800" b="1" baseline="-25000" dirty="0" smtClean="0">
                <a:solidFill>
                  <a:schemeClr val="tx2">
                    <a:lumMod val="75000"/>
                  </a:schemeClr>
                </a:solidFill>
              </a:rPr>
              <a:t>2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О =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</a:rPr>
              <a:t>Са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(ОН)</a:t>
            </a:r>
            <a:r>
              <a:rPr lang="ru-RU" sz="2800" b="1" baseline="-25000" dirty="0" smtClean="0">
                <a:solidFill>
                  <a:schemeClr val="tx2">
                    <a:lumMod val="75000"/>
                  </a:schemeClr>
                </a:solidFill>
              </a:rPr>
              <a:t>2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 + Н</a:t>
            </a:r>
            <a:r>
              <a:rPr lang="ru-RU" sz="2800" b="1" baseline="-25000" dirty="0" smtClean="0">
                <a:solidFill>
                  <a:schemeClr val="tx2">
                    <a:lumMod val="75000"/>
                  </a:schemeClr>
                </a:solidFill>
              </a:rPr>
              <a:t>2</a:t>
            </a:r>
            <a:endParaRPr lang="ru-RU" sz="2800" b="1" baseline="-25000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39" name="Прямая со стрелкой 38"/>
          <p:cNvCxnSpPr/>
          <p:nvPr/>
        </p:nvCxnSpPr>
        <p:spPr>
          <a:xfrm rot="5400000" flipH="1" flipV="1">
            <a:off x="6501620" y="6071412"/>
            <a:ext cx="285752" cy="1588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Скругленный прямоугольник 39"/>
          <p:cNvSpPr/>
          <p:nvPr/>
        </p:nvSpPr>
        <p:spPr>
          <a:xfrm>
            <a:off x="2428860" y="5857892"/>
            <a:ext cx="4643470" cy="50006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</a:rPr>
              <a:t>3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</a:rPr>
              <a:t>Са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 + 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</a:rPr>
              <a:t>N</a:t>
            </a:r>
            <a:r>
              <a:rPr lang="en-US" sz="2800" b="1" baseline="-25000" dirty="0" smtClean="0">
                <a:solidFill>
                  <a:schemeClr val="tx2">
                    <a:lumMod val="75000"/>
                  </a:schemeClr>
                </a:solidFill>
              </a:rPr>
              <a:t>2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</a:rPr>
              <a:t> = Ca</a:t>
            </a:r>
            <a:r>
              <a:rPr lang="en-US" sz="2800" b="1" baseline="-25000" dirty="0" smtClean="0">
                <a:solidFill>
                  <a:schemeClr val="tx2">
                    <a:lumMod val="75000"/>
                  </a:schemeClr>
                </a:solidFill>
              </a:rPr>
              <a:t>3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</a:rPr>
              <a:t>N</a:t>
            </a:r>
            <a:r>
              <a:rPr lang="en-US" sz="2800" b="1" baseline="-25000" dirty="0" smtClean="0">
                <a:solidFill>
                  <a:schemeClr val="tx2">
                    <a:lumMod val="75000"/>
                  </a:schemeClr>
                </a:solidFill>
              </a:rPr>
              <a:t>2</a:t>
            </a:r>
            <a:endParaRPr lang="ru-RU" sz="2800" b="1" baseline="-25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2428860" y="5857892"/>
            <a:ext cx="4643470" cy="50006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</a:rPr>
              <a:t>Са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 + Н</a:t>
            </a:r>
            <a:r>
              <a:rPr lang="en-US" sz="2800" b="1" baseline="-25000" dirty="0" smtClean="0">
                <a:solidFill>
                  <a:schemeClr val="tx2">
                    <a:lumMod val="75000"/>
                  </a:schemeClr>
                </a:solidFill>
              </a:rPr>
              <a:t>2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</a:rPr>
              <a:t> = Ca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r>
              <a:rPr lang="en-US" sz="2800" b="1" baseline="-25000" dirty="0" smtClean="0">
                <a:solidFill>
                  <a:schemeClr val="tx2">
                    <a:lumMod val="75000"/>
                  </a:schemeClr>
                </a:solidFill>
              </a:rPr>
              <a:t>2</a:t>
            </a:r>
            <a:endParaRPr lang="ru-RU" sz="2800" b="1" baseline="-25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2428860" y="5857892"/>
            <a:ext cx="4643470" cy="50006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</a:rPr>
              <a:t>Са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 + 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</a:rPr>
              <a:t>Br</a:t>
            </a:r>
            <a:r>
              <a:rPr lang="en-US" sz="2800" b="1" baseline="-25000" dirty="0" smtClean="0">
                <a:solidFill>
                  <a:schemeClr val="tx2">
                    <a:lumMod val="75000"/>
                  </a:schemeClr>
                </a:solidFill>
              </a:rPr>
              <a:t>2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</a:rPr>
              <a:t> = CaBr</a:t>
            </a:r>
            <a:r>
              <a:rPr lang="en-US" sz="2800" b="1" baseline="-25000" dirty="0" smtClean="0">
                <a:solidFill>
                  <a:schemeClr val="tx2">
                    <a:lumMod val="75000"/>
                  </a:schemeClr>
                </a:solidFill>
              </a:rPr>
              <a:t>2</a:t>
            </a:r>
            <a:endParaRPr lang="ru-RU" sz="2800" b="1" baseline="-25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142844" y="142852"/>
            <a:ext cx="2786114" cy="357190"/>
          </a:xfrm>
          <a:prstGeom prst="round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rgbClr val="002060"/>
                </a:solidFill>
              </a:rPr>
              <a:t>Проверь себя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75 0.00255 L -0.10139 0.09722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" y="4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806 1.48148E-6 L -0.13611 0.03148 " pathEditMode="relative" rAng="0" ptsTypes="AA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" y="1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22 -0.00579 L -0.11667 -0.04791 " pathEditMode="relative" rAng="0" ptsTypes="AA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" y="-2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97 -0.01042 L -0.00017 -0.18288 " pathEditMode="relative" rAng="0" ptsTypes="AA">
                                      <p:cBhvr>
                                        <p:cTn id="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" y="-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16667E-6 -9.62963E-6 L 0.12605 -0.05255 " pathEditMode="relative" ptsTypes="AA">
                                      <p:cBhvr>
                                        <p:cTn id="10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5.92593E-6 L 0.07865 0.08379 " pathEditMode="relative" ptsTypes="AA">
                                      <p:cBhvr>
                                        <p:cTn id="1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000"/>
                            </p:stCondLst>
                            <p:childTnLst>
                              <p:par>
                                <p:cTn id="1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1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8" grpId="0" animBg="1"/>
      <p:bldP spid="28" grpId="1" animBg="1"/>
      <p:bldP spid="29" grpId="0" animBg="1"/>
      <p:bldP spid="29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5720" y="1914963"/>
            <a:ext cx="8643998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/>
              <a:t>Коэффициент перед формулой восстановителя в реакции, схема которой</a:t>
            </a:r>
          </a:p>
          <a:p>
            <a:pPr marL="342900" indent="-342900"/>
            <a:r>
              <a:rPr lang="en-US" dirty="0" smtClean="0"/>
              <a:t>               Ca + HNO</a:t>
            </a:r>
            <a:r>
              <a:rPr lang="en-US" baseline="-25000" dirty="0" smtClean="0"/>
              <a:t>3</a:t>
            </a:r>
            <a:r>
              <a:rPr lang="ru-RU" baseline="-25000" dirty="0" smtClean="0"/>
              <a:t> </a:t>
            </a:r>
            <a:r>
              <a:rPr lang="en-US" sz="1600" dirty="0" smtClean="0"/>
              <a:t>(</a:t>
            </a:r>
            <a:r>
              <a:rPr lang="ru-RU" sz="1600" dirty="0" err="1" smtClean="0"/>
              <a:t>конц</a:t>
            </a:r>
            <a:r>
              <a:rPr lang="ru-RU" sz="1600" dirty="0" smtClean="0"/>
              <a:t>.</a:t>
            </a:r>
            <a:r>
              <a:rPr lang="en-US" sz="1600" dirty="0" smtClean="0"/>
              <a:t>) </a:t>
            </a:r>
            <a:r>
              <a:rPr lang="en-US" dirty="0" smtClean="0"/>
              <a:t>→ Ca(NO</a:t>
            </a:r>
            <a:r>
              <a:rPr lang="en-US" baseline="-25000" dirty="0" smtClean="0"/>
              <a:t>3</a:t>
            </a:r>
            <a:r>
              <a:rPr lang="en-US" dirty="0" smtClean="0"/>
              <a:t>)</a:t>
            </a:r>
            <a:r>
              <a:rPr lang="en-US" baseline="-25000" dirty="0" smtClean="0"/>
              <a:t>2</a:t>
            </a:r>
            <a:r>
              <a:rPr lang="en-US" dirty="0" smtClean="0"/>
              <a:t> + N</a:t>
            </a:r>
            <a:r>
              <a:rPr lang="en-US" baseline="-25000" dirty="0" smtClean="0"/>
              <a:t>2</a:t>
            </a:r>
            <a:r>
              <a:rPr lang="en-US" dirty="0" smtClean="0"/>
              <a:t>↑+ H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</a:p>
          <a:p>
            <a:pPr marL="342900" indent="-342900"/>
            <a:r>
              <a:rPr lang="en-US" dirty="0" smtClean="0"/>
              <a:t>       </a:t>
            </a:r>
            <a:r>
              <a:rPr lang="ru-RU" dirty="0" smtClean="0"/>
              <a:t>а) 5;    б) 10;     в) 1;     г) 12;</a:t>
            </a:r>
          </a:p>
          <a:p>
            <a:pPr marL="342900" indent="-342900">
              <a:buAutoNum type="arabicPeriod" startAt="2"/>
            </a:pPr>
            <a:r>
              <a:rPr lang="ru-RU" dirty="0" smtClean="0"/>
              <a:t>Коэффициент перед формулой окислителя в реакции, схема которой</a:t>
            </a:r>
          </a:p>
          <a:p>
            <a:pPr marL="342900" indent="-342900"/>
            <a:r>
              <a:rPr lang="ru-RU" dirty="0" smtClean="0"/>
              <a:t>        </a:t>
            </a:r>
            <a:r>
              <a:rPr lang="en-US" dirty="0" smtClean="0"/>
              <a:t>Zn + H</a:t>
            </a:r>
            <a:r>
              <a:rPr lang="en-US" baseline="-25000" dirty="0" smtClean="0"/>
              <a:t>2</a:t>
            </a:r>
            <a:r>
              <a:rPr lang="en-US" dirty="0" smtClean="0"/>
              <a:t>SO</a:t>
            </a:r>
            <a:r>
              <a:rPr lang="en-US" baseline="-25000" dirty="0" smtClean="0"/>
              <a:t>4</a:t>
            </a:r>
            <a:r>
              <a:rPr lang="en-US" dirty="0" smtClean="0"/>
              <a:t> </a:t>
            </a:r>
            <a:r>
              <a:rPr lang="en-US" sz="1600" dirty="0" smtClean="0"/>
              <a:t>(</a:t>
            </a:r>
            <a:r>
              <a:rPr lang="ru-RU" sz="1600" dirty="0" err="1" smtClean="0"/>
              <a:t>конц</a:t>
            </a:r>
            <a:r>
              <a:rPr lang="ru-RU" sz="1600" dirty="0" smtClean="0"/>
              <a:t>.</a:t>
            </a:r>
            <a:r>
              <a:rPr lang="en-US" sz="1600" dirty="0" smtClean="0"/>
              <a:t>)  </a:t>
            </a:r>
            <a:r>
              <a:rPr lang="en-US" dirty="0" smtClean="0"/>
              <a:t>→  ZnSO</a:t>
            </a:r>
            <a:r>
              <a:rPr lang="en-US" baseline="-25000" dirty="0" smtClean="0"/>
              <a:t>4</a:t>
            </a:r>
            <a:r>
              <a:rPr lang="en-US" dirty="0" smtClean="0"/>
              <a:t> + H</a:t>
            </a:r>
            <a:r>
              <a:rPr lang="en-US" baseline="-25000" dirty="0" smtClean="0"/>
              <a:t>2</a:t>
            </a:r>
            <a:r>
              <a:rPr lang="en-US" dirty="0" smtClean="0"/>
              <a:t>S↑ + H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</a:p>
          <a:p>
            <a:pPr marL="342900" indent="-342900"/>
            <a:r>
              <a:rPr lang="en-US" dirty="0" smtClean="0"/>
              <a:t>       </a:t>
            </a:r>
            <a:r>
              <a:rPr lang="ru-RU" dirty="0" smtClean="0"/>
              <a:t>а) 1;    б) 2;       в) 4;      г) 5;</a:t>
            </a:r>
            <a:endParaRPr lang="en-US" dirty="0" smtClean="0"/>
          </a:p>
          <a:p>
            <a:pPr marL="342900" indent="-342900">
              <a:buAutoNum type="arabicPeriod" startAt="3"/>
            </a:pPr>
            <a:r>
              <a:rPr lang="ru-RU" dirty="0" smtClean="0"/>
              <a:t>В схеме превращений  </a:t>
            </a:r>
            <a:endParaRPr lang="en-US" dirty="0" smtClean="0"/>
          </a:p>
          <a:p>
            <a:pPr marL="342900" indent="-342900"/>
            <a:r>
              <a:rPr lang="en-US" dirty="0" smtClean="0"/>
              <a:t>             </a:t>
            </a:r>
            <a:r>
              <a:rPr lang="ru-RU" dirty="0" smtClean="0"/>
              <a:t>(</a:t>
            </a:r>
            <a:r>
              <a:rPr lang="en-US" dirty="0" smtClean="0"/>
              <a:t>1</a:t>
            </a:r>
            <a:r>
              <a:rPr lang="ru-RU" dirty="0" smtClean="0"/>
              <a:t>)</a:t>
            </a:r>
            <a:r>
              <a:rPr lang="en-US" dirty="0" smtClean="0"/>
              <a:t>              </a:t>
            </a:r>
            <a:r>
              <a:rPr lang="ru-RU" dirty="0" smtClean="0"/>
              <a:t>(</a:t>
            </a:r>
            <a:r>
              <a:rPr lang="en-US" dirty="0" smtClean="0"/>
              <a:t>2</a:t>
            </a:r>
            <a:r>
              <a:rPr lang="ru-RU" dirty="0" smtClean="0"/>
              <a:t>)</a:t>
            </a:r>
            <a:r>
              <a:rPr lang="en-US" dirty="0" smtClean="0"/>
              <a:t>         </a:t>
            </a:r>
            <a:r>
              <a:rPr lang="ru-RU" dirty="0" smtClean="0"/>
              <a:t>(</a:t>
            </a:r>
            <a:r>
              <a:rPr lang="en-US" dirty="0" smtClean="0"/>
              <a:t>3</a:t>
            </a:r>
            <a:r>
              <a:rPr lang="ru-RU" dirty="0" smtClean="0"/>
              <a:t>)</a:t>
            </a:r>
            <a:r>
              <a:rPr lang="en-US" dirty="0" smtClean="0"/>
              <a:t>       </a:t>
            </a:r>
            <a:r>
              <a:rPr lang="ru-RU" dirty="0" smtClean="0"/>
              <a:t>   (</a:t>
            </a:r>
            <a:r>
              <a:rPr lang="en-US" dirty="0" smtClean="0"/>
              <a:t>4</a:t>
            </a:r>
            <a:r>
              <a:rPr lang="ru-RU" dirty="0" smtClean="0"/>
              <a:t>)</a:t>
            </a:r>
            <a:endParaRPr lang="en-US" dirty="0" smtClean="0"/>
          </a:p>
          <a:p>
            <a:pPr marL="342900" indent="-342900"/>
            <a:r>
              <a:rPr lang="en-US" dirty="0" smtClean="0"/>
              <a:t>        Al → Al(OH)</a:t>
            </a:r>
            <a:r>
              <a:rPr lang="en-US" baseline="-25000" dirty="0" smtClean="0"/>
              <a:t>3</a:t>
            </a:r>
            <a:r>
              <a:rPr lang="en-US" dirty="0" smtClean="0"/>
              <a:t> → Al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r>
              <a:rPr lang="en-US" baseline="-25000" dirty="0" smtClean="0"/>
              <a:t>3</a:t>
            </a:r>
            <a:r>
              <a:rPr lang="en-US" dirty="0" smtClean="0"/>
              <a:t> → AlCl</a:t>
            </a:r>
            <a:r>
              <a:rPr lang="en-US" baseline="-25000" dirty="0" smtClean="0"/>
              <a:t>3</a:t>
            </a:r>
            <a:r>
              <a:rPr lang="en-US" dirty="0" smtClean="0"/>
              <a:t> → Al </a:t>
            </a:r>
            <a:r>
              <a:rPr lang="ru-RU" dirty="0" smtClean="0"/>
              <a:t>требуется провести электролиз расплава для осуществления реакции на этапе:  а) 1;  б) 2;  в) 3;  г) 4; </a:t>
            </a:r>
          </a:p>
          <a:p>
            <a:pPr marL="342900" indent="-342900">
              <a:buAutoNum type="arabicPeriod" startAt="4"/>
            </a:pPr>
            <a:r>
              <a:rPr lang="ru-RU" dirty="0" smtClean="0"/>
              <a:t>В схеме превращений из теста 3 требуется провести прокаливание для осуществления реакции на этапе:  а) 1;  б) 2;  в) 3;  г) 4; </a:t>
            </a:r>
            <a:endParaRPr lang="en-US" dirty="0" smtClean="0"/>
          </a:p>
          <a:p>
            <a:pPr marL="342900" indent="-342900">
              <a:buAutoNum type="arabicPeriod" startAt="5"/>
            </a:pPr>
            <a:r>
              <a:rPr lang="ru-RU" dirty="0" smtClean="0"/>
              <a:t>При электролизе раствора </a:t>
            </a:r>
            <a:r>
              <a:rPr lang="en-US" dirty="0" err="1" smtClean="0"/>
              <a:t>NaCl</a:t>
            </a:r>
            <a:r>
              <a:rPr lang="en-US" dirty="0" smtClean="0"/>
              <a:t> </a:t>
            </a:r>
            <a:r>
              <a:rPr lang="ru-RU" dirty="0" smtClean="0"/>
              <a:t>образуются продукты</a:t>
            </a:r>
          </a:p>
          <a:p>
            <a:pPr marL="342900" indent="-342900"/>
            <a:r>
              <a:rPr lang="ru-RU" dirty="0" smtClean="0"/>
              <a:t>       а) </a:t>
            </a:r>
            <a:r>
              <a:rPr lang="en-US" dirty="0" smtClean="0"/>
              <a:t>Na;  </a:t>
            </a:r>
            <a:r>
              <a:rPr lang="ru-RU" dirty="0" smtClean="0"/>
              <a:t>б) </a:t>
            </a:r>
            <a:r>
              <a:rPr lang="en-US" dirty="0" err="1" smtClean="0"/>
              <a:t>NaOH</a:t>
            </a:r>
            <a:r>
              <a:rPr lang="en-US" dirty="0" smtClean="0"/>
              <a:t>;   </a:t>
            </a:r>
            <a:r>
              <a:rPr lang="ru-RU" dirty="0" smtClean="0"/>
              <a:t>в) </a:t>
            </a:r>
            <a:r>
              <a:rPr lang="en-US" dirty="0" smtClean="0"/>
              <a:t>Cl</a:t>
            </a:r>
            <a:r>
              <a:rPr lang="en-US" baseline="-25000" dirty="0" smtClean="0"/>
              <a:t>2</a:t>
            </a:r>
            <a:r>
              <a:rPr lang="en-US" dirty="0" smtClean="0"/>
              <a:t>;  </a:t>
            </a:r>
            <a:r>
              <a:rPr lang="ru-RU" dirty="0" smtClean="0"/>
              <a:t>г) </a:t>
            </a:r>
            <a:r>
              <a:rPr lang="en-US" dirty="0" smtClean="0"/>
              <a:t>H</a:t>
            </a:r>
            <a:r>
              <a:rPr lang="en-US" baseline="-25000" dirty="0" smtClean="0"/>
              <a:t>2</a:t>
            </a:r>
            <a:r>
              <a:rPr lang="en-US" dirty="0" smtClean="0"/>
              <a:t>;  </a:t>
            </a:r>
            <a:r>
              <a:rPr lang="ru-RU" dirty="0" err="1" smtClean="0"/>
              <a:t>д</a:t>
            </a:r>
            <a:r>
              <a:rPr lang="ru-RU" dirty="0" smtClean="0"/>
              <a:t>) </a:t>
            </a:r>
            <a:r>
              <a:rPr lang="en-US" dirty="0" err="1" smtClean="0"/>
              <a:t>HCl</a:t>
            </a:r>
            <a:r>
              <a:rPr lang="en-US" dirty="0" smtClean="0"/>
              <a:t>;</a:t>
            </a:r>
            <a:endParaRPr lang="ru-RU" dirty="0" smtClean="0"/>
          </a:p>
          <a:p>
            <a:pPr marL="342900" indent="-342900"/>
            <a:endParaRPr lang="ru-RU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3428992" y="1252823"/>
            <a:ext cx="5715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Теоретические тесты с выбором ответа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8596" y="6143644"/>
            <a:ext cx="1428760" cy="428628"/>
          </a:xfrm>
          <a:prstGeom prst="roundRect">
            <a:avLst/>
          </a:prstGeom>
          <a:solidFill>
            <a:srgbClr val="FF9999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</a:rPr>
              <a:t>Проверка</a:t>
            </a:r>
            <a:endParaRPr lang="ru-RU" sz="2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2910" y="357166"/>
            <a:ext cx="7572428" cy="428628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9050"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sz="2000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Электрохимический ряд напряжений металлов</a:t>
            </a:r>
            <a:endParaRPr lang="ru-RU" sz="2000" b="1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28596" y="1428736"/>
            <a:ext cx="2786114" cy="357190"/>
          </a:xfrm>
          <a:prstGeom prst="round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rgbClr val="002060"/>
                </a:solidFill>
              </a:rPr>
              <a:t>Проверь себя</a:t>
            </a:r>
            <a:endParaRPr lang="ru-RU" b="1" dirty="0">
              <a:solidFill>
                <a:srgbClr val="002060"/>
              </a:solidFill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0" y="1285860"/>
            <a:ext cx="9144000" cy="1588"/>
          </a:xfrm>
          <a:prstGeom prst="line">
            <a:avLst/>
          </a:prstGeom>
          <a:ln w="19050">
            <a:solidFill>
              <a:srgbClr val="006B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85720" y="1928802"/>
            <a:ext cx="8643998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/>
              <a:t>Коэффициент перед формулой восстановителя в реакции, схема которой</a:t>
            </a:r>
          </a:p>
          <a:p>
            <a:pPr marL="342900" indent="-342900"/>
            <a:r>
              <a:rPr lang="en-US" dirty="0" smtClean="0"/>
              <a:t>               Ca + HNO</a:t>
            </a:r>
            <a:r>
              <a:rPr lang="en-US" baseline="-25000" dirty="0" smtClean="0"/>
              <a:t>3</a:t>
            </a:r>
            <a:r>
              <a:rPr lang="ru-RU" baseline="-25000" dirty="0" smtClean="0"/>
              <a:t> </a:t>
            </a:r>
            <a:r>
              <a:rPr lang="en-US" sz="1600" dirty="0" smtClean="0"/>
              <a:t>(</a:t>
            </a:r>
            <a:r>
              <a:rPr lang="ru-RU" sz="1600" dirty="0" err="1" smtClean="0"/>
              <a:t>конц</a:t>
            </a:r>
            <a:r>
              <a:rPr lang="ru-RU" sz="1600" dirty="0" smtClean="0"/>
              <a:t>.</a:t>
            </a:r>
            <a:r>
              <a:rPr lang="en-US" sz="1600" dirty="0" smtClean="0"/>
              <a:t>) </a:t>
            </a:r>
            <a:r>
              <a:rPr lang="en-US" dirty="0" smtClean="0"/>
              <a:t>→ Ca(NO</a:t>
            </a:r>
            <a:r>
              <a:rPr lang="en-US" baseline="-25000" dirty="0" smtClean="0"/>
              <a:t>3</a:t>
            </a:r>
            <a:r>
              <a:rPr lang="en-US" dirty="0" smtClean="0"/>
              <a:t>)</a:t>
            </a:r>
            <a:r>
              <a:rPr lang="en-US" baseline="-25000" dirty="0" smtClean="0"/>
              <a:t>2</a:t>
            </a:r>
            <a:r>
              <a:rPr lang="en-US" dirty="0" smtClean="0"/>
              <a:t> + N</a:t>
            </a:r>
            <a:r>
              <a:rPr lang="en-US" baseline="-25000" dirty="0" smtClean="0"/>
              <a:t>2</a:t>
            </a:r>
            <a:r>
              <a:rPr lang="en-US" dirty="0" smtClean="0"/>
              <a:t>↑+ H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</a:p>
          <a:p>
            <a:pPr marL="342900" indent="-342900"/>
            <a:r>
              <a:rPr lang="en-US" dirty="0" smtClean="0"/>
              <a:t>       </a:t>
            </a:r>
            <a:r>
              <a:rPr lang="ru-RU" dirty="0" smtClean="0"/>
              <a:t>а) 5;    </a:t>
            </a:r>
          </a:p>
          <a:p>
            <a:pPr marL="342900" indent="-342900">
              <a:buAutoNum type="arabicPeriod" startAt="2"/>
            </a:pPr>
            <a:r>
              <a:rPr lang="ru-RU" dirty="0" smtClean="0"/>
              <a:t>Коэффициент перед формулой окислителя в реакции, схема которой</a:t>
            </a:r>
          </a:p>
          <a:p>
            <a:pPr marL="342900" indent="-342900"/>
            <a:r>
              <a:rPr lang="ru-RU" dirty="0" smtClean="0"/>
              <a:t>        </a:t>
            </a:r>
            <a:r>
              <a:rPr lang="en-US" dirty="0" smtClean="0"/>
              <a:t>Zn + H</a:t>
            </a:r>
            <a:r>
              <a:rPr lang="en-US" baseline="-25000" dirty="0" smtClean="0"/>
              <a:t>2</a:t>
            </a:r>
            <a:r>
              <a:rPr lang="en-US" dirty="0" smtClean="0"/>
              <a:t>SO</a:t>
            </a:r>
            <a:r>
              <a:rPr lang="en-US" baseline="-25000" dirty="0" smtClean="0"/>
              <a:t>4</a:t>
            </a:r>
            <a:r>
              <a:rPr lang="en-US" dirty="0" smtClean="0"/>
              <a:t> </a:t>
            </a:r>
            <a:r>
              <a:rPr lang="en-US" sz="1600" dirty="0" smtClean="0"/>
              <a:t>(</a:t>
            </a:r>
            <a:r>
              <a:rPr lang="ru-RU" sz="1600" dirty="0" err="1" smtClean="0"/>
              <a:t>конц</a:t>
            </a:r>
            <a:r>
              <a:rPr lang="ru-RU" sz="1600" dirty="0" smtClean="0"/>
              <a:t>.</a:t>
            </a:r>
            <a:r>
              <a:rPr lang="en-US" sz="1600" dirty="0" smtClean="0"/>
              <a:t>)  </a:t>
            </a:r>
            <a:r>
              <a:rPr lang="en-US" dirty="0" smtClean="0"/>
              <a:t>→  ZnSO</a:t>
            </a:r>
            <a:r>
              <a:rPr lang="en-US" baseline="-25000" dirty="0" smtClean="0"/>
              <a:t>4</a:t>
            </a:r>
            <a:r>
              <a:rPr lang="en-US" dirty="0" smtClean="0"/>
              <a:t> + H</a:t>
            </a:r>
            <a:r>
              <a:rPr lang="en-US" baseline="-25000" dirty="0" smtClean="0"/>
              <a:t>2</a:t>
            </a:r>
            <a:r>
              <a:rPr lang="en-US" dirty="0" smtClean="0"/>
              <a:t>S↑ + H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</a:p>
          <a:p>
            <a:pPr marL="342900" indent="-342900"/>
            <a:r>
              <a:rPr lang="ru-RU" dirty="0" smtClean="0"/>
              <a:t>                                               г) 5;</a:t>
            </a:r>
            <a:endParaRPr lang="en-US" dirty="0" smtClean="0"/>
          </a:p>
          <a:p>
            <a:pPr marL="342900" indent="-342900">
              <a:buAutoNum type="arabicPeriod" startAt="3"/>
            </a:pPr>
            <a:r>
              <a:rPr lang="ru-RU" dirty="0" smtClean="0"/>
              <a:t>В схеме превращений  </a:t>
            </a:r>
            <a:endParaRPr lang="en-US" dirty="0" smtClean="0"/>
          </a:p>
          <a:p>
            <a:pPr marL="342900" indent="-342900"/>
            <a:r>
              <a:rPr lang="en-US" dirty="0" smtClean="0"/>
              <a:t>             </a:t>
            </a:r>
            <a:r>
              <a:rPr lang="ru-RU" dirty="0" smtClean="0"/>
              <a:t>(</a:t>
            </a:r>
            <a:r>
              <a:rPr lang="en-US" dirty="0" smtClean="0"/>
              <a:t>1</a:t>
            </a:r>
            <a:r>
              <a:rPr lang="ru-RU" dirty="0" smtClean="0"/>
              <a:t>)</a:t>
            </a:r>
            <a:r>
              <a:rPr lang="en-US" dirty="0" smtClean="0"/>
              <a:t>              </a:t>
            </a:r>
            <a:r>
              <a:rPr lang="ru-RU" dirty="0" smtClean="0"/>
              <a:t>(</a:t>
            </a:r>
            <a:r>
              <a:rPr lang="en-US" dirty="0" smtClean="0"/>
              <a:t>2</a:t>
            </a:r>
            <a:r>
              <a:rPr lang="ru-RU" dirty="0" smtClean="0"/>
              <a:t>)</a:t>
            </a:r>
            <a:r>
              <a:rPr lang="en-US" dirty="0" smtClean="0"/>
              <a:t>         </a:t>
            </a:r>
            <a:r>
              <a:rPr lang="ru-RU" dirty="0" smtClean="0"/>
              <a:t>(</a:t>
            </a:r>
            <a:r>
              <a:rPr lang="en-US" dirty="0" smtClean="0"/>
              <a:t>3</a:t>
            </a:r>
            <a:r>
              <a:rPr lang="ru-RU" dirty="0" smtClean="0"/>
              <a:t>)</a:t>
            </a:r>
            <a:r>
              <a:rPr lang="en-US" dirty="0" smtClean="0"/>
              <a:t>       </a:t>
            </a:r>
            <a:r>
              <a:rPr lang="ru-RU" dirty="0" smtClean="0"/>
              <a:t>   (</a:t>
            </a:r>
            <a:r>
              <a:rPr lang="en-US" dirty="0" smtClean="0"/>
              <a:t>4</a:t>
            </a:r>
            <a:r>
              <a:rPr lang="ru-RU" dirty="0" smtClean="0"/>
              <a:t>)</a:t>
            </a:r>
            <a:endParaRPr lang="en-US" dirty="0" smtClean="0"/>
          </a:p>
          <a:p>
            <a:pPr marL="342900" indent="-342900"/>
            <a:r>
              <a:rPr lang="en-US" dirty="0" smtClean="0"/>
              <a:t>        Al → Al(OH)</a:t>
            </a:r>
            <a:r>
              <a:rPr lang="en-US" baseline="-25000" dirty="0" smtClean="0"/>
              <a:t>3</a:t>
            </a:r>
            <a:r>
              <a:rPr lang="en-US" dirty="0" smtClean="0"/>
              <a:t> → Al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r>
              <a:rPr lang="en-US" baseline="-25000" dirty="0" smtClean="0"/>
              <a:t>3</a:t>
            </a:r>
            <a:r>
              <a:rPr lang="en-US" dirty="0" smtClean="0"/>
              <a:t> → AlCl</a:t>
            </a:r>
            <a:r>
              <a:rPr lang="en-US" baseline="-25000" dirty="0" smtClean="0"/>
              <a:t>3</a:t>
            </a:r>
            <a:r>
              <a:rPr lang="en-US" dirty="0" smtClean="0"/>
              <a:t> → Al </a:t>
            </a:r>
            <a:r>
              <a:rPr lang="ru-RU" dirty="0" smtClean="0"/>
              <a:t>требуется провести электролиз расплава для осуществления реакции на этапе:  г) 4; </a:t>
            </a:r>
          </a:p>
          <a:p>
            <a:pPr marL="342900" indent="-342900">
              <a:buAutoNum type="arabicPeriod" startAt="4"/>
            </a:pPr>
            <a:r>
              <a:rPr lang="ru-RU" dirty="0" smtClean="0"/>
              <a:t>В схеме превращений из теста 3 требуется провести прокаливание для осуществления реакции на этапе:  б) 2;  </a:t>
            </a:r>
            <a:endParaRPr lang="en-US" dirty="0" smtClean="0"/>
          </a:p>
          <a:p>
            <a:pPr marL="342900" indent="-342900">
              <a:buAutoNum type="arabicPeriod" startAt="5"/>
            </a:pPr>
            <a:r>
              <a:rPr lang="ru-RU" dirty="0" smtClean="0"/>
              <a:t>При электролизе раствора </a:t>
            </a:r>
            <a:r>
              <a:rPr lang="en-US" dirty="0" err="1" smtClean="0"/>
              <a:t>NaCl</a:t>
            </a:r>
            <a:r>
              <a:rPr lang="en-US" dirty="0" smtClean="0"/>
              <a:t> </a:t>
            </a:r>
            <a:r>
              <a:rPr lang="ru-RU" dirty="0" smtClean="0"/>
              <a:t>образуются продукты</a:t>
            </a:r>
          </a:p>
          <a:p>
            <a:pPr marL="342900" indent="-342900"/>
            <a:r>
              <a:rPr lang="ru-RU" dirty="0" smtClean="0"/>
              <a:t>                   б) </a:t>
            </a:r>
            <a:r>
              <a:rPr lang="en-US" dirty="0" err="1" smtClean="0"/>
              <a:t>NaOH</a:t>
            </a:r>
            <a:r>
              <a:rPr lang="en-US" dirty="0" smtClean="0"/>
              <a:t>;   </a:t>
            </a:r>
            <a:r>
              <a:rPr lang="ru-RU" dirty="0" smtClean="0"/>
              <a:t>в) </a:t>
            </a:r>
            <a:r>
              <a:rPr lang="en-US" dirty="0" smtClean="0"/>
              <a:t>Cl</a:t>
            </a:r>
            <a:r>
              <a:rPr lang="en-US" baseline="-25000" dirty="0" smtClean="0"/>
              <a:t>2</a:t>
            </a:r>
            <a:r>
              <a:rPr lang="en-US" dirty="0" smtClean="0"/>
              <a:t>;  </a:t>
            </a:r>
            <a:r>
              <a:rPr lang="ru-RU" dirty="0" smtClean="0"/>
              <a:t>г) </a:t>
            </a:r>
            <a:r>
              <a:rPr lang="en-US" dirty="0" smtClean="0"/>
              <a:t>H</a:t>
            </a:r>
            <a:r>
              <a:rPr lang="en-US" baseline="-25000" dirty="0" smtClean="0"/>
              <a:t>2</a:t>
            </a:r>
            <a:r>
              <a:rPr lang="en-US" dirty="0" smtClean="0"/>
              <a:t>;  </a:t>
            </a:r>
            <a:endParaRPr lang="ru-RU" dirty="0" smtClean="0"/>
          </a:p>
          <a:p>
            <a:pPr marL="342900" indent="-342900"/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14282" y="1214420"/>
          <a:ext cx="8643998" cy="5429292"/>
        </p:xfrm>
        <a:graphic>
          <a:graphicData uri="http://schemas.openxmlformats.org/drawingml/2006/table">
            <a:tbl>
              <a:tblPr bandRow="1">
                <a:tableStyleId>{3C2FFA5D-87B4-456A-9821-1D502468CF0F}</a:tableStyleId>
              </a:tblPr>
              <a:tblGrid>
                <a:gridCol w="1428760"/>
                <a:gridCol w="7215238"/>
              </a:tblGrid>
              <a:tr h="1357323"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28575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ln>
                        <a:solidFill>
                          <a:srgbClr val="FF0066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732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35732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5732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357158" y="1357298"/>
            <a:ext cx="1071570" cy="1071570"/>
          </a:xfrm>
          <a:prstGeom prst="round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57158" y="2714620"/>
            <a:ext cx="1071570" cy="1071570"/>
          </a:xfrm>
          <a:prstGeom prst="round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57158" y="4071942"/>
            <a:ext cx="1071570" cy="1071570"/>
          </a:xfrm>
          <a:prstGeom prst="round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57158" y="5429264"/>
            <a:ext cx="1071570" cy="1071570"/>
          </a:xfrm>
          <a:prstGeom prst="round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000232" y="1428736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tabLst>
                <a:tab pos="714375" algn="l"/>
              </a:tabLst>
            </a:pPr>
            <a:r>
              <a:rPr lang="ru-RU" sz="2600" b="1" dirty="0" smtClean="0">
                <a:ln>
                  <a:solidFill>
                    <a:srgbClr val="008E40"/>
                  </a:solidFill>
                </a:ln>
                <a:solidFill>
                  <a:srgbClr val="FF0066"/>
                </a:solidFill>
              </a:rPr>
              <a:t>ошибка</a:t>
            </a:r>
            <a:endParaRPr lang="ru-RU" sz="2600" b="1" dirty="0">
              <a:ln>
                <a:solidFill>
                  <a:srgbClr val="008E40"/>
                </a:solidFill>
              </a:ln>
              <a:solidFill>
                <a:srgbClr val="FF0066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000232" y="2000240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ru-RU" sz="2600" b="1" dirty="0" smtClean="0">
                <a:ln>
                  <a:solidFill>
                    <a:srgbClr val="008E40"/>
                  </a:solidFill>
                </a:ln>
                <a:solidFill>
                  <a:srgbClr val="FF0066"/>
                </a:solidFill>
              </a:rPr>
              <a:t>ошибка</a:t>
            </a:r>
            <a:endParaRPr lang="ru-RU" sz="2600" b="1" dirty="0">
              <a:ln>
                <a:solidFill>
                  <a:srgbClr val="008E40"/>
                </a:solidFill>
              </a:ln>
              <a:solidFill>
                <a:srgbClr val="FF0066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357686" y="1428736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ru-RU" sz="2600" b="1" dirty="0" smtClean="0">
                <a:ln>
                  <a:solidFill>
                    <a:srgbClr val="008E40"/>
                  </a:solidFill>
                </a:ln>
                <a:solidFill>
                  <a:srgbClr val="FF0066"/>
                </a:solidFill>
              </a:rPr>
              <a:t>ошибка</a:t>
            </a:r>
            <a:endParaRPr lang="ru-RU" sz="2600" b="1" dirty="0">
              <a:ln>
                <a:solidFill>
                  <a:srgbClr val="008E40"/>
                </a:solidFill>
              </a:ln>
              <a:solidFill>
                <a:srgbClr val="FF0066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715140" y="1428736"/>
            <a:ext cx="1857388" cy="428628"/>
          </a:xfrm>
          <a:prstGeom prst="roundRect">
            <a:avLst/>
          </a:prstGeom>
          <a:solidFill>
            <a:srgbClr val="92D050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600" b="1" dirty="0" smtClean="0">
                <a:ln w="11430">
                  <a:solidFill>
                    <a:srgbClr val="008E40"/>
                  </a:solidFill>
                </a:ln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молодец</a:t>
            </a:r>
            <a:endParaRPr lang="ru-RU" sz="2600" b="1" dirty="0">
              <a:ln w="11430">
                <a:solidFill>
                  <a:srgbClr val="008E40"/>
                </a:solidFill>
              </a:ln>
              <a:solidFill>
                <a:srgbClr val="FF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357686" y="2000240"/>
            <a:ext cx="1857388" cy="428628"/>
          </a:xfrm>
          <a:prstGeom prst="roundRect">
            <a:avLst/>
          </a:prstGeom>
          <a:solidFill>
            <a:srgbClr val="92D050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ln w="11430">
                  <a:solidFill>
                    <a:srgbClr val="008E40"/>
                  </a:solidFill>
                </a:ln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молодец</a:t>
            </a:r>
            <a:endParaRPr lang="ru-RU" sz="2600" b="1" dirty="0">
              <a:ln w="11430">
                <a:solidFill>
                  <a:srgbClr val="008E40"/>
                </a:solidFill>
              </a:ln>
              <a:solidFill>
                <a:srgbClr val="FF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715140" y="2000240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ru-RU" sz="2600" b="1" dirty="0" smtClean="0">
                <a:ln>
                  <a:solidFill>
                    <a:srgbClr val="008E40"/>
                  </a:solidFill>
                </a:ln>
                <a:solidFill>
                  <a:srgbClr val="FF0066"/>
                </a:solidFill>
              </a:rPr>
              <a:t>ошибка</a:t>
            </a:r>
            <a:endParaRPr lang="ru-RU" sz="2600" b="1" dirty="0">
              <a:ln>
                <a:solidFill>
                  <a:srgbClr val="008E40"/>
                </a:solidFill>
              </a:ln>
              <a:solidFill>
                <a:srgbClr val="FF0066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000232" y="2786058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ru-RU" sz="2600" b="1" dirty="0" smtClean="0">
                <a:ln>
                  <a:solidFill>
                    <a:srgbClr val="008E40"/>
                  </a:solidFill>
                </a:ln>
                <a:solidFill>
                  <a:srgbClr val="FF0066"/>
                </a:solidFill>
              </a:rPr>
              <a:t>ошибка</a:t>
            </a:r>
            <a:endParaRPr lang="ru-RU" sz="2600" b="1" dirty="0">
              <a:ln>
                <a:solidFill>
                  <a:srgbClr val="008E40"/>
                </a:solidFill>
              </a:ln>
              <a:solidFill>
                <a:srgbClr val="FF0066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000232" y="3357562"/>
            <a:ext cx="1857388" cy="428628"/>
          </a:xfrm>
          <a:prstGeom prst="roundRect">
            <a:avLst/>
          </a:prstGeom>
          <a:solidFill>
            <a:srgbClr val="92D050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ln w="11430">
                  <a:solidFill>
                    <a:srgbClr val="008E40"/>
                  </a:solidFill>
                </a:ln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молодец</a:t>
            </a:r>
            <a:endParaRPr lang="ru-RU" sz="2600" b="1" dirty="0">
              <a:ln w="11430">
                <a:solidFill>
                  <a:srgbClr val="008E40"/>
                </a:solidFill>
              </a:ln>
              <a:solidFill>
                <a:srgbClr val="FF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357686" y="2786058"/>
            <a:ext cx="1857388" cy="428628"/>
          </a:xfrm>
          <a:prstGeom prst="roundRect">
            <a:avLst/>
          </a:prstGeom>
          <a:solidFill>
            <a:srgbClr val="92D050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ln w="11430">
                  <a:solidFill>
                    <a:srgbClr val="008E40"/>
                  </a:solidFill>
                </a:ln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молодец</a:t>
            </a:r>
            <a:endParaRPr lang="ru-RU" sz="2600" b="1" dirty="0">
              <a:ln w="11430">
                <a:solidFill>
                  <a:srgbClr val="008E40"/>
                </a:solidFill>
              </a:ln>
              <a:solidFill>
                <a:srgbClr val="FF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357686" y="3357562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ru-RU" sz="2600" b="1" dirty="0" smtClean="0">
                <a:ln>
                  <a:solidFill>
                    <a:srgbClr val="008E40"/>
                  </a:solidFill>
                </a:ln>
                <a:solidFill>
                  <a:srgbClr val="FF0066"/>
                </a:solidFill>
              </a:rPr>
              <a:t>ошибка</a:t>
            </a:r>
            <a:endParaRPr lang="ru-RU" sz="2600" b="1" dirty="0">
              <a:ln>
                <a:solidFill>
                  <a:srgbClr val="008E40"/>
                </a:solidFill>
              </a:ln>
              <a:solidFill>
                <a:srgbClr val="FF0066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715140" y="2786058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ru-RU" sz="2600" b="1" dirty="0" smtClean="0">
                <a:ln>
                  <a:solidFill>
                    <a:srgbClr val="008E40"/>
                  </a:solidFill>
                </a:ln>
                <a:solidFill>
                  <a:srgbClr val="FF0066"/>
                </a:solidFill>
              </a:rPr>
              <a:t>ошибка</a:t>
            </a:r>
            <a:endParaRPr lang="ru-RU" sz="2600" b="1" dirty="0">
              <a:ln>
                <a:solidFill>
                  <a:srgbClr val="008E40"/>
                </a:solidFill>
              </a:ln>
              <a:solidFill>
                <a:srgbClr val="FF0066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715140" y="3357562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ru-RU" sz="2600" b="1" dirty="0" smtClean="0">
                <a:ln>
                  <a:solidFill>
                    <a:srgbClr val="008E40"/>
                  </a:solidFill>
                </a:ln>
                <a:solidFill>
                  <a:srgbClr val="FF0066"/>
                </a:solidFill>
              </a:rPr>
              <a:t>ошибка</a:t>
            </a:r>
            <a:endParaRPr lang="ru-RU" sz="2600" b="1" dirty="0">
              <a:ln>
                <a:solidFill>
                  <a:srgbClr val="008E40"/>
                </a:solidFill>
              </a:ln>
              <a:solidFill>
                <a:srgbClr val="FF0066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000232" y="4143380"/>
            <a:ext cx="1857388" cy="428628"/>
          </a:xfrm>
          <a:prstGeom prst="roundRect">
            <a:avLst/>
          </a:prstGeom>
          <a:solidFill>
            <a:srgbClr val="92D050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ln w="11430">
                  <a:solidFill>
                    <a:srgbClr val="008E40"/>
                  </a:solidFill>
                </a:ln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молодец</a:t>
            </a:r>
            <a:endParaRPr lang="ru-RU" sz="2600" b="1" dirty="0">
              <a:ln w="11430">
                <a:solidFill>
                  <a:srgbClr val="008E40"/>
                </a:solidFill>
              </a:ln>
              <a:solidFill>
                <a:srgbClr val="FF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000232" y="4714884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ru-RU" sz="2600" b="1" dirty="0" smtClean="0">
                <a:ln>
                  <a:solidFill>
                    <a:srgbClr val="008E40"/>
                  </a:solidFill>
                </a:ln>
                <a:solidFill>
                  <a:srgbClr val="FF0066"/>
                </a:solidFill>
              </a:rPr>
              <a:t>ошибка</a:t>
            </a:r>
            <a:endParaRPr lang="ru-RU" sz="2600" b="1" dirty="0">
              <a:ln>
                <a:solidFill>
                  <a:srgbClr val="008E40"/>
                </a:solidFill>
              </a:ln>
              <a:solidFill>
                <a:srgbClr val="FF0066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357686" y="4143380"/>
            <a:ext cx="1857388" cy="428628"/>
          </a:xfrm>
          <a:prstGeom prst="roundRect">
            <a:avLst/>
          </a:prstGeom>
          <a:solidFill>
            <a:srgbClr val="92D050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ln w="11430">
                  <a:solidFill>
                    <a:srgbClr val="008E40"/>
                  </a:solidFill>
                </a:ln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молодец</a:t>
            </a:r>
            <a:endParaRPr lang="ru-RU" sz="2600" b="1" dirty="0">
              <a:ln w="11430">
                <a:solidFill>
                  <a:srgbClr val="008E40"/>
                </a:solidFill>
              </a:ln>
              <a:solidFill>
                <a:srgbClr val="FF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357686" y="4714884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ru-RU" sz="2600" b="1" dirty="0" smtClean="0">
                <a:ln>
                  <a:solidFill>
                    <a:srgbClr val="008E40"/>
                  </a:solidFill>
                </a:ln>
                <a:solidFill>
                  <a:srgbClr val="FF0066"/>
                </a:solidFill>
              </a:rPr>
              <a:t>ошибка</a:t>
            </a:r>
            <a:endParaRPr lang="ru-RU" sz="2600" b="1" dirty="0">
              <a:ln>
                <a:solidFill>
                  <a:srgbClr val="008E40"/>
                </a:solidFill>
              </a:ln>
              <a:solidFill>
                <a:srgbClr val="FF0066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715140" y="4143380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ru-RU" sz="2600" b="1" dirty="0" smtClean="0">
                <a:ln>
                  <a:solidFill>
                    <a:srgbClr val="008E40"/>
                  </a:solidFill>
                </a:ln>
                <a:solidFill>
                  <a:srgbClr val="FF0066"/>
                </a:solidFill>
              </a:rPr>
              <a:t>ошибка</a:t>
            </a:r>
            <a:endParaRPr lang="ru-RU" sz="2600" b="1" dirty="0">
              <a:ln>
                <a:solidFill>
                  <a:srgbClr val="008E40"/>
                </a:solidFill>
              </a:ln>
              <a:solidFill>
                <a:srgbClr val="FF0066"/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715140" y="4714884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ru-RU" sz="2600" b="1" dirty="0" smtClean="0">
                <a:ln>
                  <a:solidFill>
                    <a:srgbClr val="008E40"/>
                  </a:solidFill>
                </a:ln>
                <a:solidFill>
                  <a:srgbClr val="FF0066"/>
                </a:solidFill>
              </a:rPr>
              <a:t>ошибка</a:t>
            </a:r>
            <a:endParaRPr lang="ru-RU" sz="2600" b="1" dirty="0">
              <a:ln>
                <a:solidFill>
                  <a:srgbClr val="008E40"/>
                </a:solidFill>
              </a:ln>
              <a:solidFill>
                <a:srgbClr val="FF0066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2000232" y="5500702"/>
            <a:ext cx="1857388" cy="428628"/>
          </a:xfrm>
          <a:prstGeom prst="roundRect">
            <a:avLst/>
          </a:prstGeom>
          <a:solidFill>
            <a:srgbClr val="92D050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ln w="11430">
                  <a:solidFill>
                    <a:srgbClr val="008E40"/>
                  </a:solidFill>
                </a:ln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молодец</a:t>
            </a:r>
            <a:endParaRPr lang="ru-RU" sz="2600" b="1" dirty="0">
              <a:ln w="11430">
                <a:solidFill>
                  <a:srgbClr val="008E40"/>
                </a:solidFill>
              </a:ln>
              <a:solidFill>
                <a:srgbClr val="FF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357686" y="5500702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ru-RU" sz="2600" b="1" dirty="0" smtClean="0">
                <a:ln>
                  <a:solidFill>
                    <a:srgbClr val="008E40"/>
                  </a:solidFill>
                </a:ln>
                <a:solidFill>
                  <a:srgbClr val="FF0066"/>
                </a:solidFill>
              </a:rPr>
              <a:t>ошибка</a:t>
            </a:r>
            <a:endParaRPr lang="ru-RU" sz="2600" b="1" dirty="0">
              <a:ln>
                <a:solidFill>
                  <a:srgbClr val="008E40"/>
                </a:solidFill>
              </a:ln>
              <a:solidFill>
                <a:srgbClr val="FF0066"/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6715140" y="5500702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ru-RU" sz="2600" b="1" dirty="0" smtClean="0">
                <a:ln>
                  <a:solidFill>
                    <a:srgbClr val="008E40"/>
                  </a:solidFill>
                </a:ln>
                <a:solidFill>
                  <a:srgbClr val="FF0066"/>
                </a:solidFill>
              </a:rPr>
              <a:t>ошибка</a:t>
            </a:r>
            <a:endParaRPr lang="ru-RU" sz="2600" b="1" dirty="0">
              <a:ln>
                <a:solidFill>
                  <a:srgbClr val="008E40"/>
                </a:solidFill>
              </a:ln>
              <a:solidFill>
                <a:srgbClr val="FF0066"/>
              </a:solidFill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000232" y="6072206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ru-RU" sz="2600" b="1" dirty="0" smtClean="0">
                <a:ln>
                  <a:solidFill>
                    <a:srgbClr val="008E40"/>
                  </a:solidFill>
                </a:ln>
                <a:solidFill>
                  <a:srgbClr val="FF0066"/>
                </a:solidFill>
              </a:rPr>
              <a:t>ошибка</a:t>
            </a:r>
            <a:endParaRPr lang="ru-RU" sz="2600" b="1" dirty="0">
              <a:ln>
                <a:solidFill>
                  <a:srgbClr val="008E40"/>
                </a:solidFill>
              </a:ln>
              <a:solidFill>
                <a:srgbClr val="FF0066"/>
              </a:solidFill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357686" y="6072206"/>
            <a:ext cx="1857388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ru-RU" sz="2600" b="1" dirty="0" smtClean="0">
                <a:ln>
                  <a:solidFill>
                    <a:srgbClr val="008E40"/>
                  </a:solidFill>
                </a:ln>
                <a:solidFill>
                  <a:srgbClr val="FF0066"/>
                </a:solidFill>
              </a:rPr>
              <a:t>ошибка</a:t>
            </a:r>
            <a:endParaRPr lang="ru-RU" sz="2600" b="1" dirty="0">
              <a:ln>
                <a:solidFill>
                  <a:srgbClr val="008E40"/>
                </a:solidFill>
              </a:ln>
              <a:solidFill>
                <a:srgbClr val="FF0066"/>
              </a:solidFill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715140" y="6072206"/>
            <a:ext cx="1857388" cy="428628"/>
          </a:xfrm>
          <a:prstGeom prst="roundRect">
            <a:avLst/>
          </a:prstGeom>
          <a:solidFill>
            <a:srgbClr val="92D050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ln w="11430">
                  <a:solidFill>
                    <a:srgbClr val="008E40"/>
                  </a:solidFill>
                </a:ln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молодец</a:t>
            </a:r>
            <a:endParaRPr lang="ru-RU" sz="2600" b="1" dirty="0">
              <a:ln w="11430">
                <a:solidFill>
                  <a:srgbClr val="008E40"/>
                </a:solidFill>
              </a:ln>
              <a:solidFill>
                <a:srgbClr val="FF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57158" y="1320872"/>
            <a:ext cx="12858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0070C0"/>
                </a:solidFill>
              </a:rPr>
              <a:t>Na</a:t>
            </a:r>
            <a:endParaRPr lang="ru-RU" sz="6600" baseline="30000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14282" y="2678194"/>
            <a:ext cx="15001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0070C0"/>
                </a:solidFill>
              </a:rPr>
              <a:t>Mg</a:t>
            </a:r>
            <a:endParaRPr lang="ru-RU" sz="6600" baseline="30000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57158" y="4000504"/>
            <a:ext cx="15001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0070C0"/>
                </a:solidFill>
              </a:rPr>
              <a:t>Zn</a:t>
            </a:r>
            <a:endParaRPr lang="ru-RU" sz="6600" baseline="30000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85720" y="5357826"/>
            <a:ext cx="15001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0070C0"/>
                </a:solidFill>
              </a:rPr>
              <a:t>Cu</a:t>
            </a:r>
            <a:endParaRPr lang="ru-RU" sz="6600" baseline="30000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2000232" y="1428736"/>
            <a:ext cx="1857388" cy="42862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en-US" sz="2600" b="1" dirty="0" err="1" smtClean="0">
                <a:solidFill>
                  <a:schemeClr val="accent4">
                    <a:lumMod val="75000"/>
                  </a:schemeClr>
                </a:solidFill>
              </a:rPr>
              <a:t>NaCl</a:t>
            </a:r>
            <a:r>
              <a:rPr lang="en-US" sz="26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ru-RU" sz="2000" b="1" dirty="0" err="1" smtClean="0">
                <a:solidFill>
                  <a:schemeClr val="accent4">
                    <a:lumMod val="75000"/>
                  </a:schemeClr>
                </a:solidFill>
              </a:rPr>
              <a:t>р-р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ru-RU" sz="2000" b="1" baseline="-25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4357686" y="1428736"/>
            <a:ext cx="1857388" cy="42862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en-US" sz="2600" b="1" dirty="0" smtClean="0">
                <a:solidFill>
                  <a:schemeClr val="accent4">
                    <a:lumMod val="75000"/>
                  </a:schemeClr>
                </a:solidFill>
              </a:rPr>
              <a:t>Li</a:t>
            </a:r>
            <a:r>
              <a:rPr lang="en-US" sz="2600" b="1" baseline="-25000" dirty="0" smtClean="0">
                <a:solidFill>
                  <a:schemeClr val="accent4">
                    <a:lumMod val="75000"/>
                  </a:schemeClr>
                </a:solidFill>
              </a:rPr>
              <a:t>2</a:t>
            </a:r>
            <a:r>
              <a:rPr lang="en-US" sz="2600" b="1" dirty="0" smtClean="0">
                <a:solidFill>
                  <a:schemeClr val="accent4">
                    <a:lumMod val="75000"/>
                  </a:schemeClr>
                </a:solidFill>
              </a:rPr>
              <a:t>O</a:t>
            </a:r>
            <a:endParaRPr lang="ru-RU" sz="2600" b="1" baseline="-25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6715140" y="1428736"/>
            <a:ext cx="1857388" cy="42862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en-US" sz="2600" b="1" dirty="0" smtClean="0">
                <a:solidFill>
                  <a:schemeClr val="accent4">
                    <a:lumMod val="75000"/>
                  </a:schemeClr>
                </a:solidFill>
              </a:rPr>
              <a:t>H</a:t>
            </a:r>
            <a:r>
              <a:rPr lang="en-US" sz="2600" b="1" baseline="-25000" dirty="0" smtClean="0">
                <a:solidFill>
                  <a:schemeClr val="accent4">
                    <a:lumMod val="75000"/>
                  </a:schemeClr>
                </a:solidFill>
              </a:rPr>
              <a:t>2</a:t>
            </a:r>
            <a:r>
              <a:rPr lang="en-US" sz="2600" b="1" dirty="0" smtClean="0">
                <a:solidFill>
                  <a:schemeClr val="accent4">
                    <a:lumMod val="75000"/>
                  </a:schemeClr>
                </a:solidFill>
              </a:rPr>
              <a:t>O</a:t>
            </a:r>
            <a:endParaRPr lang="ru-RU" sz="2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2000232" y="2000240"/>
            <a:ext cx="1857388" cy="42862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en-US" sz="2600" b="1" dirty="0" smtClean="0">
                <a:solidFill>
                  <a:schemeClr val="accent4">
                    <a:lumMod val="75000"/>
                  </a:schemeClr>
                </a:solidFill>
              </a:rPr>
              <a:t>K</a:t>
            </a:r>
            <a:r>
              <a:rPr lang="en-US" sz="2600" b="1" baseline="-25000" dirty="0" smtClean="0">
                <a:solidFill>
                  <a:schemeClr val="accent4">
                    <a:lumMod val="75000"/>
                  </a:schemeClr>
                </a:solidFill>
              </a:rPr>
              <a:t>2</a:t>
            </a:r>
            <a:r>
              <a:rPr lang="en-US" sz="2600" b="1" dirty="0" smtClean="0">
                <a:solidFill>
                  <a:schemeClr val="accent4">
                    <a:lumMod val="75000"/>
                  </a:schemeClr>
                </a:solidFill>
              </a:rPr>
              <a:t>SO</a:t>
            </a:r>
            <a:r>
              <a:rPr lang="en-US" sz="2600" b="1" baseline="-25000" dirty="0" smtClean="0">
                <a:solidFill>
                  <a:schemeClr val="accent4">
                    <a:lumMod val="75000"/>
                  </a:schemeClr>
                </a:solidFill>
              </a:rPr>
              <a:t>4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ru-RU" sz="2000" b="1" dirty="0" err="1" smtClean="0">
                <a:solidFill>
                  <a:schemeClr val="accent4">
                    <a:lumMod val="75000"/>
                  </a:schemeClr>
                </a:solidFill>
              </a:rPr>
              <a:t>р-р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r>
              <a:rPr lang="ru-RU" sz="2600" b="1" baseline="-25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ru-RU" sz="2600" b="1" baseline="-25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4357686" y="2000240"/>
            <a:ext cx="1857388" cy="42862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en-US" sz="2600" b="1" dirty="0" smtClean="0">
                <a:solidFill>
                  <a:schemeClr val="accent4">
                    <a:lumMod val="75000"/>
                  </a:schemeClr>
                </a:solidFill>
              </a:rPr>
              <a:t>O</a:t>
            </a:r>
            <a:r>
              <a:rPr lang="en-US" sz="2600" b="1" baseline="-25000" dirty="0" smtClean="0">
                <a:solidFill>
                  <a:schemeClr val="accent4">
                    <a:lumMod val="75000"/>
                  </a:schemeClr>
                </a:solidFill>
              </a:rPr>
              <a:t>2</a:t>
            </a:r>
            <a:endParaRPr lang="ru-RU" sz="2600" b="1" baseline="-25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6715140" y="2000240"/>
            <a:ext cx="1857388" cy="42862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en-US" sz="2600" b="1" dirty="0" smtClean="0">
                <a:solidFill>
                  <a:schemeClr val="accent4">
                    <a:lumMod val="75000"/>
                  </a:schemeClr>
                </a:solidFill>
              </a:rPr>
              <a:t>SO</a:t>
            </a:r>
            <a:r>
              <a:rPr lang="en-US" sz="2600" b="1" baseline="-25000" dirty="0" smtClean="0">
                <a:solidFill>
                  <a:schemeClr val="accent4">
                    <a:lumMod val="75000"/>
                  </a:schemeClr>
                </a:solidFill>
              </a:rPr>
              <a:t>2</a:t>
            </a:r>
            <a:endParaRPr lang="ru-RU" sz="2600" b="1" baseline="-25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2000232" y="2786058"/>
            <a:ext cx="1857388" cy="42862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en-US" sz="2600" b="1" dirty="0" smtClean="0">
                <a:solidFill>
                  <a:schemeClr val="accent4">
                    <a:lumMod val="75000"/>
                  </a:schemeClr>
                </a:solidFill>
              </a:rPr>
              <a:t>Na</a:t>
            </a:r>
            <a:r>
              <a:rPr lang="en-US" sz="2600" b="1" baseline="-25000" dirty="0" smtClean="0">
                <a:solidFill>
                  <a:schemeClr val="accent4">
                    <a:lumMod val="75000"/>
                  </a:schemeClr>
                </a:solidFill>
              </a:rPr>
              <a:t>2</a:t>
            </a:r>
            <a:r>
              <a:rPr lang="en-US" sz="2600" b="1" dirty="0" smtClean="0">
                <a:solidFill>
                  <a:schemeClr val="accent4">
                    <a:lumMod val="75000"/>
                  </a:schemeClr>
                </a:solidFill>
              </a:rPr>
              <a:t>SO</a:t>
            </a:r>
            <a:r>
              <a:rPr lang="en-US" sz="2600" b="1" baseline="-25000" dirty="0" smtClean="0">
                <a:solidFill>
                  <a:schemeClr val="accent4">
                    <a:lumMod val="75000"/>
                  </a:schemeClr>
                </a:solidFill>
              </a:rPr>
              <a:t>4</a:t>
            </a:r>
            <a:endParaRPr lang="ru-RU" sz="2600" b="1" baseline="-25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357686" y="2786058"/>
            <a:ext cx="1857388" cy="42862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en-US" sz="2600" b="1" dirty="0" smtClean="0">
                <a:solidFill>
                  <a:schemeClr val="accent4">
                    <a:lumMod val="75000"/>
                  </a:schemeClr>
                </a:solidFill>
              </a:rPr>
              <a:t>FeSO</a:t>
            </a:r>
            <a:r>
              <a:rPr lang="en-US" sz="2600" b="1" baseline="-25000" dirty="0" smtClean="0">
                <a:solidFill>
                  <a:schemeClr val="accent4">
                    <a:lumMod val="75000"/>
                  </a:schemeClr>
                </a:solidFill>
              </a:rPr>
              <a:t>4</a:t>
            </a: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ru-RU" sz="2000" b="1" dirty="0" err="1" smtClean="0">
                <a:solidFill>
                  <a:schemeClr val="accent4">
                    <a:lumMod val="75000"/>
                  </a:schemeClr>
                </a:solidFill>
              </a:rPr>
              <a:t>р-р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ru-RU" sz="2000" b="1" baseline="-25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715140" y="2786058"/>
            <a:ext cx="1857388" cy="42862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en-US" sz="2600" b="1" dirty="0" smtClean="0">
                <a:solidFill>
                  <a:schemeClr val="accent4">
                    <a:lumMod val="75000"/>
                  </a:schemeClr>
                </a:solidFill>
              </a:rPr>
              <a:t>SO</a:t>
            </a:r>
            <a:r>
              <a:rPr lang="en-US" sz="2600" b="1" baseline="-25000" dirty="0" smtClean="0">
                <a:solidFill>
                  <a:schemeClr val="accent4">
                    <a:lumMod val="75000"/>
                  </a:schemeClr>
                </a:solidFill>
              </a:rPr>
              <a:t>3</a:t>
            </a:r>
            <a:endParaRPr lang="ru-RU" sz="2600" b="1" baseline="-25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2000232" y="3357562"/>
            <a:ext cx="1857388" cy="42862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en-US" sz="2600" b="1" dirty="0" smtClean="0">
                <a:solidFill>
                  <a:schemeClr val="accent4">
                    <a:lumMod val="75000"/>
                  </a:schemeClr>
                </a:solidFill>
              </a:rPr>
              <a:t>H</a:t>
            </a:r>
            <a:r>
              <a:rPr lang="en-US" sz="2600" b="1" baseline="-25000" dirty="0" smtClean="0">
                <a:solidFill>
                  <a:schemeClr val="accent4">
                    <a:lumMod val="75000"/>
                  </a:schemeClr>
                </a:solidFill>
              </a:rPr>
              <a:t>2</a:t>
            </a:r>
            <a:r>
              <a:rPr lang="en-US" sz="2600" b="1" dirty="0" smtClean="0">
                <a:solidFill>
                  <a:schemeClr val="accent4">
                    <a:lumMod val="75000"/>
                  </a:schemeClr>
                </a:solidFill>
              </a:rPr>
              <a:t>SO</a:t>
            </a:r>
            <a:r>
              <a:rPr lang="en-US" sz="2600" b="1" baseline="-25000" dirty="0" smtClean="0">
                <a:solidFill>
                  <a:schemeClr val="accent4">
                    <a:lumMod val="75000"/>
                  </a:schemeClr>
                </a:solidFill>
              </a:rPr>
              <a:t>4</a:t>
            </a:r>
            <a:r>
              <a:rPr lang="en-US" sz="26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ru-RU" sz="2000" b="1" dirty="0" err="1" smtClean="0">
                <a:solidFill>
                  <a:schemeClr val="accent4">
                    <a:lumMod val="75000"/>
                  </a:schemeClr>
                </a:solidFill>
              </a:rPr>
              <a:t>р-р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ru-RU" sz="2000" b="1" baseline="-25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4357686" y="3357562"/>
            <a:ext cx="1857388" cy="42862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en-US" sz="2600" b="1" dirty="0" smtClean="0">
                <a:solidFill>
                  <a:schemeClr val="accent4">
                    <a:lumMod val="75000"/>
                  </a:schemeClr>
                </a:solidFill>
              </a:rPr>
              <a:t>Ca</a:t>
            </a:r>
            <a:endParaRPr lang="ru-RU" sz="2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715140" y="3357562"/>
            <a:ext cx="1857388" cy="42862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en-US" sz="2600" b="1" dirty="0" err="1" smtClean="0">
                <a:solidFill>
                  <a:schemeClr val="accent4">
                    <a:lumMod val="75000"/>
                  </a:schemeClr>
                </a:solidFill>
              </a:rPr>
              <a:t>NaOH</a:t>
            </a: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ru-RU" sz="2000" b="1" dirty="0" err="1" smtClean="0">
                <a:solidFill>
                  <a:schemeClr val="accent4">
                    <a:lumMod val="75000"/>
                  </a:schemeClr>
                </a:solidFill>
              </a:rPr>
              <a:t>р-р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ru-RU" sz="2000" b="1" baseline="-25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2000232" y="4143380"/>
            <a:ext cx="1857388" cy="42862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en-US" sz="2600" b="1" dirty="0" smtClean="0">
                <a:solidFill>
                  <a:schemeClr val="accent4">
                    <a:lumMod val="75000"/>
                  </a:schemeClr>
                </a:solidFill>
              </a:rPr>
              <a:t>FeCl</a:t>
            </a:r>
            <a:r>
              <a:rPr lang="en-US" sz="2600" b="1" baseline="-25000" dirty="0" smtClean="0">
                <a:solidFill>
                  <a:schemeClr val="accent4">
                    <a:lumMod val="75000"/>
                  </a:schemeClr>
                </a:solidFill>
              </a:rPr>
              <a:t>2</a:t>
            </a:r>
            <a:r>
              <a:rPr lang="en-US" sz="26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ru-RU" sz="2000" b="1" dirty="0" err="1" smtClean="0">
                <a:solidFill>
                  <a:schemeClr val="accent4">
                    <a:lumMod val="75000"/>
                  </a:schemeClr>
                </a:solidFill>
              </a:rPr>
              <a:t>р-р</a:t>
            </a:r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ru-RU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4357686" y="4143380"/>
            <a:ext cx="1857388" cy="42862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en-US" sz="2600" b="1" dirty="0" err="1" smtClean="0">
                <a:solidFill>
                  <a:schemeClr val="accent4">
                    <a:lumMod val="75000"/>
                  </a:schemeClr>
                </a:solidFill>
              </a:rPr>
              <a:t>HCl</a:t>
            </a:r>
            <a:endParaRPr lang="ru-RU" sz="2600" b="1" baseline="-25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6715140" y="4143380"/>
            <a:ext cx="1857388" cy="42862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en-US" sz="2600" b="1" dirty="0" smtClean="0">
                <a:solidFill>
                  <a:schemeClr val="accent4">
                    <a:lumMod val="75000"/>
                  </a:schemeClr>
                </a:solidFill>
              </a:rPr>
              <a:t>Al</a:t>
            </a:r>
            <a:r>
              <a:rPr lang="en-US" sz="2600" b="1" baseline="-25000" dirty="0" smtClean="0">
                <a:solidFill>
                  <a:schemeClr val="accent4">
                    <a:lumMod val="75000"/>
                  </a:schemeClr>
                </a:solidFill>
              </a:rPr>
              <a:t>2</a:t>
            </a:r>
            <a:r>
              <a:rPr lang="en-US" sz="2600" b="1" dirty="0" smtClean="0">
                <a:solidFill>
                  <a:schemeClr val="accent4">
                    <a:lumMod val="75000"/>
                  </a:schemeClr>
                </a:solidFill>
              </a:rPr>
              <a:t>(SO</a:t>
            </a:r>
            <a:r>
              <a:rPr lang="en-US" sz="2600" b="1" baseline="-25000" dirty="0" smtClean="0">
                <a:solidFill>
                  <a:schemeClr val="accent4">
                    <a:lumMod val="75000"/>
                  </a:schemeClr>
                </a:solidFill>
              </a:rPr>
              <a:t>3</a:t>
            </a:r>
            <a:r>
              <a:rPr lang="en-US" sz="2600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r>
              <a:rPr lang="en-US" sz="2600" b="1" baseline="-25000" dirty="0" smtClean="0">
                <a:solidFill>
                  <a:schemeClr val="accent4">
                    <a:lumMod val="75000"/>
                  </a:schemeClr>
                </a:solidFill>
              </a:rPr>
              <a:t>3</a:t>
            </a:r>
            <a:r>
              <a:rPr lang="ru-RU" sz="2600" b="1" baseline="-25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ru-RU" sz="2600" b="1" baseline="-25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2000232" y="4714884"/>
            <a:ext cx="1857388" cy="42862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en-US" sz="2600" b="1" dirty="0" smtClean="0">
                <a:solidFill>
                  <a:schemeClr val="accent4">
                    <a:lumMod val="75000"/>
                  </a:schemeClr>
                </a:solidFill>
              </a:rPr>
              <a:t>Al</a:t>
            </a:r>
            <a:r>
              <a:rPr lang="en-US" sz="2600" b="1" baseline="-25000" dirty="0" smtClean="0">
                <a:solidFill>
                  <a:schemeClr val="accent4">
                    <a:lumMod val="75000"/>
                  </a:schemeClr>
                </a:solidFill>
              </a:rPr>
              <a:t>2</a:t>
            </a:r>
            <a:r>
              <a:rPr lang="en-US" sz="2600" b="1" dirty="0" smtClean="0">
                <a:solidFill>
                  <a:schemeClr val="accent4">
                    <a:lumMod val="75000"/>
                  </a:schemeClr>
                </a:solidFill>
              </a:rPr>
              <a:t>S</a:t>
            </a:r>
            <a:r>
              <a:rPr lang="en-US" sz="2600" b="1" baseline="-25000" dirty="0" smtClean="0">
                <a:solidFill>
                  <a:schemeClr val="accent4">
                    <a:lumMod val="75000"/>
                  </a:schemeClr>
                </a:solidFill>
              </a:rPr>
              <a:t>3</a:t>
            </a:r>
            <a:endParaRPr lang="ru-RU" sz="2600" b="1" baseline="-25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4357686" y="4714884"/>
            <a:ext cx="1857388" cy="42862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en-US" sz="2600" b="1" dirty="0" smtClean="0">
                <a:solidFill>
                  <a:schemeClr val="accent4">
                    <a:lumMod val="75000"/>
                  </a:schemeClr>
                </a:solidFill>
              </a:rPr>
              <a:t>H</a:t>
            </a:r>
            <a:r>
              <a:rPr lang="en-US" sz="2600" b="1" baseline="-25000" dirty="0" smtClean="0">
                <a:solidFill>
                  <a:schemeClr val="accent4">
                    <a:lumMod val="75000"/>
                  </a:schemeClr>
                </a:solidFill>
              </a:rPr>
              <a:t>2</a:t>
            </a:r>
            <a:r>
              <a:rPr lang="en-US" sz="2600" b="1" dirty="0" smtClean="0">
                <a:solidFill>
                  <a:schemeClr val="accent4">
                    <a:lumMod val="75000"/>
                  </a:schemeClr>
                </a:solidFill>
              </a:rPr>
              <a:t>O</a:t>
            </a:r>
            <a:endParaRPr lang="ru-RU" sz="2600" b="1" baseline="-25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715140" y="4714884"/>
            <a:ext cx="1857388" cy="42862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en-US" sz="2600" b="1" dirty="0" smtClean="0">
                <a:solidFill>
                  <a:schemeClr val="accent4">
                    <a:lumMod val="75000"/>
                  </a:schemeClr>
                </a:solidFill>
              </a:rPr>
              <a:t>SO</a:t>
            </a:r>
            <a:r>
              <a:rPr lang="en-US" sz="2600" b="1" baseline="-25000" dirty="0" smtClean="0">
                <a:solidFill>
                  <a:schemeClr val="accent4">
                    <a:lumMod val="75000"/>
                  </a:schemeClr>
                </a:solidFill>
              </a:rPr>
              <a:t>2</a:t>
            </a:r>
            <a:endParaRPr lang="ru-RU" sz="2600" b="1" baseline="-25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2000232" y="5500702"/>
            <a:ext cx="1857388" cy="42862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en-US" sz="2600" b="1" dirty="0" smtClean="0">
                <a:solidFill>
                  <a:schemeClr val="accent4">
                    <a:lumMod val="75000"/>
                  </a:schemeClr>
                </a:solidFill>
              </a:rPr>
              <a:t>H</a:t>
            </a:r>
            <a:r>
              <a:rPr lang="en-US" sz="2600" b="1" baseline="-25000" dirty="0" smtClean="0">
                <a:solidFill>
                  <a:schemeClr val="accent4">
                    <a:lumMod val="75000"/>
                  </a:schemeClr>
                </a:solidFill>
              </a:rPr>
              <a:t>2</a:t>
            </a:r>
            <a:r>
              <a:rPr lang="en-US" sz="2600" b="1" dirty="0" smtClean="0">
                <a:solidFill>
                  <a:schemeClr val="accent4">
                    <a:lumMod val="75000"/>
                  </a:schemeClr>
                </a:solidFill>
              </a:rPr>
              <a:t>SO</a:t>
            </a:r>
            <a:r>
              <a:rPr lang="en-US" sz="2600" b="1" baseline="-25000" dirty="0" smtClean="0">
                <a:solidFill>
                  <a:schemeClr val="accent4">
                    <a:lumMod val="75000"/>
                  </a:schemeClr>
                </a:solidFill>
              </a:rPr>
              <a:t>4</a:t>
            </a:r>
            <a:r>
              <a:rPr lang="en-US" sz="26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ru-RU" sz="2000" b="1" dirty="0" err="1" smtClean="0">
                <a:solidFill>
                  <a:schemeClr val="accent4">
                    <a:lumMod val="75000"/>
                  </a:schemeClr>
                </a:solidFill>
              </a:rPr>
              <a:t>конц</a:t>
            </a:r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ru-RU" sz="2000" b="1" baseline="-25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4357686" y="5500702"/>
            <a:ext cx="1857388" cy="42862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en-US" sz="2600" b="1" dirty="0" err="1" smtClean="0">
                <a:solidFill>
                  <a:schemeClr val="accent4">
                    <a:lumMod val="75000"/>
                  </a:schemeClr>
                </a:solidFill>
              </a:rPr>
              <a:t>HCl</a:t>
            </a:r>
            <a:endParaRPr lang="ru-RU" sz="2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6715140" y="5500702"/>
            <a:ext cx="1857388" cy="42862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en-US" sz="2600" b="1" dirty="0" err="1" smtClean="0">
                <a:solidFill>
                  <a:schemeClr val="accent4">
                    <a:lumMod val="75000"/>
                  </a:schemeClr>
                </a:solidFill>
              </a:rPr>
              <a:t>CaO</a:t>
            </a:r>
            <a:endParaRPr lang="ru-RU" sz="2600" b="1" baseline="-25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2000232" y="6072206"/>
            <a:ext cx="1857388" cy="42862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en-US" sz="2600" b="1" dirty="0" smtClean="0">
                <a:solidFill>
                  <a:schemeClr val="accent4">
                    <a:lumMod val="75000"/>
                  </a:schemeClr>
                </a:solidFill>
              </a:rPr>
              <a:t>O</a:t>
            </a:r>
            <a:r>
              <a:rPr lang="en-US" sz="2600" b="1" baseline="-25000" dirty="0" smtClean="0">
                <a:solidFill>
                  <a:schemeClr val="accent4">
                    <a:lumMod val="75000"/>
                  </a:schemeClr>
                </a:solidFill>
              </a:rPr>
              <a:t>2</a:t>
            </a:r>
            <a:endParaRPr lang="ru-RU" sz="2600" b="1" baseline="-25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4357686" y="6072206"/>
            <a:ext cx="1857388" cy="42862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en-US" sz="2600" b="1" dirty="0" smtClean="0">
                <a:solidFill>
                  <a:schemeClr val="accent4">
                    <a:lumMod val="75000"/>
                  </a:schemeClr>
                </a:solidFill>
              </a:rPr>
              <a:t>P</a:t>
            </a:r>
            <a:r>
              <a:rPr lang="en-US" sz="2600" b="1" baseline="-25000" dirty="0" smtClean="0">
                <a:solidFill>
                  <a:schemeClr val="accent4">
                    <a:lumMod val="75000"/>
                  </a:schemeClr>
                </a:solidFill>
              </a:rPr>
              <a:t>2</a:t>
            </a:r>
            <a:r>
              <a:rPr lang="en-US" sz="2600" b="1" dirty="0" smtClean="0">
                <a:solidFill>
                  <a:schemeClr val="accent4">
                    <a:lumMod val="75000"/>
                  </a:schemeClr>
                </a:solidFill>
              </a:rPr>
              <a:t>O</a:t>
            </a:r>
            <a:r>
              <a:rPr lang="en-US" sz="2600" b="1" baseline="-25000" dirty="0" smtClean="0">
                <a:solidFill>
                  <a:schemeClr val="accent4">
                    <a:lumMod val="75000"/>
                  </a:schemeClr>
                </a:solidFill>
              </a:rPr>
              <a:t>5</a:t>
            </a:r>
            <a:endParaRPr lang="ru-RU" sz="2600" b="1" baseline="-25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6715140" y="6072206"/>
            <a:ext cx="1857388" cy="42862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14375" algn="l"/>
              </a:tabLst>
            </a:pPr>
            <a:r>
              <a:rPr lang="en-US" sz="2600" b="1" dirty="0" err="1" smtClean="0">
                <a:solidFill>
                  <a:schemeClr val="accent4">
                    <a:lumMod val="75000"/>
                  </a:schemeClr>
                </a:solidFill>
              </a:rPr>
              <a:t>AgNO</a:t>
            </a:r>
            <a:r>
              <a:rPr lang="ru-RU" sz="2600" b="1" baseline="-25000" dirty="0" smtClean="0">
                <a:solidFill>
                  <a:schemeClr val="accent4">
                    <a:lumMod val="75000"/>
                  </a:schemeClr>
                </a:solidFill>
              </a:rPr>
              <a:t>3</a:t>
            </a: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ru-RU" sz="2000" b="1" dirty="0" err="1" smtClean="0">
                <a:solidFill>
                  <a:schemeClr val="accent4">
                    <a:lumMod val="75000"/>
                  </a:schemeClr>
                </a:solidFill>
              </a:rPr>
              <a:t>р-р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ru-RU" sz="2600" b="1" baseline="-25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642910" y="214290"/>
            <a:ext cx="7643866" cy="785818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9050"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sz="2000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 какими из веществ будут реагировать предложенные </a:t>
            </a:r>
          </a:p>
          <a:p>
            <a:pPr algn="ctr">
              <a:spcBef>
                <a:spcPct val="50000"/>
              </a:spcBef>
            </a:pPr>
            <a:r>
              <a:rPr lang="ru-RU" sz="2000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металлы при нормальных условиях?</a:t>
            </a:r>
            <a:endParaRPr lang="ru-RU" sz="2000" b="1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0"/>
            <a:ext cx="2105064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Вопросы: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4313" y="642938"/>
            <a:ext cx="2786062" cy="10001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К можно получить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 электролизом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313" y="1857375"/>
            <a:ext cx="2786062" cy="10001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Более сильным     восстановителем,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 чем К </a:t>
            </a:r>
            <a:r>
              <a:rPr lang="ru-RU" dirty="0" smtClean="0"/>
              <a:t>будет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4313" y="3071813"/>
            <a:ext cx="2786062" cy="10001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Более сильным окислителем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 будет ион 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4313" y="4286250"/>
            <a:ext cx="2786062" cy="10001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Щелочную среду при гидролизе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образует  раствор соли 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14313" y="5500688"/>
            <a:ext cx="2786062" cy="10001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Роль </a:t>
            </a:r>
            <a:r>
              <a:rPr lang="en-US" dirty="0" smtClean="0"/>
              <a:t>Al</a:t>
            </a:r>
            <a:r>
              <a:rPr lang="ru-RU" dirty="0" smtClean="0"/>
              <a:t> в алюминотермии</a:t>
            </a:r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2714625" y="857250"/>
            <a:ext cx="500063" cy="500063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люс 14"/>
          <p:cNvSpPr/>
          <p:nvPr/>
        </p:nvSpPr>
        <p:spPr>
          <a:xfrm>
            <a:off x="2819400" y="977900"/>
            <a:ext cx="285750" cy="285750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0" y="857250"/>
            <a:ext cx="500063" cy="500063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Минус 16"/>
          <p:cNvSpPr/>
          <p:nvPr/>
        </p:nvSpPr>
        <p:spPr>
          <a:xfrm>
            <a:off x="0" y="1000125"/>
            <a:ext cx="500063" cy="214313"/>
          </a:xfrm>
          <a:prstGeom prst="mathMin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2714625" y="857250"/>
            <a:ext cx="500063" cy="500063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0" y="857250"/>
            <a:ext cx="500063" cy="500063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3357563" y="642938"/>
            <a:ext cx="2643187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>
              <a:defRPr/>
            </a:pPr>
            <a:r>
              <a:rPr lang="ru-RU" dirty="0" smtClean="0"/>
              <a:t>раствора </a:t>
            </a:r>
            <a:r>
              <a:rPr lang="en-US" dirty="0" err="1" smtClean="0"/>
              <a:t>KCl</a:t>
            </a:r>
            <a:endParaRPr lang="ru-RU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3357563" y="1214438"/>
            <a:ext cx="2643187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расплава </a:t>
            </a:r>
            <a:r>
              <a:rPr lang="en-US" dirty="0" err="1" smtClean="0"/>
              <a:t>KCl</a:t>
            </a: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6143625" y="642938"/>
            <a:ext cx="2643188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раствора К</a:t>
            </a:r>
            <a:r>
              <a:rPr lang="en-US" dirty="0" smtClean="0"/>
              <a:t>NO</a:t>
            </a:r>
            <a:r>
              <a:rPr lang="en-US" baseline="-25000" dirty="0" smtClean="0"/>
              <a:t>3</a:t>
            </a:r>
            <a:endParaRPr lang="ru-RU" baseline="-250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6143625" y="1214438"/>
            <a:ext cx="2643188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 smtClean="0"/>
              <a:t>р-ва</a:t>
            </a:r>
            <a:r>
              <a:rPr lang="ru-RU" dirty="0" smtClean="0"/>
              <a:t> смеси К</a:t>
            </a:r>
            <a:r>
              <a:rPr lang="en-US" dirty="0" err="1" smtClean="0"/>
              <a:t>Cl</a:t>
            </a:r>
            <a:r>
              <a:rPr lang="en-US" dirty="0" smtClean="0"/>
              <a:t> u MgCl</a:t>
            </a:r>
            <a:r>
              <a:rPr lang="en-US" baseline="-25000" dirty="0" smtClean="0"/>
              <a:t>2</a:t>
            </a:r>
            <a:endParaRPr lang="ru-RU" baseline="-250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3357563" y="1857375"/>
            <a:ext cx="2643187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/>
              <a:t>Li</a:t>
            </a:r>
            <a:endParaRPr lang="ru-RU" sz="24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6143625" y="1857375"/>
            <a:ext cx="2643188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err="1" smtClean="0"/>
              <a:t>Sr</a:t>
            </a:r>
            <a:endParaRPr lang="ru-RU" sz="24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6143625" y="2428875"/>
            <a:ext cx="2643188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/>
              <a:t>Ca</a:t>
            </a:r>
            <a:endParaRPr lang="ru-RU" sz="24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3357563" y="2428875"/>
            <a:ext cx="2643187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/>
              <a:t>Na</a:t>
            </a:r>
            <a:endParaRPr lang="ru-RU" sz="2400" b="1" dirty="0"/>
          </a:p>
        </p:txBody>
      </p:sp>
      <p:grpSp>
        <p:nvGrpSpPr>
          <p:cNvPr id="2" name="Группа 37"/>
          <p:cNvGrpSpPr>
            <a:grpSpLocks/>
          </p:cNvGrpSpPr>
          <p:nvPr/>
        </p:nvGrpSpPr>
        <p:grpSpPr bwMode="auto">
          <a:xfrm>
            <a:off x="2714625" y="2071688"/>
            <a:ext cx="500063" cy="500062"/>
            <a:chOff x="2824830" y="2093450"/>
            <a:chExt cx="500066" cy="500066"/>
          </a:xfrm>
        </p:grpSpPr>
        <p:sp>
          <p:nvSpPr>
            <p:cNvPr id="33" name="Овал 32"/>
            <p:cNvSpPr/>
            <p:nvPr/>
          </p:nvSpPr>
          <p:spPr>
            <a:xfrm>
              <a:off x="2824830" y="2093450"/>
              <a:ext cx="500066" cy="500066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4" name="Плюс 33"/>
            <p:cNvSpPr/>
            <p:nvPr/>
          </p:nvSpPr>
          <p:spPr>
            <a:xfrm>
              <a:off x="2929606" y="2214101"/>
              <a:ext cx="285752" cy="285752"/>
            </a:xfrm>
            <a:prstGeom prst="mathPlus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9" name="Группа 36"/>
          <p:cNvGrpSpPr>
            <a:grpSpLocks/>
          </p:cNvGrpSpPr>
          <p:nvPr/>
        </p:nvGrpSpPr>
        <p:grpSpPr bwMode="auto">
          <a:xfrm>
            <a:off x="0" y="2143125"/>
            <a:ext cx="500063" cy="500063"/>
            <a:chOff x="0" y="2143116"/>
            <a:chExt cx="500066" cy="500066"/>
          </a:xfrm>
        </p:grpSpPr>
        <p:sp>
          <p:nvSpPr>
            <p:cNvPr id="35" name="Овал 34"/>
            <p:cNvSpPr/>
            <p:nvPr/>
          </p:nvSpPr>
          <p:spPr>
            <a:xfrm>
              <a:off x="0" y="2143116"/>
              <a:ext cx="500066" cy="500066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6" name="Минус 35"/>
            <p:cNvSpPr/>
            <p:nvPr/>
          </p:nvSpPr>
          <p:spPr>
            <a:xfrm>
              <a:off x="0" y="2285992"/>
              <a:ext cx="500066" cy="214314"/>
            </a:xfrm>
            <a:prstGeom prst="mathMinus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10" name="Группа 38"/>
          <p:cNvGrpSpPr>
            <a:grpSpLocks/>
          </p:cNvGrpSpPr>
          <p:nvPr/>
        </p:nvGrpSpPr>
        <p:grpSpPr bwMode="auto">
          <a:xfrm>
            <a:off x="0" y="4500563"/>
            <a:ext cx="500063" cy="500062"/>
            <a:chOff x="0" y="2143116"/>
            <a:chExt cx="500066" cy="500066"/>
          </a:xfrm>
        </p:grpSpPr>
        <p:sp>
          <p:nvSpPr>
            <p:cNvPr id="40" name="Овал 39"/>
            <p:cNvSpPr/>
            <p:nvPr/>
          </p:nvSpPr>
          <p:spPr>
            <a:xfrm>
              <a:off x="0" y="2143116"/>
              <a:ext cx="500066" cy="500066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1" name="Минус 40"/>
            <p:cNvSpPr/>
            <p:nvPr/>
          </p:nvSpPr>
          <p:spPr>
            <a:xfrm>
              <a:off x="0" y="2285992"/>
              <a:ext cx="500066" cy="214314"/>
            </a:xfrm>
            <a:prstGeom prst="mathMinus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11" name="Группа 41"/>
          <p:cNvGrpSpPr>
            <a:grpSpLocks/>
          </p:cNvGrpSpPr>
          <p:nvPr/>
        </p:nvGrpSpPr>
        <p:grpSpPr bwMode="auto">
          <a:xfrm>
            <a:off x="0" y="3286125"/>
            <a:ext cx="500063" cy="500063"/>
            <a:chOff x="0" y="2143116"/>
            <a:chExt cx="500066" cy="500066"/>
          </a:xfrm>
        </p:grpSpPr>
        <p:sp>
          <p:nvSpPr>
            <p:cNvPr id="43" name="Овал 42"/>
            <p:cNvSpPr/>
            <p:nvPr/>
          </p:nvSpPr>
          <p:spPr>
            <a:xfrm>
              <a:off x="0" y="2143116"/>
              <a:ext cx="500066" cy="500066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4" name="Минус 43"/>
            <p:cNvSpPr/>
            <p:nvPr/>
          </p:nvSpPr>
          <p:spPr>
            <a:xfrm>
              <a:off x="0" y="2285992"/>
              <a:ext cx="500066" cy="214314"/>
            </a:xfrm>
            <a:prstGeom prst="mathMinus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12" name="Группа 44"/>
          <p:cNvGrpSpPr>
            <a:grpSpLocks/>
          </p:cNvGrpSpPr>
          <p:nvPr/>
        </p:nvGrpSpPr>
        <p:grpSpPr bwMode="auto">
          <a:xfrm>
            <a:off x="0" y="5715000"/>
            <a:ext cx="500063" cy="500063"/>
            <a:chOff x="0" y="2143116"/>
            <a:chExt cx="500066" cy="500066"/>
          </a:xfrm>
        </p:grpSpPr>
        <p:sp>
          <p:nvSpPr>
            <p:cNvPr id="46" name="Овал 45"/>
            <p:cNvSpPr/>
            <p:nvPr/>
          </p:nvSpPr>
          <p:spPr>
            <a:xfrm>
              <a:off x="0" y="2143116"/>
              <a:ext cx="500066" cy="500066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7" name="Минус 46"/>
            <p:cNvSpPr/>
            <p:nvPr/>
          </p:nvSpPr>
          <p:spPr>
            <a:xfrm>
              <a:off x="0" y="2285992"/>
              <a:ext cx="500066" cy="214314"/>
            </a:xfrm>
            <a:prstGeom prst="mathMinus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13" name="Группа 47"/>
          <p:cNvGrpSpPr>
            <a:grpSpLocks/>
          </p:cNvGrpSpPr>
          <p:nvPr/>
        </p:nvGrpSpPr>
        <p:grpSpPr bwMode="auto">
          <a:xfrm>
            <a:off x="2714625" y="3286125"/>
            <a:ext cx="500063" cy="500063"/>
            <a:chOff x="2824830" y="2093450"/>
            <a:chExt cx="500066" cy="500066"/>
          </a:xfrm>
        </p:grpSpPr>
        <p:sp>
          <p:nvSpPr>
            <p:cNvPr id="49" name="Овал 48"/>
            <p:cNvSpPr/>
            <p:nvPr/>
          </p:nvSpPr>
          <p:spPr>
            <a:xfrm>
              <a:off x="2824830" y="2093450"/>
              <a:ext cx="500066" cy="500066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0" name="Плюс 49"/>
            <p:cNvSpPr/>
            <p:nvPr/>
          </p:nvSpPr>
          <p:spPr>
            <a:xfrm>
              <a:off x="2929606" y="2214101"/>
              <a:ext cx="285752" cy="285752"/>
            </a:xfrm>
            <a:prstGeom prst="mathPlus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20" name="Группа 50"/>
          <p:cNvGrpSpPr>
            <a:grpSpLocks/>
          </p:cNvGrpSpPr>
          <p:nvPr/>
        </p:nvGrpSpPr>
        <p:grpSpPr bwMode="auto">
          <a:xfrm>
            <a:off x="2714625" y="4500563"/>
            <a:ext cx="500063" cy="500062"/>
            <a:chOff x="2824830" y="2093450"/>
            <a:chExt cx="500066" cy="500066"/>
          </a:xfrm>
        </p:grpSpPr>
        <p:sp>
          <p:nvSpPr>
            <p:cNvPr id="52" name="Овал 51"/>
            <p:cNvSpPr/>
            <p:nvPr/>
          </p:nvSpPr>
          <p:spPr>
            <a:xfrm>
              <a:off x="2824830" y="2093450"/>
              <a:ext cx="500066" cy="500066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3" name="Плюс 52"/>
            <p:cNvSpPr/>
            <p:nvPr/>
          </p:nvSpPr>
          <p:spPr>
            <a:xfrm>
              <a:off x="2929606" y="2214101"/>
              <a:ext cx="285752" cy="285752"/>
            </a:xfrm>
            <a:prstGeom prst="mathPlus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21" name="Группа 53"/>
          <p:cNvGrpSpPr>
            <a:grpSpLocks/>
          </p:cNvGrpSpPr>
          <p:nvPr/>
        </p:nvGrpSpPr>
        <p:grpSpPr bwMode="auto">
          <a:xfrm>
            <a:off x="2714625" y="5715000"/>
            <a:ext cx="500063" cy="500063"/>
            <a:chOff x="2824830" y="2093450"/>
            <a:chExt cx="500066" cy="500066"/>
          </a:xfrm>
        </p:grpSpPr>
        <p:sp>
          <p:nvSpPr>
            <p:cNvPr id="55" name="Овал 54"/>
            <p:cNvSpPr/>
            <p:nvPr/>
          </p:nvSpPr>
          <p:spPr>
            <a:xfrm>
              <a:off x="2824830" y="2093450"/>
              <a:ext cx="500066" cy="500066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6" name="Плюс 55"/>
            <p:cNvSpPr/>
            <p:nvPr/>
          </p:nvSpPr>
          <p:spPr>
            <a:xfrm>
              <a:off x="2929606" y="2214101"/>
              <a:ext cx="285752" cy="285752"/>
            </a:xfrm>
            <a:prstGeom prst="mathPlus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57" name="Овал 56"/>
          <p:cNvSpPr/>
          <p:nvPr/>
        </p:nvSpPr>
        <p:spPr>
          <a:xfrm>
            <a:off x="2714625" y="2071688"/>
            <a:ext cx="500063" cy="50006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8" name="Овал 57"/>
          <p:cNvSpPr/>
          <p:nvPr/>
        </p:nvSpPr>
        <p:spPr>
          <a:xfrm>
            <a:off x="0" y="2143125"/>
            <a:ext cx="500063" cy="500063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9" name="Овал 58"/>
          <p:cNvSpPr/>
          <p:nvPr/>
        </p:nvSpPr>
        <p:spPr>
          <a:xfrm>
            <a:off x="2714625" y="3286125"/>
            <a:ext cx="500063" cy="500063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3357563" y="3071813"/>
            <a:ext cx="2643187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/>
              <a:t>Cu</a:t>
            </a:r>
            <a:r>
              <a:rPr lang="en-US" sz="2400" b="1" baseline="30000" dirty="0" smtClean="0"/>
              <a:t>2+</a:t>
            </a:r>
            <a:endParaRPr lang="ru-RU" sz="2400" b="1" baseline="30000" dirty="0"/>
          </a:p>
        </p:txBody>
      </p:sp>
      <p:sp>
        <p:nvSpPr>
          <p:cNvPr id="61" name="Прямоугольник 60"/>
          <p:cNvSpPr/>
          <p:nvPr/>
        </p:nvSpPr>
        <p:spPr>
          <a:xfrm>
            <a:off x="3357563" y="3643313"/>
            <a:ext cx="2643187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/>
              <a:t>Mg</a:t>
            </a:r>
            <a:r>
              <a:rPr lang="en-US" sz="2400" b="1" baseline="30000" dirty="0" smtClean="0"/>
              <a:t>2+</a:t>
            </a:r>
            <a:endParaRPr lang="ru-RU" sz="2400" b="1" baseline="30000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6143625" y="3071813"/>
            <a:ext cx="2643188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/>
              <a:t>Li</a:t>
            </a:r>
            <a:r>
              <a:rPr lang="en-US" sz="2400" b="1" baseline="30000" dirty="0" smtClean="0"/>
              <a:t>1+</a:t>
            </a:r>
            <a:endParaRPr lang="ru-RU" sz="2400" b="1" baseline="30000" dirty="0"/>
          </a:p>
        </p:txBody>
      </p:sp>
      <p:sp>
        <p:nvSpPr>
          <p:cNvPr id="63" name="Прямоугольник 62"/>
          <p:cNvSpPr/>
          <p:nvPr/>
        </p:nvSpPr>
        <p:spPr>
          <a:xfrm>
            <a:off x="6143625" y="3643313"/>
            <a:ext cx="2643188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/>
              <a:t>Au</a:t>
            </a:r>
            <a:r>
              <a:rPr lang="en-US" sz="2400" b="1" baseline="30000" dirty="0" smtClean="0"/>
              <a:t>3+</a:t>
            </a:r>
            <a:endParaRPr lang="ru-RU" sz="2400" b="1" baseline="30000" dirty="0"/>
          </a:p>
        </p:txBody>
      </p:sp>
      <p:sp>
        <p:nvSpPr>
          <p:cNvPr id="64" name="Овал 63"/>
          <p:cNvSpPr/>
          <p:nvPr/>
        </p:nvSpPr>
        <p:spPr>
          <a:xfrm>
            <a:off x="0" y="3286125"/>
            <a:ext cx="500063" cy="500063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5" name="Овал 64"/>
          <p:cNvSpPr/>
          <p:nvPr/>
        </p:nvSpPr>
        <p:spPr>
          <a:xfrm>
            <a:off x="0" y="4500563"/>
            <a:ext cx="500063" cy="50006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6" name="Овал 65"/>
          <p:cNvSpPr/>
          <p:nvPr/>
        </p:nvSpPr>
        <p:spPr>
          <a:xfrm>
            <a:off x="2714625" y="5715000"/>
            <a:ext cx="500063" cy="500063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7" name="Овал 66"/>
          <p:cNvSpPr/>
          <p:nvPr/>
        </p:nvSpPr>
        <p:spPr>
          <a:xfrm>
            <a:off x="0" y="5715000"/>
            <a:ext cx="500063" cy="500063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8" name="Овал 67"/>
          <p:cNvSpPr/>
          <p:nvPr/>
        </p:nvSpPr>
        <p:spPr>
          <a:xfrm>
            <a:off x="2714625" y="4500563"/>
            <a:ext cx="500063" cy="50006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9" name="Прямоугольник 68"/>
          <p:cNvSpPr/>
          <p:nvPr/>
        </p:nvSpPr>
        <p:spPr>
          <a:xfrm>
            <a:off x="3357563" y="4286250"/>
            <a:ext cx="2643187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err="1" smtClean="0"/>
              <a:t>NaCl</a:t>
            </a:r>
            <a:endParaRPr lang="ru-RU" sz="2400" b="1" baseline="-25000" dirty="0"/>
          </a:p>
        </p:txBody>
      </p:sp>
      <p:sp>
        <p:nvSpPr>
          <p:cNvPr id="70" name="Прямоугольник 69"/>
          <p:cNvSpPr/>
          <p:nvPr/>
        </p:nvSpPr>
        <p:spPr>
          <a:xfrm>
            <a:off x="3357563" y="4857750"/>
            <a:ext cx="2643187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/>
              <a:t>K</a:t>
            </a:r>
            <a:r>
              <a:rPr lang="en-US" sz="2400" b="1" baseline="-25000" dirty="0" smtClean="0"/>
              <a:t>2</a:t>
            </a:r>
            <a:r>
              <a:rPr lang="en-US" sz="2400" b="1" dirty="0" smtClean="0"/>
              <a:t>CO</a:t>
            </a:r>
            <a:r>
              <a:rPr lang="en-US" sz="2400" b="1" baseline="-25000" dirty="0" smtClean="0"/>
              <a:t>3</a:t>
            </a:r>
            <a:endParaRPr lang="ru-RU" sz="2400" b="1" baseline="-25000" dirty="0"/>
          </a:p>
        </p:txBody>
      </p:sp>
      <p:sp>
        <p:nvSpPr>
          <p:cNvPr id="71" name="Прямоугольник 70"/>
          <p:cNvSpPr/>
          <p:nvPr/>
        </p:nvSpPr>
        <p:spPr>
          <a:xfrm>
            <a:off x="6143625" y="4286250"/>
            <a:ext cx="2643188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/>
              <a:t>Al</a:t>
            </a:r>
            <a:r>
              <a:rPr lang="en-US" sz="2400" b="1" baseline="-25000" dirty="0" smtClean="0"/>
              <a:t>2</a:t>
            </a:r>
            <a:r>
              <a:rPr lang="en-US" sz="2400" b="1" dirty="0" smtClean="0"/>
              <a:t>(SO</a:t>
            </a:r>
            <a:r>
              <a:rPr lang="en-US" sz="2400" b="1" baseline="-25000" dirty="0" smtClean="0"/>
              <a:t>4</a:t>
            </a:r>
            <a:r>
              <a:rPr lang="en-US" sz="2400" b="1" dirty="0" smtClean="0"/>
              <a:t>)</a:t>
            </a:r>
            <a:r>
              <a:rPr lang="en-US" sz="2400" b="1" baseline="-25000" dirty="0" smtClean="0"/>
              <a:t>3</a:t>
            </a:r>
            <a:endParaRPr lang="ru-RU" sz="2400" b="1" baseline="-25000" dirty="0"/>
          </a:p>
        </p:txBody>
      </p:sp>
      <p:sp>
        <p:nvSpPr>
          <p:cNvPr id="72" name="Прямоугольник 71"/>
          <p:cNvSpPr/>
          <p:nvPr/>
        </p:nvSpPr>
        <p:spPr>
          <a:xfrm>
            <a:off x="6143625" y="4857750"/>
            <a:ext cx="2643188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/>
              <a:t>Al</a:t>
            </a:r>
            <a:r>
              <a:rPr lang="en-US" sz="2400" b="1" baseline="-25000" dirty="0" smtClean="0"/>
              <a:t>2</a:t>
            </a:r>
            <a:r>
              <a:rPr lang="en-US" sz="2400" b="1" dirty="0" smtClean="0"/>
              <a:t>S</a:t>
            </a:r>
            <a:r>
              <a:rPr lang="en-US" sz="2400" b="1" baseline="-25000" dirty="0" smtClean="0"/>
              <a:t>3</a:t>
            </a:r>
            <a:endParaRPr lang="ru-RU" sz="2400" b="1" baseline="-25000" dirty="0"/>
          </a:p>
        </p:txBody>
      </p:sp>
      <p:sp>
        <p:nvSpPr>
          <p:cNvPr id="73" name="Прямоугольник 72"/>
          <p:cNvSpPr/>
          <p:nvPr/>
        </p:nvSpPr>
        <p:spPr>
          <a:xfrm>
            <a:off x="3357563" y="5500688"/>
            <a:ext cx="2643187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/>
              <a:t>катализатор</a:t>
            </a:r>
            <a:endParaRPr lang="ru-RU" sz="2400" dirty="0"/>
          </a:p>
        </p:txBody>
      </p:sp>
      <p:sp>
        <p:nvSpPr>
          <p:cNvPr id="74" name="Прямоугольник 73"/>
          <p:cNvSpPr/>
          <p:nvPr/>
        </p:nvSpPr>
        <p:spPr>
          <a:xfrm>
            <a:off x="3357563" y="6072188"/>
            <a:ext cx="2643187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/>
              <a:t>окислитель</a:t>
            </a:r>
            <a:endParaRPr lang="ru-RU" sz="2400" dirty="0"/>
          </a:p>
        </p:txBody>
      </p:sp>
      <p:sp>
        <p:nvSpPr>
          <p:cNvPr id="75" name="Прямоугольник 74"/>
          <p:cNvSpPr/>
          <p:nvPr/>
        </p:nvSpPr>
        <p:spPr>
          <a:xfrm>
            <a:off x="6143625" y="5500688"/>
            <a:ext cx="2643188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/>
              <a:t>восстановитель</a:t>
            </a:r>
            <a:endParaRPr lang="ru-RU" sz="2400" dirty="0"/>
          </a:p>
        </p:txBody>
      </p:sp>
      <p:sp>
        <p:nvSpPr>
          <p:cNvPr id="76" name="Прямоугольник 75"/>
          <p:cNvSpPr/>
          <p:nvPr/>
        </p:nvSpPr>
        <p:spPr>
          <a:xfrm>
            <a:off x="6143625" y="6072188"/>
            <a:ext cx="2643188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/>
              <a:t>не знаю</a:t>
            </a:r>
            <a:endParaRPr lang="ru-RU" sz="2400" dirty="0"/>
          </a:p>
        </p:txBody>
      </p:sp>
      <p:sp>
        <p:nvSpPr>
          <p:cNvPr id="77" name="Прямоугольник 76"/>
          <p:cNvSpPr/>
          <p:nvPr/>
        </p:nvSpPr>
        <p:spPr>
          <a:xfrm>
            <a:off x="5143504" y="0"/>
            <a:ext cx="1731180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Ответы: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428596" y="6500834"/>
            <a:ext cx="86439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Шаблон теста взят из презентации </a:t>
            </a:r>
            <a:r>
              <a:rPr lang="ru-RU" dirty="0" err="1" smtClean="0"/>
              <a:t>Гальцевой</a:t>
            </a:r>
            <a:r>
              <a:rPr lang="ru-RU" dirty="0" smtClean="0"/>
              <a:t> О.Н. (п. Анна, Воронежской обл.)  </a:t>
            </a:r>
            <a:endParaRPr lang="ru-RU" dirty="0"/>
          </a:p>
        </p:txBody>
      </p:sp>
      <p:sp>
        <p:nvSpPr>
          <p:cNvPr id="79" name="Управляющая кнопка: настраиваемая 78">
            <a:hlinkClick r:id="rId3" action="ppaction://hlinksldjump" highlightClick="1"/>
          </p:cNvPr>
          <p:cNvSpPr/>
          <p:nvPr/>
        </p:nvSpPr>
        <p:spPr>
          <a:xfrm>
            <a:off x="7858148" y="142852"/>
            <a:ext cx="1000132" cy="357190"/>
          </a:xfrm>
          <a:prstGeom prst="actionButtonBlank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Главная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19" grpId="1" animBg="1"/>
      <p:bldP spid="19" grpId="2" animBg="1"/>
      <p:bldP spid="57" grpId="0" animBg="1"/>
      <p:bldP spid="57" grpId="1" animBg="1"/>
      <p:bldP spid="58" grpId="0" animBg="1"/>
      <p:bldP spid="58" grpId="1" animBg="1"/>
      <p:bldP spid="59" grpId="0" animBg="1"/>
      <p:bldP spid="64" grpId="0" animBg="1"/>
      <p:bldP spid="64" grpId="1" animBg="1"/>
      <p:bldP spid="64" grpId="2" animBg="1"/>
      <p:bldP spid="65" grpId="0" animBg="1"/>
      <p:bldP spid="65" grpId="1" animBg="1"/>
      <p:bldP spid="65" grpId="2" animBg="1"/>
      <p:bldP spid="66" grpId="0" animBg="1"/>
      <p:bldP spid="67" grpId="0" animBg="1"/>
      <p:bldP spid="67" grpId="1" animBg="1"/>
      <p:bldP spid="67" grpId="2" animBg="1"/>
      <p:bldP spid="6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285720" y="214290"/>
            <a:ext cx="8715436" cy="571504"/>
          </a:xfrm>
          <a:prstGeom prst="round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rgbClr val="C00000"/>
                </a:solidFill>
              </a:rPr>
              <a:t>Гидролиз солей </a:t>
            </a:r>
            <a:r>
              <a:rPr lang="ru-RU" b="1" dirty="0" smtClean="0">
                <a:solidFill>
                  <a:srgbClr val="002060"/>
                </a:solidFill>
              </a:rPr>
              <a:t>– это реакция обменного взаимодействия соли с водой, в результате которой образуется слабый электролит </a:t>
            </a:r>
            <a:endParaRPr lang="ru-RU" b="1" dirty="0">
              <a:solidFill>
                <a:srgbClr val="002060"/>
              </a:solidFill>
            </a:endParaRPr>
          </a:p>
        </p:txBody>
      </p:sp>
      <p:grpSp>
        <p:nvGrpSpPr>
          <p:cNvPr id="7" name="Группа 17"/>
          <p:cNvGrpSpPr/>
          <p:nvPr/>
        </p:nvGrpSpPr>
        <p:grpSpPr>
          <a:xfrm>
            <a:off x="2285984" y="1285860"/>
            <a:ext cx="6143700" cy="928694"/>
            <a:chOff x="2143108" y="1285860"/>
            <a:chExt cx="6143700" cy="928694"/>
          </a:xfrm>
        </p:grpSpPr>
        <p:sp>
          <p:nvSpPr>
            <p:cNvPr id="3" name="Скругленный прямоугольник 2">
              <a:hlinkClick r:id="rId2" action="ppaction://hlinksldjump"/>
            </p:cNvPr>
            <p:cNvSpPr/>
            <p:nvPr/>
          </p:nvSpPr>
          <p:spPr>
            <a:xfrm>
              <a:off x="2143108" y="1285860"/>
              <a:ext cx="6143700" cy="928694"/>
            </a:xfrm>
            <a:prstGeom prst="roundRect">
              <a:avLst/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ct val="50000"/>
                </a:spcBef>
              </a:pPr>
              <a:endParaRPr lang="ru-RU" b="1" dirty="0">
                <a:solidFill>
                  <a:srgbClr val="002060"/>
                </a:solidFill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285984" y="1285860"/>
              <a:ext cx="171451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МОН</a:t>
              </a:r>
              <a:r>
                <a:rPr lang="ru-RU" dirty="0" smtClean="0"/>
                <a:t>   сильное</a:t>
              </a:r>
            </a:p>
            <a:p>
              <a:r>
                <a:rPr lang="ru-RU" b="1" dirty="0" smtClean="0"/>
                <a:t>НА</a:t>
              </a:r>
              <a:r>
                <a:rPr lang="en-US" b="1" dirty="0" smtClean="0"/>
                <a:t>n</a:t>
              </a:r>
              <a:r>
                <a:rPr lang="ru-RU" b="1" dirty="0" smtClean="0"/>
                <a:t>     </a:t>
              </a:r>
              <a:r>
                <a:rPr lang="ru-RU" dirty="0" smtClean="0"/>
                <a:t>сильная</a:t>
              </a:r>
              <a:endParaRPr lang="ru-RU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929058" y="1285860"/>
              <a:ext cx="421484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/>
                <a:t>нейтральная среда </a:t>
              </a:r>
            </a:p>
            <a:p>
              <a:pPr algn="ctr"/>
              <a:r>
                <a:rPr lang="ru-RU" dirty="0" smtClean="0"/>
                <a:t>         </a:t>
              </a:r>
              <a:r>
                <a:rPr lang="ru-RU" sz="2000" b="1" dirty="0" err="1" smtClean="0"/>
                <a:t>рН</a:t>
              </a:r>
              <a:r>
                <a:rPr lang="ru-RU" sz="2000" b="1" dirty="0" smtClean="0"/>
                <a:t> ~ 7</a:t>
              </a:r>
              <a:endParaRPr lang="ru-RU" sz="2000" b="1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571868" y="1845222"/>
              <a:ext cx="4286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i="1" dirty="0" smtClean="0"/>
                <a:t>гидролиз не протекает</a:t>
              </a:r>
              <a:endParaRPr lang="ru-RU" b="1" i="1" dirty="0"/>
            </a:p>
          </p:txBody>
        </p:sp>
        <p:cxnSp>
          <p:nvCxnSpPr>
            <p:cNvPr id="8" name="Прямая соединительная линия 7"/>
            <p:cNvCxnSpPr/>
            <p:nvPr/>
          </p:nvCxnSpPr>
          <p:spPr>
            <a:xfrm rot="5400000">
              <a:off x="2643571" y="1642653"/>
              <a:ext cx="571504" cy="794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2357422" y="1643050"/>
              <a:ext cx="1500198" cy="1588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Группа 25"/>
          <p:cNvGrpSpPr/>
          <p:nvPr/>
        </p:nvGrpSpPr>
        <p:grpSpPr>
          <a:xfrm>
            <a:off x="2285952" y="4000504"/>
            <a:ext cx="6143700" cy="928694"/>
            <a:chOff x="2143108" y="1285860"/>
            <a:chExt cx="6143700" cy="928694"/>
          </a:xfrm>
        </p:grpSpPr>
        <p:sp>
          <p:nvSpPr>
            <p:cNvPr id="27" name="Скругленный прямоугольник 26">
              <a:hlinkClick r:id="rId2" action="ppaction://hlinksldjump"/>
            </p:cNvPr>
            <p:cNvSpPr/>
            <p:nvPr/>
          </p:nvSpPr>
          <p:spPr>
            <a:xfrm>
              <a:off x="2143108" y="1285860"/>
              <a:ext cx="6143700" cy="928694"/>
            </a:xfrm>
            <a:prstGeom prst="roundRect">
              <a:avLst/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ct val="50000"/>
                </a:spcBef>
              </a:pPr>
              <a:endParaRPr lang="ru-RU" b="1" dirty="0">
                <a:solidFill>
                  <a:srgbClr val="002060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285984" y="1285860"/>
              <a:ext cx="171451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МОН</a:t>
              </a:r>
              <a:r>
                <a:rPr lang="ru-RU" dirty="0" smtClean="0"/>
                <a:t>   слабое</a:t>
              </a:r>
            </a:p>
            <a:p>
              <a:r>
                <a:rPr lang="ru-RU" b="1" dirty="0" smtClean="0"/>
                <a:t>НА</a:t>
              </a:r>
              <a:r>
                <a:rPr lang="en-US" b="1" dirty="0" smtClean="0"/>
                <a:t>n</a:t>
              </a:r>
              <a:r>
                <a:rPr lang="ru-RU" b="1" dirty="0" smtClean="0"/>
                <a:t>     </a:t>
              </a:r>
              <a:r>
                <a:rPr lang="ru-RU" dirty="0" smtClean="0"/>
                <a:t>сильная</a:t>
              </a:r>
              <a:endParaRPr lang="ru-RU" dirty="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786214" y="1285860"/>
              <a:ext cx="421484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/>
                <a:t>кислая  среда </a:t>
              </a:r>
            </a:p>
            <a:p>
              <a:pPr algn="ctr"/>
              <a:r>
                <a:rPr lang="ru-RU" dirty="0" smtClean="0"/>
                <a:t>         </a:t>
              </a:r>
              <a:r>
                <a:rPr lang="ru-RU" sz="2000" b="1" dirty="0" err="1" smtClean="0"/>
                <a:t>рН</a:t>
              </a:r>
              <a:r>
                <a:rPr lang="ru-RU" sz="2000" b="1" dirty="0" smtClean="0"/>
                <a:t> &lt; 7</a:t>
              </a:r>
              <a:endParaRPr lang="ru-RU" sz="2000" b="1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571868" y="1845222"/>
              <a:ext cx="4286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i="1" dirty="0" smtClean="0"/>
                <a:t>М </a:t>
              </a:r>
              <a:r>
                <a:rPr lang="ru-RU" b="1" i="1" baseline="30000" dirty="0" smtClean="0"/>
                <a:t>+</a:t>
              </a:r>
              <a:r>
                <a:rPr lang="ru-RU" b="1" i="1" dirty="0" smtClean="0"/>
                <a:t> + НОН ↔ Н </a:t>
              </a:r>
              <a:r>
                <a:rPr lang="ru-RU" b="1" i="1" baseline="30000" dirty="0" smtClean="0"/>
                <a:t>+</a:t>
              </a:r>
              <a:r>
                <a:rPr lang="ru-RU" b="1" i="1" dirty="0" smtClean="0"/>
                <a:t> + МОН</a:t>
              </a:r>
              <a:endParaRPr lang="ru-RU" b="1" i="1" dirty="0"/>
            </a:p>
          </p:txBody>
        </p:sp>
        <p:cxnSp>
          <p:nvCxnSpPr>
            <p:cNvPr id="31" name="Прямая соединительная линия 30"/>
            <p:cNvCxnSpPr/>
            <p:nvPr/>
          </p:nvCxnSpPr>
          <p:spPr>
            <a:xfrm rot="5400000">
              <a:off x="2643571" y="1642653"/>
              <a:ext cx="571504" cy="794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>
              <a:off x="2357422" y="1643050"/>
              <a:ext cx="1500198" cy="1588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Группа 51"/>
          <p:cNvGrpSpPr/>
          <p:nvPr/>
        </p:nvGrpSpPr>
        <p:grpSpPr>
          <a:xfrm>
            <a:off x="2285984" y="2643182"/>
            <a:ext cx="6143700" cy="940836"/>
            <a:chOff x="2285984" y="2643182"/>
            <a:chExt cx="6143700" cy="940836"/>
          </a:xfrm>
        </p:grpSpPr>
        <p:grpSp>
          <p:nvGrpSpPr>
            <p:cNvPr id="12" name="Группа 18"/>
            <p:cNvGrpSpPr/>
            <p:nvPr/>
          </p:nvGrpSpPr>
          <p:grpSpPr>
            <a:xfrm>
              <a:off x="2285984" y="2643182"/>
              <a:ext cx="6143700" cy="940836"/>
              <a:chOff x="2143108" y="1285860"/>
              <a:chExt cx="6143700" cy="940836"/>
            </a:xfrm>
          </p:grpSpPr>
          <p:sp>
            <p:nvSpPr>
              <p:cNvPr id="20" name="Скругленный прямоугольник 19">
                <a:hlinkClick r:id="rId2" action="ppaction://hlinksldjump"/>
              </p:cNvPr>
              <p:cNvSpPr/>
              <p:nvPr/>
            </p:nvSpPr>
            <p:spPr>
              <a:xfrm>
                <a:off x="2143108" y="1285860"/>
                <a:ext cx="6143700" cy="928694"/>
              </a:xfrm>
              <a:prstGeom prst="roundRect">
                <a:avLst/>
              </a:prstGeom>
              <a:noFill/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Bef>
                    <a:spcPct val="50000"/>
                  </a:spcBef>
                </a:pP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2285984" y="1285860"/>
                <a:ext cx="171451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b="1" dirty="0" smtClean="0"/>
                  <a:t>МОН</a:t>
                </a:r>
                <a:r>
                  <a:rPr lang="ru-RU" dirty="0" smtClean="0"/>
                  <a:t>   сильное</a:t>
                </a:r>
              </a:p>
              <a:p>
                <a:r>
                  <a:rPr lang="ru-RU" b="1" dirty="0" smtClean="0"/>
                  <a:t>НА</a:t>
                </a:r>
                <a:r>
                  <a:rPr lang="en-US" b="1" dirty="0" smtClean="0"/>
                  <a:t>n</a:t>
                </a:r>
                <a:r>
                  <a:rPr lang="ru-RU" b="1" dirty="0" smtClean="0"/>
                  <a:t>     </a:t>
                </a:r>
                <a:r>
                  <a:rPr lang="ru-RU" dirty="0" smtClean="0"/>
                  <a:t>слабая</a:t>
                </a:r>
                <a:endParaRPr lang="ru-RU" dirty="0"/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3929058" y="1285860"/>
                <a:ext cx="421484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000" b="1" dirty="0" smtClean="0"/>
                  <a:t>щелочная среда </a:t>
                </a:r>
              </a:p>
              <a:p>
                <a:pPr algn="ctr"/>
                <a:r>
                  <a:rPr lang="ru-RU" dirty="0" smtClean="0"/>
                  <a:t>         </a:t>
                </a:r>
                <a:r>
                  <a:rPr lang="ru-RU" sz="2000" b="1" dirty="0" err="1" smtClean="0"/>
                  <a:t>рН</a:t>
                </a:r>
                <a:r>
                  <a:rPr lang="ru-RU" sz="2000" b="1" dirty="0" smtClean="0"/>
                  <a:t> &gt; 7</a:t>
                </a:r>
                <a:endParaRPr lang="ru-RU" sz="2000" b="1" dirty="0"/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3571868" y="1857364"/>
                <a:ext cx="428628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b="1" i="1" dirty="0" smtClean="0"/>
                  <a:t>А</a:t>
                </a:r>
                <a:r>
                  <a:rPr lang="en-US" b="1" i="1" dirty="0" smtClean="0"/>
                  <a:t>n</a:t>
                </a:r>
                <a:r>
                  <a:rPr lang="ru-RU" b="1" i="1" dirty="0" smtClean="0"/>
                  <a:t>+ НОН  ↔  ОН + НА</a:t>
                </a:r>
                <a:r>
                  <a:rPr lang="en-US" b="1" i="1" dirty="0" smtClean="0"/>
                  <a:t>n</a:t>
                </a:r>
                <a:endParaRPr lang="ru-RU" b="1" i="1" dirty="0"/>
              </a:p>
            </p:txBody>
          </p:sp>
          <p:cxnSp>
            <p:nvCxnSpPr>
              <p:cNvPr id="24" name="Прямая соединительная линия 23"/>
              <p:cNvCxnSpPr/>
              <p:nvPr/>
            </p:nvCxnSpPr>
            <p:spPr>
              <a:xfrm rot="5400000">
                <a:off x="2643571" y="1642653"/>
                <a:ext cx="571504" cy="794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Прямая соединительная линия 24"/>
              <p:cNvCxnSpPr/>
              <p:nvPr/>
            </p:nvCxnSpPr>
            <p:spPr>
              <a:xfrm>
                <a:off x="2357422" y="1643050"/>
                <a:ext cx="1500198" cy="1588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2" name="Прямая соединительная линия 41"/>
            <p:cNvCxnSpPr/>
            <p:nvPr/>
          </p:nvCxnSpPr>
          <p:spPr>
            <a:xfrm>
              <a:off x="5429256" y="3284536"/>
              <a:ext cx="71438" cy="158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Прямая соединительная линия 50"/>
            <p:cNvCxnSpPr/>
            <p:nvPr/>
          </p:nvCxnSpPr>
          <p:spPr>
            <a:xfrm>
              <a:off x="4000496" y="3286124"/>
              <a:ext cx="71438" cy="158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Группа 53"/>
          <p:cNvGrpSpPr/>
          <p:nvPr/>
        </p:nvGrpSpPr>
        <p:grpSpPr>
          <a:xfrm>
            <a:off x="2357390" y="5429264"/>
            <a:ext cx="6143700" cy="940836"/>
            <a:chOff x="2357390" y="5429264"/>
            <a:chExt cx="6143700" cy="940836"/>
          </a:xfrm>
        </p:grpSpPr>
        <p:grpSp>
          <p:nvGrpSpPr>
            <p:cNvPr id="14" name="Группа 32"/>
            <p:cNvGrpSpPr/>
            <p:nvPr/>
          </p:nvGrpSpPr>
          <p:grpSpPr>
            <a:xfrm>
              <a:off x="2357390" y="5429264"/>
              <a:ext cx="6143700" cy="940836"/>
              <a:chOff x="2143108" y="1285860"/>
              <a:chExt cx="6143700" cy="940836"/>
            </a:xfrm>
          </p:grpSpPr>
          <p:sp>
            <p:nvSpPr>
              <p:cNvPr id="34" name="Скругленный прямоугольник 33">
                <a:hlinkClick r:id="rId2" action="ppaction://hlinksldjump"/>
              </p:cNvPr>
              <p:cNvSpPr/>
              <p:nvPr/>
            </p:nvSpPr>
            <p:spPr>
              <a:xfrm>
                <a:off x="2143108" y="1285860"/>
                <a:ext cx="6143700" cy="928694"/>
              </a:xfrm>
              <a:prstGeom prst="roundRect">
                <a:avLst/>
              </a:prstGeom>
              <a:noFill/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Bef>
                    <a:spcPct val="50000"/>
                  </a:spcBef>
                </a:pP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2285984" y="1285860"/>
                <a:ext cx="171451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b="1" dirty="0" smtClean="0"/>
                  <a:t>МОН</a:t>
                </a:r>
                <a:r>
                  <a:rPr lang="ru-RU" dirty="0" smtClean="0"/>
                  <a:t>   слабое</a:t>
                </a:r>
              </a:p>
              <a:p>
                <a:r>
                  <a:rPr lang="ru-RU" b="1" dirty="0" smtClean="0"/>
                  <a:t>НА</a:t>
                </a:r>
                <a:r>
                  <a:rPr lang="en-US" b="1" dirty="0" smtClean="0"/>
                  <a:t>n</a:t>
                </a:r>
                <a:r>
                  <a:rPr lang="ru-RU" b="1" dirty="0" smtClean="0"/>
                  <a:t>     </a:t>
                </a:r>
                <a:r>
                  <a:rPr lang="ru-RU" dirty="0" smtClean="0"/>
                  <a:t>слабая</a:t>
                </a:r>
                <a:endParaRPr lang="ru-RU" dirty="0"/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3929090" y="1285860"/>
                <a:ext cx="4214842" cy="892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b="1" dirty="0" smtClean="0"/>
                  <a:t>нейтральная среда; слабокислая; слабощелочная;   </a:t>
                </a:r>
                <a:r>
                  <a:rPr lang="ru-RU" b="1" dirty="0" err="1" smtClean="0"/>
                  <a:t>рН</a:t>
                </a:r>
                <a:r>
                  <a:rPr lang="ru-RU" b="1" dirty="0" smtClean="0"/>
                  <a:t> ~ ? </a:t>
                </a:r>
              </a:p>
              <a:p>
                <a:pPr algn="ctr"/>
                <a:r>
                  <a:rPr lang="ru-RU" sz="1600" dirty="0" smtClean="0"/>
                  <a:t>                                                  </a:t>
                </a:r>
                <a:endParaRPr lang="ru-RU" sz="1600" b="1" dirty="0"/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2357454" y="1857364"/>
                <a:ext cx="585791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b="1" i="1" dirty="0" smtClean="0"/>
                  <a:t>М </a:t>
                </a:r>
                <a:r>
                  <a:rPr lang="ru-RU" b="1" i="1" baseline="30000" dirty="0" smtClean="0"/>
                  <a:t>+</a:t>
                </a:r>
                <a:r>
                  <a:rPr lang="ru-RU" b="1" i="1" dirty="0" smtClean="0"/>
                  <a:t> + А</a:t>
                </a:r>
                <a:r>
                  <a:rPr lang="en-US" b="1" i="1" dirty="0" smtClean="0"/>
                  <a:t>n + </a:t>
                </a:r>
                <a:r>
                  <a:rPr lang="ru-RU" b="1" i="1" dirty="0" smtClean="0"/>
                  <a:t>НОН ↔ МОН + НА</a:t>
                </a:r>
                <a:r>
                  <a:rPr lang="en-US" b="1" i="1" dirty="0" smtClean="0"/>
                  <a:t>n</a:t>
                </a:r>
                <a:r>
                  <a:rPr lang="ru-RU" b="1" i="1" dirty="0" smtClean="0"/>
                  <a:t>;  гидролиз идет до конца </a:t>
                </a:r>
                <a:endParaRPr lang="ru-RU" b="1" i="1" dirty="0"/>
              </a:p>
            </p:txBody>
          </p:sp>
          <p:cxnSp>
            <p:nvCxnSpPr>
              <p:cNvPr id="38" name="Прямая соединительная линия 37"/>
              <p:cNvCxnSpPr/>
              <p:nvPr/>
            </p:nvCxnSpPr>
            <p:spPr>
              <a:xfrm rot="5400000">
                <a:off x="2643571" y="1642653"/>
                <a:ext cx="571504" cy="794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Прямая соединительная линия 38"/>
              <p:cNvCxnSpPr/>
              <p:nvPr/>
            </p:nvCxnSpPr>
            <p:spPr>
              <a:xfrm>
                <a:off x="2357422" y="1643050"/>
                <a:ext cx="1500198" cy="1588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3" name="Прямая соединительная линия 52"/>
            <p:cNvCxnSpPr/>
            <p:nvPr/>
          </p:nvCxnSpPr>
          <p:spPr>
            <a:xfrm>
              <a:off x="3428992" y="6072206"/>
              <a:ext cx="71438" cy="158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Скругленный прямоугольник 54"/>
          <p:cNvSpPr/>
          <p:nvPr/>
        </p:nvSpPr>
        <p:spPr>
          <a:xfrm>
            <a:off x="142844" y="3000372"/>
            <a:ext cx="1857388" cy="1428761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sz="2400" b="1" dirty="0" smtClean="0">
                <a:solidFill>
                  <a:srgbClr val="002060"/>
                </a:solidFill>
              </a:rPr>
              <a:t>Гидролиз солей</a:t>
            </a:r>
          </a:p>
          <a:p>
            <a:pPr algn="ctr">
              <a:spcBef>
                <a:spcPct val="50000"/>
              </a:spcBef>
            </a:pPr>
            <a:r>
              <a:rPr lang="ru-RU" sz="2800" b="1" dirty="0" smtClean="0">
                <a:solidFill>
                  <a:srgbClr val="002060"/>
                </a:solidFill>
              </a:rPr>
              <a:t>МА</a:t>
            </a:r>
            <a:r>
              <a:rPr lang="en-US" sz="2800" b="1" dirty="0" smtClean="0">
                <a:solidFill>
                  <a:srgbClr val="002060"/>
                </a:solidFill>
              </a:rPr>
              <a:t>n</a:t>
            </a:r>
            <a:endParaRPr lang="ru-RU" sz="2800" b="1" dirty="0" smtClean="0">
              <a:solidFill>
                <a:srgbClr val="002060"/>
              </a:solidFill>
            </a:endParaRPr>
          </a:p>
        </p:txBody>
      </p:sp>
      <p:cxnSp>
        <p:nvCxnSpPr>
          <p:cNvPr id="58" name="Прямая со стрелкой 57"/>
          <p:cNvCxnSpPr>
            <a:endCxn id="20" idx="1"/>
          </p:cNvCxnSpPr>
          <p:nvPr/>
        </p:nvCxnSpPr>
        <p:spPr>
          <a:xfrm flipV="1">
            <a:off x="2000232" y="3107529"/>
            <a:ext cx="285752" cy="607224"/>
          </a:xfrm>
          <a:prstGeom prst="straightConnector1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>
            <a:endCxn id="27" idx="1"/>
          </p:cNvCxnSpPr>
          <p:nvPr/>
        </p:nvCxnSpPr>
        <p:spPr>
          <a:xfrm>
            <a:off x="2000232" y="3714753"/>
            <a:ext cx="285720" cy="750098"/>
          </a:xfrm>
          <a:prstGeom prst="straightConnector1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 стрелкой 61"/>
          <p:cNvCxnSpPr>
            <a:endCxn id="3" idx="1"/>
          </p:cNvCxnSpPr>
          <p:nvPr/>
        </p:nvCxnSpPr>
        <p:spPr>
          <a:xfrm flipV="1">
            <a:off x="2000264" y="1750207"/>
            <a:ext cx="285720" cy="1964546"/>
          </a:xfrm>
          <a:prstGeom prst="straightConnector1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/>
          <p:nvPr/>
        </p:nvCxnSpPr>
        <p:spPr>
          <a:xfrm>
            <a:off x="2000232" y="3714752"/>
            <a:ext cx="357158" cy="2178858"/>
          </a:xfrm>
          <a:prstGeom prst="straightConnector1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Управляющая кнопка: назад 43">
            <a:hlinkClick r:id="rId3" action="ppaction://hlinksldjump" highlightClick="1"/>
          </p:cNvPr>
          <p:cNvSpPr/>
          <p:nvPr/>
        </p:nvSpPr>
        <p:spPr>
          <a:xfrm>
            <a:off x="214282" y="5857892"/>
            <a:ext cx="642942" cy="642942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Прямая соединительная линия 33"/>
          <p:cNvCxnSpPr/>
          <p:nvPr/>
        </p:nvCxnSpPr>
        <p:spPr>
          <a:xfrm>
            <a:off x="8072462" y="4643446"/>
            <a:ext cx="571504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5400000">
            <a:off x="7680347" y="4892685"/>
            <a:ext cx="1928826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Скругленный прямоугольник 4"/>
          <p:cNvSpPr/>
          <p:nvPr/>
        </p:nvSpPr>
        <p:spPr>
          <a:xfrm>
            <a:off x="214282" y="3429000"/>
            <a:ext cx="3214710" cy="642942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sz="2400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Металлы</a:t>
            </a:r>
            <a:endParaRPr lang="ru-RU" sz="2400" b="1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Скругленный прямоугольник 6">
            <a:hlinkClick r:id="rId2" action="ppaction://hlinksldjump"/>
          </p:cNvPr>
          <p:cNvSpPr/>
          <p:nvPr/>
        </p:nvSpPr>
        <p:spPr>
          <a:xfrm>
            <a:off x="571472" y="5000636"/>
            <a:ext cx="4000528" cy="357190"/>
          </a:xfrm>
          <a:prstGeom prst="round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rgbClr val="002060"/>
                </a:solidFill>
              </a:rPr>
              <a:t>Нахождение в природе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/>
          <p:nvPr/>
        </p:nvSpPr>
        <p:spPr>
          <a:xfrm>
            <a:off x="571472" y="4429132"/>
            <a:ext cx="4000528" cy="357190"/>
          </a:xfrm>
          <a:prstGeom prst="roundRect">
            <a:avLst/>
          </a:prstGeom>
          <a:noFill/>
          <a:ln>
            <a:solidFill>
              <a:schemeClr val="accent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rgbClr val="002060"/>
                </a:solidFill>
              </a:rPr>
              <a:t>Внешний вид и условия хранения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9" name="Скругленный прямоугольник 8">
            <a:hlinkClick r:id="rId4" action="ppaction://hlinksldjump"/>
          </p:cNvPr>
          <p:cNvSpPr/>
          <p:nvPr/>
        </p:nvSpPr>
        <p:spPr>
          <a:xfrm>
            <a:off x="571472" y="5643578"/>
            <a:ext cx="4000528" cy="357190"/>
          </a:xfrm>
          <a:prstGeom prst="round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rgbClr val="002060"/>
                </a:solidFill>
              </a:rPr>
              <a:t>Получение металлов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0" name="Скругленный прямоугольник 9">
            <a:hlinkClick r:id="rId5" action="ppaction://hlinksldjump"/>
          </p:cNvPr>
          <p:cNvSpPr/>
          <p:nvPr/>
        </p:nvSpPr>
        <p:spPr>
          <a:xfrm>
            <a:off x="571472" y="6286520"/>
            <a:ext cx="4000528" cy="357190"/>
          </a:xfrm>
          <a:prstGeom prst="round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rgbClr val="002060"/>
                </a:solidFill>
              </a:rPr>
              <a:t>Химические свойства металлов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572132" y="3429000"/>
            <a:ext cx="3286148" cy="642942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sz="2400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Соединения металлов</a:t>
            </a:r>
            <a:endParaRPr lang="ru-RU" sz="2400" b="1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Скругленный прямоугольник 11">
            <a:hlinkClick r:id="rId6" action="ppaction://hlinksldjump"/>
          </p:cNvPr>
          <p:cNvSpPr/>
          <p:nvPr/>
        </p:nvSpPr>
        <p:spPr>
          <a:xfrm>
            <a:off x="5286380" y="4429132"/>
            <a:ext cx="2786082" cy="357190"/>
          </a:xfrm>
          <a:prstGeom prst="round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rgbClr val="002060"/>
                </a:solidFill>
              </a:rPr>
              <a:t>Оксиды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3" name="Скругленный прямоугольник 12">
            <a:hlinkClick r:id="rId6" action="ppaction://hlinksldjump"/>
          </p:cNvPr>
          <p:cNvSpPr/>
          <p:nvPr/>
        </p:nvSpPr>
        <p:spPr>
          <a:xfrm>
            <a:off x="5286380" y="5000636"/>
            <a:ext cx="2786082" cy="357190"/>
          </a:xfrm>
          <a:prstGeom prst="round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b="1" dirty="0" err="1" smtClean="0">
                <a:solidFill>
                  <a:srgbClr val="002060"/>
                </a:solidFill>
              </a:rPr>
              <a:t>Гидроксиды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4" name="Скругленный прямоугольник 13">
            <a:hlinkClick r:id="rId6" action="ppaction://hlinksldjump"/>
          </p:cNvPr>
          <p:cNvSpPr/>
          <p:nvPr/>
        </p:nvSpPr>
        <p:spPr>
          <a:xfrm>
            <a:off x="5286348" y="5643578"/>
            <a:ext cx="2786114" cy="357190"/>
          </a:xfrm>
          <a:prstGeom prst="round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rgbClr val="002060"/>
                </a:solidFill>
              </a:rPr>
              <a:t>Соли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5" name="Скругленный прямоугольник 14">
            <a:hlinkClick r:id="rId7" action="ppaction://hlinksldjump"/>
          </p:cNvPr>
          <p:cNvSpPr/>
          <p:nvPr/>
        </p:nvSpPr>
        <p:spPr>
          <a:xfrm>
            <a:off x="642910" y="357166"/>
            <a:ext cx="7572428" cy="428628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9050"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sz="2000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Электрохимический ряд напряжений металлов</a:t>
            </a:r>
            <a:endParaRPr lang="ru-RU" sz="2000" b="1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20" name="Группа 19"/>
          <p:cNvGrpSpPr/>
          <p:nvPr/>
        </p:nvGrpSpPr>
        <p:grpSpPr>
          <a:xfrm>
            <a:off x="0" y="1142984"/>
            <a:ext cx="9144000" cy="2071702"/>
            <a:chOff x="0" y="1071546"/>
            <a:chExt cx="9144000" cy="2071702"/>
          </a:xfrm>
        </p:grpSpPr>
        <p:pic>
          <p:nvPicPr>
            <p:cNvPr id="19" name="Рисунок 18" descr="Ряд Ме.JPG"/>
            <p:cNvPicPr>
              <a:picLocks noChangeAspect="1"/>
            </p:cNvPicPr>
            <p:nvPr/>
          </p:nvPicPr>
          <p:blipFill>
            <a:blip r:embed="rId8"/>
            <a:srcRect t="13650" b="51518"/>
            <a:stretch>
              <a:fillRect/>
            </a:stretch>
          </p:blipFill>
          <p:spPr>
            <a:xfrm>
              <a:off x="0" y="1071546"/>
              <a:ext cx="9144000" cy="1857388"/>
            </a:xfrm>
            <a:prstGeom prst="rect">
              <a:avLst/>
            </a:prstGeom>
          </p:spPr>
        </p:pic>
        <p:sp>
          <p:nvSpPr>
            <p:cNvPr id="18" name="Прямоугольник 17"/>
            <p:cNvSpPr/>
            <p:nvPr/>
          </p:nvSpPr>
          <p:spPr>
            <a:xfrm>
              <a:off x="8572560" y="3000372"/>
              <a:ext cx="500034" cy="142876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2428860" y="857232"/>
            <a:ext cx="42862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Уменьшение восстановительных свойств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43174" y="2857496"/>
            <a:ext cx="3571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Усиление окислительных свойств</a:t>
            </a:r>
            <a:endParaRPr lang="ru-RU" sz="1600" b="1" dirty="0">
              <a:solidFill>
                <a:srgbClr val="002060"/>
              </a:solidFill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rot="5400000">
            <a:off x="-857288" y="5286388"/>
            <a:ext cx="2428892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357158" y="4641858"/>
            <a:ext cx="214314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357158" y="5143512"/>
            <a:ext cx="214314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357158" y="5786454"/>
            <a:ext cx="214314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357158" y="6500834"/>
            <a:ext cx="214314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8072462" y="5143512"/>
            <a:ext cx="571504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8072462" y="5857892"/>
            <a:ext cx="571504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Скругленный прямоугольник 26">
            <a:hlinkClick r:id="rId9" action="ppaction://hlinksldjump"/>
          </p:cNvPr>
          <p:cNvSpPr/>
          <p:nvPr/>
        </p:nvSpPr>
        <p:spPr>
          <a:xfrm>
            <a:off x="5286380" y="6215082"/>
            <a:ext cx="2786114" cy="357190"/>
          </a:xfrm>
          <a:prstGeom prst="round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rgbClr val="002060"/>
                </a:solidFill>
              </a:rPr>
              <a:t>Проверь себя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200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" dur="50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5720" y="142852"/>
            <a:ext cx="8715436" cy="857256"/>
          </a:xfrm>
          <a:prstGeom prst="round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rgbClr val="C00000"/>
                </a:solidFill>
              </a:rPr>
              <a:t>Электролизом</a:t>
            </a:r>
            <a:r>
              <a:rPr lang="ru-RU" b="1" dirty="0" smtClean="0">
                <a:solidFill>
                  <a:srgbClr val="002060"/>
                </a:solidFill>
              </a:rPr>
              <a:t> называется окислительно-восстановительная реакция, которая протекает на электродах при пропускании через раствор или расплав электролита электрического тока</a:t>
            </a:r>
            <a:endParaRPr lang="ru-RU" b="1" dirty="0">
              <a:solidFill>
                <a:srgbClr val="002060"/>
              </a:solidFill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3143240" y="1214422"/>
            <a:ext cx="4643470" cy="646331"/>
            <a:chOff x="3143240" y="1285860"/>
            <a:chExt cx="4643470" cy="646331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3143240" y="1285860"/>
              <a:ext cx="4643470" cy="642942"/>
            </a:xfrm>
            <a:prstGeom prst="roundRect">
              <a:avLst/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7" name="Группа 6"/>
            <p:cNvGrpSpPr/>
            <p:nvPr/>
          </p:nvGrpSpPr>
          <p:grpSpPr>
            <a:xfrm>
              <a:off x="3214678" y="1357298"/>
              <a:ext cx="500066" cy="500066"/>
              <a:chOff x="3357554" y="1428736"/>
              <a:chExt cx="500066" cy="500066"/>
            </a:xfrm>
          </p:grpSpPr>
          <p:sp>
            <p:nvSpPr>
              <p:cNvPr id="5" name="Овал 4"/>
              <p:cNvSpPr/>
              <p:nvPr/>
            </p:nvSpPr>
            <p:spPr>
              <a:xfrm>
                <a:off x="3357554" y="1428736"/>
                <a:ext cx="500066" cy="500066"/>
              </a:xfrm>
              <a:prstGeom prst="ellipse">
                <a:avLst/>
              </a:prstGeom>
              <a:noFill/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3357554" y="1457254"/>
                <a:ext cx="50006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000" b="1" dirty="0" smtClean="0"/>
                  <a:t>- К</a:t>
                </a:r>
                <a:endParaRPr lang="ru-RU" sz="2000" b="1" dirty="0"/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3929058" y="1285860"/>
              <a:ext cx="36433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М </a:t>
              </a:r>
              <a:r>
                <a:rPr lang="en-US" b="1" baseline="30000" dirty="0" smtClean="0"/>
                <a:t>n+ </a:t>
              </a:r>
              <a:r>
                <a:rPr lang="en-US" b="1" dirty="0" smtClean="0"/>
                <a:t>+ ne = M</a:t>
              </a:r>
              <a:r>
                <a:rPr lang="en-US" b="1" baseline="30000" dirty="0" smtClean="0"/>
                <a:t>0</a:t>
              </a:r>
            </a:p>
            <a:p>
              <a:r>
                <a:rPr lang="en-US" b="1" dirty="0" smtClean="0"/>
                <a:t>2H</a:t>
              </a:r>
              <a:r>
                <a:rPr lang="en-US" b="1" baseline="-25000" dirty="0" smtClean="0"/>
                <a:t>2</a:t>
              </a:r>
              <a:r>
                <a:rPr lang="en-US" b="1" dirty="0" smtClean="0"/>
                <a:t>O + 2e = H</a:t>
              </a:r>
              <a:r>
                <a:rPr lang="en-US" b="1" baseline="-25000" dirty="0" smtClean="0"/>
                <a:t>2</a:t>
              </a:r>
              <a:r>
                <a:rPr lang="en-US" b="1" baseline="30000" dirty="0" smtClean="0"/>
                <a:t>0</a:t>
              </a:r>
              <a:r>
                <a:rPr lang="en-US" b="1" dirty="0" smtClean="0"/>
                <a:t> + 2OH</a:t>
              </a:r>
              <a:endParaRPr lang="ru-RU" b="1" baseline="30000" dirty="0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6143636" y="1643050"/>
              <a:ext cx="71438" cy="158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4786314" y="1357298"/>
              <a:ext cx="71438" cy="158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4857752" y="1643050"/>
              <a:ext cx="71438" cy="158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Группа 32"/>
          <p:cNvGrpSpPr/>
          <p:nvPr/>
        </p:nvGrpSpPr>
        <p:grpSpPr>
          <a:xfrm>
            <a:off x="3143240" y="2000240"/>
            <a:ext cx="4786346" cy="1107996"/>
            <a:chOff x="3143240" y="2071678"/>
            <a:chExt cx="4786346" cy="1107996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>
              <a:off x="6286512" y="2428868"/>
              <a:ext cx="71438" cy="158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Группа 18"/>
            <p:cNvGrpSpPr/>
            <p:nvPr/>
          </p:nvGrpSpPr>
          <p:grpSpPr>
            <a:xfrm>
              <a:off x="3143240" y="2071678"/>
              <a:ext cx="4786346" cy="1107996"/>
              <a:chOff x="3143240" y="1285860"/>
              <a:chExt cx="4786346" cy="1107996"/>
            </a:xfrm>
          </p:grpSpPr>
          <p:sp>
            <p:nvSpPr>
              <p:cNvPr id="20" name="Скругленный прямоугольник 19"/>
              <p:cNvSpPr/>
              <p:nvPr/>
            </p:nvSpPr>
            <p:spPr>
              <a:xfrm>
                <a:off x="3143240" y="1285860"/>
                <a:ext cx="4643470" cy="928694"/>
              </a:xfrm>
              <a:prstGeom prst="roundRect">
                <a:avLst/>
              </a:prstGeom>
              <a:noFill/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21" name="Группа 6"/>
              <p:cNvGrpSpPr/>
              <p:nvPr/>
            </p:nvGrpSpPr>
            <p:grpSpPr>
              <a:xfrm>
                <a:off x="3214678" y="1500174"/>
                <a:ext cx="571504" cy="500066"/>
                <a:chOff x="3357554" y="1571612"/>
                <a:chExt cx="571504" cy="500066"/>
              </a:xfrm>
            </p:grpSpPr>
            <p:sp>
              <p:nvSpPr>
                <p:cNvPr id="26" name="Овал 4"/>
                <p:cNvSpPr/>
                <p:nvPr/>
              </p:nvSpPr>
              <p:spPr>
                <a:xfrm>
                  <a:off x="3357554" y="1571612"/>
                  <a:ext cx="500066" cy="500066"/>
                </a:xfrm>
                <a:prstGeom prst="ellipse">
                  <a:avLst/>
                </a:prstGeom>
                <a:noFill/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27" name="TextBox 26"/>
                <p:cNvSpPr txBox="1"/>
                <p:nvPr/>
              </p:nvSpPr>
              <p:spPr>
                <a:xfrm>
                  <a:off x="3357554" y="1600130"/>
                  <a:ext cx="571504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000" b="1" dirty="0" smtClean="0"/>
                    <a:t>+</a:t>
                  </a:r>
                  <a:r>
                    <a:rPr lang="ru-RU" sz="2000" b="1" dirty="0" smtClean="0"/>
                    <a:t> </a:t>
                  </a:r>
                  <a:r>
                    <a:rPr lang="en-US" sz="2000" b="1" dirty="0" smtClean="0"/>
                    <a:t>A</a:t>
                  </a:r>
                  <a:endParaRPr lang="ru-RU" sz="2000" b="1" dirty="0"/>
                </a:p>
              </p:txBody>
            </p:sp>
          </p:grpSp>
          <p:sp>
            <p:nvSpPr>
              <p:cNvPr id="22" name="TextBox 21"/>
              <p:cNvSpPr txBox="1"/>
              <p:nvPr/>
            </p:nvSpPr>
            <p:spPr>
              <a:xfrm>
                <a:off x="3929058" y="1285860"/>
                <a:ext cx="4000528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b="1" dirty="0" smtClean="0"/>
                  <a:t>Растворимый: М</a:t>
                </a:r>
                <a:r>
                  <a:rPr lang="en-US" b="1" dirty="0" smtClean="0"/>
                  <a:t> </a:t>
                </a:r>
                <a:r>
                  <a:rPr lang="ru-RU" b="1" baseline="30000" dirty="0" smtClean="0"/>
                  <a:t>0</a:t>
                </a:r>
                <a:r>
                  <a:rPr lang="ru-RU" b="1" dirty="0" smtClean="0"/>
                  <a:t> – </a:t>
                </a:r>
                <a:r>
                  <a:rPr lang="en-US" b="1" dirty="0" smtClean="0"/>
                  <a:t>ne = M </a:t>
                </a:r>
                <a:r>
                  <a:rPr lang="en-US" b="1" baseline="30000" dirty="0" smtClean="0"/>
                  <a:t>n+</a:t>
                </a:r>
              </a:p>
              <a:p>
                <a:r>
                  <a:rPr lang="ru-RU" b="1" dirty="0" smtClean="0"/>
                  <a:t>Инертный:        А</a:t>
                </a:r>
                <a:r>
                  <a:rPr lang="en-US" b="1" dirty="0" smtClean="0"/>
                  <a:t>n </a:t>
                </a:r>
                <a:r>
                  <a:rPr lang="en-US" b="1" baseline="30000" dirty="0" err="1" smtClean="0"/>
                  <a:t>n</a:t>
                </a:r>
                <a:r>
                  <a:rPr lang="en-US" b="1" baseline="30000" dirty="0" smtClean="0"/>
                  <a:t>-</a:t>
                </a:r>
                <a:r>
                  <a:rPr lang="en-US" b="1" dirty="0" smtClean="0"/>
                  <a:t>   ne = An</a:t>
                </a:r>
                <a:r>
                  <a:rPr lang="en-US" b="1" baseline="30000" dirty="0" smtClean="0"/>
                  <a:t>0</a:t>
                </a:r>
              </a:p>
              <a:p>
                <a:r>
                  <a:rPr lang="en-US" b="1" dirty="0" smtClean="0"/>
                  <a:t>                            2H</a:t>
                </a:r>
                <a:r>
                  <a:rPr lang="en-US" b="1" baseline="-25000" dirty="0" smtClean="0"/>
                  <a:t>2</a:t>
                </a:r>
                <a:r>
                  <a:rPr lang="en-US" b="1" dirty="0" smtClean="0"/>
                  <a:t>O – 4e = O</a:t>
                </a:r>
                <a:r>
                  <a:rPr lang="en-US" b="1" baseline="-25000" dirty="0" smtClean="0"/>
                  <a:t>2</a:t>
                </a:r>
                <a:r>
                  <a:rPr lang="en-US" b="1" baseline="30000" dirty="0" smtClean="0"/>
                  <a:t>0</a:t>
                </a:r>
                <a:r>
                  <a:rPr lang="en-US" b="1" dirty="0" smtClean="0"/>
                  <a:t> + 4H </a:t>
                </a:r>
                <a:r>
                  <a:rPr lang="en-US" b="1" baseline="30000" dirty="0" smtClean="0"/>
                  <a:t>+</a:t>
                </a:r>
              </a:p>
              <a:p>
                <a:endParaRPr lang="ru-RU" b="1" baseline="30000" dirty="0"/>
              </a:p>
            </p:txBody>
          </p:sp>
        </p:grpSp>
        <p:cxnSp>
          <p:nvCxnSpPr>
            <p:cNvPr id="28" name="Прямая соединительная линия 27"/>
            <p:cNvCxnSpPr/>
            <p:nvPr/>
          </p:nvCxnSpPr>
          <p:spPr>
            <a:xfrm>
              <a:off x="6143636" y="2143116"/>
              <a:ext cx="71438" cy="158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>
              <a:off x="6357950" y="2714620"/>
              <a:ext cx="71438" cy="158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>
              <a:off x="5929322" y="2571744"/>
              <a:ext cx="142876" cy="158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Группа 34"/>
          <p:cNvGrpSpPr/>
          <p:nvPr/>
        </p:nvGrpSpPr>
        <p:grpSpPr>
          <a:xfrm>
            <a:off x="214282" y="1428736"/>
            <a:ext cx="2643206" cy="1214446"/>
            <a:chOff x="214282" y="1285860"/>
            <a:chExt cx="2643206" cy="1214446"/>
          </a:xfrm>
        </p:grpSpPr>
        <p:sp>
          <p:nvSpPr>
            <p:cNvPr id="34" name="Скругленный прямоугольник 33"/>
            <p:cNvSpPr/>
            <p:nvPr/>
          </p:nvSpPr>
          <p:spPr>
            <a:xfrm>
              <a:off x="214282" y="1285860"/>
              <a:ext cx="2643206" cy="1214446"/>
            </a:xfrm>
            <a:prstGeom prst="roundRect">
              <a:avLst/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214282" y="1285860"/>
              <a:ext cx="264320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/>
                <a:t>Электролиз растворов электролитов</a:t>
              </a:r>
              <a:endParaRPr lang="en-US" b="1" dirty="0" smtClean="0"/>
            </a:p>
            <a:p>
              <a:pPr algn="ctr"/>
              <a:r>
                <a:rPr lang="ru-RU" b="1" dirty="0" smtClean="0"/>
                <a:t>М</a:t>
              </a:r>
              <a:r>
                <a:rPr lang="en-US" b="1" dirty="0" smtClean="0"/>
                <a:t>An</a:t>
              </a:r>
              <a:r>
                <a:rPr lang="ru-RU" b="1" dirty="0" smtClean="0"/>
                <a:t> ↔ М </a:t>
              </a:r>
              <a:r>
                <a:rPr lang="en-US" b="1" baseline="30000" dirty="0" smtClean="0"/>
                <a:t>m+</a:t>
              </a:r>
              <a:r>
                <a:rPr lang="en-US" b="1" dirty="0" smtClean="0"/>
                <a:t> + An </a:t>
              </a:r>
              <a:r>
                <a:rPr lang="en-US" b="1" baseline="30000" dirty="0" smtClean="0"/>
                <a:t>n-</a:t>
              </a:r>
            </a:p>
            <a:p>
              <a:pPr algn="ctr"/>
              <a:r>
                <a:rPr lang="en-US" b="1" dirty="0" smtClean="0"/>
                <a:t>H</a:t>
              </a:r>
              <a:r>
                <a:rPr lang="en-US" b="1" baseline="-25000" dirty="0" smtClean="0"/>
                <a:t>2</a:t>
              </a:r>
              <a:r>
                <a:rPr lang="en-US" b="1" dirty="0" smtClean="0"/>
                <a:t>O</a:t>
              </a:r>
              <a:endParaRPr lang="ru-RU" b="1" dirty="0"/>
            </a:p>
          </p:txBody>
        </p:sp>
      </p:grpSp>
      <p:sp>
        <p:nvSpPr>
          <p:cNvPr id="36" name="Скругленный прямоугольник 35">
            <a:hlinkClick r:id="rId2" action="ppaction://hlinksldjump"/>
          </p:cNvPr>
          <p:cNvSpPr/>
          <p:nvPr/>
        </p:nvSpPr>
        <p:spPr>
          <a:xfrm>
            <a:off x="785786" y="3071810"/>
            <a:ext cx="7072362" cy="35719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rgbClr val="002060"/>
                </a:solidFill>
              </a:rPr>
              <a:t>Последовательность процессов восстановления на катоде</a:t>
            </a:r>
            <a:endParaRPr lang="ru-RU" b="1" dirty="0">
              <a:solidFill>
                <a:srgbClr val="002060"/>
              </a:solidFill>
            </a:endParaRPr>
          </a:p>
        </p:txBody>
      </p:sp>
      <p:grpSp>
        <p:nvGrpSpPr>
          <p:cNvPr id="61" name="Группа 60"/>
          <p:cNvGrpSpPr/>
          <p:nvPr/>
        </p:nvGrpSpPr>
        <p:grpSpPr>
          <a:xfrm>
            <a:off x="0" y="3571876"/>
            <a:ext cx="9144000" cy="1691642"/>
            <a:chOff x="0" y="3929066"/>
            <a:chExt cx="9144000" cy="1691642"/>
          </a:xfrm>
        </p:grpSpPr>
        <p:grpSp>
          <p:nvGrpSpPr>
            <p:cNvPr id="47" name="Группа 46"/>
            <p:cNvGrpSpPr/>
            <p:nvPr/>
          </p:nvGrpSpPr>
          <p:grpSpPr>
            <a:xfrm>
              <a:off x="0" y="3929066"/>
              <a:ext cx="9144000" cy="1428760"/>
              <a:chOff x="0" y="3929066"/>
              <a:chExt cx="9144000" cy="1428760"/>
            </a:xfrm>
          </p:grpSpPr>
          <p:cxnSp>
            <p:nvCxnSpPr>
              <p:cNvPr id="37" name="Прямая соединительная линия 36"/>
              <p:cNvCxnSpPr/>
              <p:nvPr/>
            </p:nvCxnSpPr>
            <p:spPr>
              <a:xfrm>
                <a:off x="0" y="4857760"/>
                <a:ext cx="9144000" cy="1588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TextBox 37"/>
              <p:cNvSpPr txBox="1"/>
              <p:nvPr/>
            </p:nvSpPr>
            <p:spPr>
              <a:xfrm>
                <a:off x="214282" y="4143381"/>
                <a:ext cx="2357454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/>
                  <a:t>только</a:t>
                </a:r>
              </a:p>
              <a:p>
                <a:r>
                  <a:rPr lang="en-US" b="1" dirty="0" smtClean="0"/>
                  <a:t>2H</a:t>
                </a:r>
                <a:r>
                  <a:rPr lang="en-US" b="1" baseline="-25000" dirty="0" smtClean="0"/>
                  <a:t>2</a:t>
                </a:r>
                <a:r>
                  <a:rPr lang="en-US" b="1" dirty="0" smtClean="0"/>
                  <a:t>O + 2e = H</a:t>
                </a:r>
                <a:r>
                  <a:rPr lang="en-US" b="1" baseline="-25000" dirty="0" smtClean="0"/>
                  <a:t>2</a:t>
                </a:r>
                <a:r>
                  <a:rPr lang="en-US" b="1" baseline="30000" dirty="0" smtClean="0"/>
                  <a:t>0</a:t>
                </a:r>
                <a:r>
                  <a:rPr lang="en-US" b="1" dirty="0" smtClean="0"/>
                  <a:t> + 2OH</a:t>
                </a:r>
                <a:endParaRPr lang="ru-RU" b="1" baseline="30000" dirty="0" smtClean="0"/>
              </a:p>
              <a:p>
                <a:endParaRPr lang="ru-RU" dirty="0" smtClean="0"/>
              </a:p>
              <a:p>
                <a:endParaRPr lang="ru-RU" dirty="0"/>
              </a:p>
            </p:txBody>
          </p:sp>
          <p:sp>
            <p:nvSpPr>
              <p:cNvPr id="41" name="Дуга 40"/>
              <p:cNvSpPr/>
              <p:nvPr/>
            </p:nvSpPr>
            <p:spPr>
              <a:xfrm>
                <a:off x="142844" y="4071942"/>
                <a:ext cx="2571768" cy="1285884"/>
              </a:xfrm>
              <a:prstGeom prst="arc">
                <a:avLst>
                  <a:gd name="adj1" fmla="val 16914237"/>
                  <a:gd name="adj2" fmla="val 345034"/>
                </a:avLst>
              </a:prstGeom>
              <a:ln w="28575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4" name="Дуга 43"/>
              <p:cNvSpPr/>
              <p:nvPr/>
            </p:nvSpPr>
            <p:spPr>
              <a:xfrm>
                <a:off x="2714612" y="3929066"/>
                <a:ext cx="3929090" cy="1428760"/>
              </a:xfrm>
              <a:prstGeom prst="arc">
                <a:avLst>
                  <a:gd name="adj1" fmla="val 10450720"/>
                  <a:gd name="adj2" fmla="val 321761"/>
                </a:avLst>
              </a:prstGeom>
              <a:ln w="28575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2500298" y="4786322"/>
                <a:ext cx="64294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b="1" dirty="0" smtClean="0"/>
                  <a:t>А</a:t>
                </a:r>
                <a:r>
                  <a:rPr lang="en-US" b="1" dirty="0" smtClean="0"/>
                  <a:t>l</a:t>
                </a:r>
                <a:endParaRPr lang="ru-RU" b="1" dirty="0"/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6500826" y="4786322"/>
                <a:ext cx="64294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/>
                  <a:t>H</a:t>
                </a:r>
                <a:r>
                  <a:rPr lang="en-US" b="1" baseline="-25000" dirty="0" smtClean="0"/>
                  <a:t>2</a:t>
                </a:r>
                <a:endParaRPr lang="ru-RU" b="1" baseline="-25000" dirty="0"/>
              </a:p>
            </p:txBody>
          </p:sp>
        </p:grpSp>
        <p:grpSp>
          <p:nvGrpSpPr>
            <p:cNvPr id="60" name="Группа 59"/>
            <p:cNvGrpSpPr/>
            <p:nvPr/>
          </p:nvGrpSpPr>
          <p:grpSpPr>
            <a:xfrm>
              <a:off x="1142976" y="3961065"/>
              <a:ext cx="7632070" cy="1659643"/>
              <a:chOff x="1142976" y="3961065"/>
              <a:chExt cx="7632070" cy="1659643"/>
            </a:xfrm>
          </p:grpSpPr>
          <p:cxnSp>
            <p:nvCxnSpPr>
              <p:cNvPr id="29" name="Прямая соединительная линия 28"/>
              <p:cNvCxnSpPr/>
              <p:nvPr/>
            </p:nvCxnSpPr>
            <p:spPr>
              <a:xfrm>
                <a:off x="1142976" y="4500570"/>
                <a:ext cx="71438" cy="1588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TextBox 38"/>
              <p:cNvSpPr txBox="1"/>
              <p:nvPr/>
            </p:nvSpPr>
            <p:spPr>
              <a:xfrm>
                <a:off x="3357554" y="4143380"/>
                <a:ext cx="3214710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/>
                  <a:t>и  </a:t>
                </a:r>
                <a:r>
                  <a:rPr lang="en-US" b="1" dirty="0" smtClean="0"/>
                  <a:t>2H</a:t>
                </a:r>
                <a:r>
                  <a:rPr lang="en-US" b="1" baseline="-25000" dirty="0" smtClean="0"/>
                  <a:t>2</a:t>
                </a:r>
                <a:r>
                  <a:rPr lang="en-US" b="1" dirty="0" smtClean="0"/>
                  <a:t>O + 2e = H</a:t>
                </a:r>
                <a:r>
                  <a:rPr lang="en-US" b="1" baseline="-25000" dirty="0" smtClean="0"/>
                  <a:t>2</a:t>
                </a:r>
                <a:r>
                  <a:rPr lang="en-US" b="1" baseline="30000" dirty="0" smtClean="0"/>
                  <a:t>0</a:t>
                </a:r>
                <a:r>
                  <a:rPr lang="en-US" b="1" dirty="0" smtClean="0"/>
                  <a:t> + 2OH</a:t>
                </a:r>
                <a:endParaRPr lang="ru-RU" b="1" dirty="0" smtClean="0"/>
              </a:p>
              <a:p>
                <a:r>
                  <a:rPr lang="ru-RU" b="1" dirty="0" smtClean="0"/>
                  <a:t>   </a:t>
                </a:r>
                <a:r>
                  <a:rPr lang="ru-RU" dirty="0" smtClean="0"/>
                  <a:t>и</a:t>
                </a:r>
                <a:r>
                  <a:rPr lang="ru-RU" b="1" dirty="0" smtClean="0"/>
                  <a:t> М </a:t>
                </a:r>
                <a:r>
                  <a:rPr lang="en-US" b="1" baseline="30000" dirty="0" smtClean="0"/>
                  <a:t>n+ </a:t>
                </a:r>
                <a:r>
                  <a:rPr lang="en-US" b="1" dirty="0" smtClean="0"/>
                  <a:t>+ ne = M</a:t>
                </a:r>
                <a:r>
                  <a:rPr lang="en-US" b="1" baseline="30000" dirty="0" smtClean="0"/>
                  <a:t>0</a:t>
                </a:r>
              </a:p>
              <a:p>
                <a:endParaRPr lang="ru-RU" b="1" dirty="0" smtClean="0"/>
              </a:p>
              <a:p>
                <a:endParaRPr lang="ru-RU" b="1" dirty="0" smtClean="0"/>
              </a:p>
              <a:p>
                <a:endParaRPr lang="ru-RU" dirty="0"/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7000892" y="4214818"/>
                <a:ext cx="1714512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/>
                  <a:t>только</a:t>
                </a:r>
              </a:p>
              <a:p>
                <a:r>
                  <a:rPr lang="ru-RU" b="1" dirty="0" smtClean="0"/>
                  <a:t>М </a:t>
                </a:r>
                <a:r>
                  <a:rPr lang="en-US" b="1" baseline="30000" dirty="0" smtClean="0"/>
                  <a:t>n+ </a:t>
                </a:r>
                <a:r>
                  <a:rPr lang="en-US" b="1" dirty="0" smtClean="0"/>
                  <a:t>+ ne = M</a:t>
                </a:r>
                <a:r>
                  <a:rPr lang="en-US" b="1" baseline="30000" dirty="0" smtClean="0"/>
                  <a:t>0</a:t>
                </a:r>
              </a:p>
              <a:p>
                <a:endParaRPr lang="ru-RU" dirty="0"/>
              </a:p>
            </p:txBody>
          </p:sp>
          <p:sp>
            <p:nvSpPr>
              <p:cNvPr id="43" name="Дуга 42"/>
              <p:cNvSpPr/>
              <p:nvPr/>
            </p:nvSpPr>
            <p:spPr>
              <a:xfrm rot="20486996">
                <a:off x="6626822" y="3961065"/>
                <a:ext cx="2148224" cy="922338"/>
              </a:xfrm>
              <a:prstGeom prst="arc">
                <a:avLst>
                  <a:gd name="adj1" fmla="val 10368136"/>
                  <a:gd name="adj2" fmla="val 16691805"/>
                </a:avLst>
              </a:prstGeom>
              <a:ln w="28575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50" name="Прямая соединительная линия 49"/>
              <p:cNvCxnSpPr/>
              <p:nvPr/>
            </p:nvCxnSpPr>
            <p:spPr>
              <a:xfrm>
                <a:off x="4500562" y="4214818"/>
                <a:ext cx="71438" cy="1588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Прямая соединительная линия 54"/>
              <p:cNvCxnSpPr/>
              <p:nvPr/>
            </p:nvCxnSpPr>
            <p:spPr>
              <a:xfrm>
                <a:off x="2428860" y="4498982"/>
                <a:ext cx="71438" cy="1588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Прямая соединительная линия 55"/>
              <p:cNvCxnSpPr/>
              <p:nvPr/>
            </p:nvCxnSpPr>
            <p:spPr>
              <a:xfrm>
                <a:off x="5786446" y="4213230"/>
                <a:ext cx="71438" cy="1588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Прямая соединительная линия 56"/>
              <p:cNvCxnSpPr/>
              <p:nvPr/>
            </p:nvCxnSpPr>
            <p:spPr>
              <a:xfrm>
                <a:off x="7858148" y="4572008"/>
                <a:ext cx="71438" cy="1588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Прямая соединительная линия 57"/>
              <p:cNvCxnSpPr/>
              <p:nvPr/>
            </p:nvCxnSpPr>
            <p:spPr>
              <a:xfrm>
                <a:off x="4500562" y="4500570"/>
                <a:ext cx="71438" cy="1588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2" name="Скругленный прямоугольник 61">
            <a:hlinkClick r:id="rId2" action="ppaction://hlinksldjump"/>
          </p:cNvPr>
          <p:cNvSpPr/>
          <p:nvPr/>
        </p:nvSpPr>
        <p:spPr>
          <a:xfrm>
            <a:off x="928662" y="4786322"/>
            <a:ext cx="7072362" cy="35719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rgbClr val="002060"/>
                </a:solidFill>
              </a:rPr>
              <a:t>Последовательность процессов окисления  на аноде</a:t>
            </a:r>
            <a:endParaRPr lang="ru-RU" b="1" dirty="0">
              <a:solidFill>
                <a:srgbClr val="002060"/>
              </a:solidFill>
            </a:endParaRPr>
          </a:p>
        </p:txBody>
      </p:sp>
      <p:grpSp>
        <p:nvGrpSpPr>
          <p:cNvPr id="82" name="Группа 81"/>
          <p:cNvGrpSpPr/>
          <p:nvPr/>
        </p:nvGrpSpPr>
        <p:grpSpPr>
          <a:xfrm>
            <a:off x="71406" y="5225876"/>
            <a:ext cx="9001156" cy="1703586"/>
            <a:chOff x="142844" y="3071809"/>
            <a:chExt cx="9001156" cy="1703586"/>
          </a:xfrm>
        </p:grpSpPr>
        <p:grpSp>
          <p:nvGrpSpPr>
            <p:cNvPr id="83" name="Группа 12"/>
            <p:cNvGrpSpPr/>
            <p:nvPr/>
          </p:nvGrpSpPr>
          <p:grpSpPr>
            <a:xfrm>
              <a:off x="142844" y="3071809"/>
              <a:ext cx="9001156" cy="1703586"/>
              <a:chOff x="0" y="3929066"/>
              <a:chExt cx="9001156" cy="1613649"/>
            </a:xfrm>
          </p:grpSpPr>
          <p:grpSp>
            <p:nvGrpSpPr>
              <p:cNvPr id="92" name="Группа 46"/>
              <p:cNvGrpSpPr/>
              <p:nvPr/>
            </p:nvGrpSpPr>
            <p:grpSpPr>
              <a:xfrm>
                <a:off x="0" y="3929066"/>
                <a:ext cx="9001156" cy="1428760"/>
                <a:chOff x="0" y="3929066"/>
                <a:chExt cx="9001156" cy="1428760"/>
              </a:xfrm>
            </p:grpSpPr>
            <p:cxnSp>
              <p:nvCxnSpPr>
                <p:cNvPr id="97" name="Прямая соединительная линия 96"/>
                <p:cNvCxnSpPr/>
                <p:nvPr/>
              </p:nvCxnSpPr>
              <p:spPr>
                <a:xfrm>
                  <a:off x="0" y="4857760"/>
                  <a:ext cx="9001156" cy="18638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8" name="TextBox 97"/>
                <p:cNvSpPr txBox="1"/>
                <p:nvPr/>
              </p:nvSpPr>
              <p:spPr>
                <a:xfrm>
                  <a:off x="214282" y="4143381"/>
                  <a:ext cx="2357454" cy="78712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ru-RU" b="1" baseline="30000" dirty="0" smtClean="0"/>
                </a:p>
                <a:p>
                  <a:endParaRPr lang="ru-RU" dirty="0" smtClean="0"/>
                </a:p>
                <a:p>
                  <a:endParaRPr lang="ru-RU" dirty="0"/>
                </a:p>
              </p:txBody>
            </p:sp>
            <p:sp>
              <p:nvSpPr>
                <p:cNvPr id="99" name="Дуга 98"/>
                <p:cNvSpPr/>
                <p:nvPr/>
              </p:nvSpPr>
              <p:spPr>
                <a:xfrm>
                  <a:off x="142844" y="4071942"/>
                  <a:ext cx="2571768" cy="1285884"/>
                </a:xfrm>
                <a:prstGeom prst="arc">
                  <a:avLst>
                    <a:gd name="adj1" fmla="val 16914237"/>
                    <a:gd name="adj2" fmla="val 345034"/>
                  </a:avLst>
                </a:prstGeom>
                <a:ln w="28575"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00" name="Дуга 99"/>
                <p:cNvSpPr/>
                <p:nvPr/>
              </p:nvSpPr>
              <p:spPr>
                <a:xfrm>
                  <a:off x="2714612" y="3929066"/>
                  <a:ext cx="3929090" cy="1428760"/>
                </a:xfrm>
                <a:prstGeom prst="arc">
                  <a:avLst>
                    <a:gd name="adj1" fmla="val 10450720"/>
                    <a:gd name="adj2" fmla="val 321761"/>
                  </a:avLst>
                </a:prstGeom>
                <a:ln w="28575"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93" name="Группа 59"/>
              <p:cNvGrpSpPr/>
              <p:nvPr/>
            </p:nvGrpSpPr>
            <p:grpSpPr>
              <a:xfrm>
                <a:off x="3357554" y="3961065"/>
                <a:ext cx="5417492" cy="1581650"/>
                <a:chOff x="3357554" y="3961065"/>
                <a:chExt cx="5417492" cy="1581650"/>
              </a:xfrm>
            </p:grpSpPr>
            <p:sp>
              <p:nvSpPr>
                <p:cNvPr id="94" name="TextBox 93"/>
                <p:cNvSpPr txBox="1"/>
                <p:nvPr/>
              </p:nvSpPr>
              <p:spPr>
                <a:xfrm>
                  <a:off x="3357554" y="4143380"/>
                  <a:ext cx="3214710" cy="13993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b="1" dirty="0" smtClean="0"/>
                    <a:t>2</a:t>
                  </a:r>
                  <a:r>
                    <a:rPr lang="en-US" b="1" dirty="0" err="1" smtClean="0"/>
                    <a:t>Cl</a:t>
                  </a:r>
                  <a:r>
                    <a:rPr lang="en-US" b="1" dirty="0" smtClean="0"/>
                    <a:t> </a:t>
                  </a:r>
                  <a:r>
                    <a:rPr lang="en-US" b="1" baseline="30000" dirty="0" smtClean="0"/>
                    <a:t>-</a:t>
                  </a:r>
                  <a:r>
                    <a:rPr lang="en-US" b="1" dirty="0" smtClean="0"/>
                    <a:t>, 2Br </a:t>
                  </a:r>
                  <a:r>
                    <a:rPr lang="en-US" b="1" baseline="30000" dirty="0" smtClean="0"/>
                    <a:t>-</a:t>
                  </a:r>
                  <a:r>
                    <a:rPr lang="en-US" b="1" dirty="0" smtClean="0"/>
                    <a:t>, 2I </a:t>
                  </a:r>
                  <a:r>
                    <a:rPr lang="en-US" b="1" baseline="30000" dirty="0" smtClean="0"/>
                    <a:t>-</a:t>
                  </a:r>
                  <a:r>
                    <a:rPr lang="en-US" b="1" dirty="0" smtClean="0"/>
                    <a:t>, S </a:t>
                  </a:r>
                  <a:r>
                    <a:rPr lang="en-US" b="1" baseline="30000" dirty="0" smtClean="0"/>
                    <a:t>2-</a:t>
                  </a:r>
                  <a:r>
                    <a:rPr lang="en-US" b="1" dirty="0" smtClean="0"/>
                    <a:t> </a:t>
                  </a:r>
                  <a:r>
                    <a:rPr lang="en-US" b="1" baseline="30000" dirty="0" smtClean="0"/>
                    <a:t>_</a:t>
                  </a:r>
                  <a:r>
                    <a:rPr lang="en-US" b="1" dirty="0" smtClean="0"/>
                    <a:t> 2e = </a:t>
                  </a:r>
                </a:p>
                <a:p>
                  <a:r>
                    <a:rPr lang="en-US" b="1" dirty="0" smtClean="0"/>
                    <a:t>Cl</a:t>
                  </a:r>
                  <a:r>
                    <a:rPr lang="en-US" b="1" baseline="-25000" dirty="0" smtClean="0"/>
                    <a:t>2</a:t>
                  </a:r>
                  <a:r>
                    <a:rPr lang="en-US" b="1" dirty="0" smtClean="0"/>
                    <a:t>, Br</a:t>
                  </a:r>
                  <a:r>
                    <a:rPr lang="en-US" b="1" baseline="-25000" dirty="0" smtClean="0"/>
                    <a:t>2</a:t>
                  </a:r>
                  <a:r>
                    <a:rPr lang="en-US" b="1" dirty="0" smtClean="0"/>
                    <a:t>, I</a:t>
                  </a:r>
                  <a:r>
                    <a:rPr lang="en-US" b="1" baseline="-25000" dirty="0" smtClean="0"/>
                    <a:t>2</a:t>
                  </a:r>
                  <a:r>
                    <a:rPr lang="en-US" b="1" dirty="0" smtClean="0"/>
                    <a:t>, S</a:t>
                  </a:r>
                </a:p>
                <a:p>
                  <a:endParaRPr lang="ru-RU" b="1" dirty="0" smtClean="0"/>
                </a:p>
                <a:p>
                  <a:endParaRPr lang="ru-RU" b="1" dirty="0" smtClean="0"/>
                </a:p>
                <a:p>
                  <a:endParaRPr lang="ru-RU" dirty="0"/>
                </a:p>
              </p:txBody>
            </p:sp>
            <p:sp>
              <p:nvSpPr>
                <p:cNvPr id="95" name="TextBox 94"/>
                <p:cNvSpPr txBox="1"/>
                <p:nvPr/>
              </p:nvSpPr>
              <p:spPr>
                <a:xfrm>
                  <a:off x="7000892" y="4214818"/>
                  <a:ext cx="1714512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en-US" b="1" dirty="0" smtClean="0"/>
                </a:p>
                <a:p>
                  <a:endParaRPr lang="ru-RU" dirty="0"/>
                </a:p>
              </p:txBody>
            </p:sp>
            <p:sp>
              <p:nvSpPr>
                <p:cNvPr id="96" name="Дуга 95"/>
                <p:cNvSpPr/>
                <p:nvPr/>
              </p:nvSpPr>
              <p:spPr>
                <a:xfrm rot="20486996">
                  <a:off x="6626822" y="3961065"/>
                  <a:ext cx="2148224" cy="922338"/>
                </a:xfrm>
                <a:prstGeom prst="arc">
                  <a:avLst>
                    <a:gd name="adj1" fmla="val 10368136"/>
                    <a:gd name="adj2" fmla="val 16691805"/>
                  </a:avLst>
                </a:prstGeom>
                <a:ln w="28575"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84" name="Прямоугольник 83"/>
            <p:cNvSpPr/>
            <p:nvPr/>
          </p:nvSpPr>
          <p:spPr>
            <a:xfrm>
              <a:off x="6715140" y="3643314"/>
              <a:ext cx="23358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dirty="0" smtClean="0"/>
                <a:t> 2H</a:t>
              </a:r>
              <a:r>
                <a:rPr lang="en-US" b="1" baseline="-25000" dirty="0" smtClean="0"/>
                <a:t>2</a:t>
              </a:r>
              <a:r>
                <a:rPr lang="en-US" b="1" dirty="0" smtClean="0"/>
                <a:t>O – 4e = O</a:t>
              </a:r>
              <a:r>
                <a:rPr lang="en-US" b="1" baseline="-25000" dirty="0" smtClean="0"/>
                <a:t>2</a:t>
              </a:r>
              <a:r>
                <a:rPr lang="en-US" b="1" baseline="30000" dirty="0" smtClean="0"/>
                <a:t>0</a:t>
              </a:r>
              <a:r>
                <a:rPr lang="en-US" b="1" dirty="0" smtClean="0"/>
                <a:t> + 4H </a:t>
              </a:r>
              <a:r>
                <a:rPr lang="en-US" b="1" baseline="30000" dirty="0" smtClean="0"/>
                <a:t>+</a:t>
              </a:r>
              <a:endParaRPr lang="ru-RU" dirty="0"/>
            </a:p>
          </p:txBody>
        </p:sp>
        <p:cxnSp>
          <p:nvCxnSpPr>
            <p:cNvPr id="85" name="Прямая соединительная линия 84"/>
            <p:cNvCxnSpPr/>
            <p:nvPr/>
          </p:nvCxnSpPr>
          <p:spPr>
            <a:xfrm>
              <a:off x="5572132" y="3357562"/>
              <a:ext cx="71438" cy="158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Прямая соединительная линия 85"/>
            <p:cNvCxnSpPr/>
            <p:nvPr/>
          </p:nvCxnSpPr>
          <p:spPr>
            <a:xfrm>
              <a:off x="7715272" y="3714752"/>
              <a:ext cx="71438" cy="158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Прямая соединительная линия 86"/>
            <p:cNvCxnSpPr/>
            <p:nvPr/>
          </p:nvCxnSpPr>
          <p:spPr>
            <a:xfrm>
              <a:off x="1285852" y="3643314"/>
              <a:ext cx="71438" cy="158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Прямоугольник 87"/>
            <p:cNvSpPr/>
            <p:nvPr/>
          </p:nvSpPr>
          <p:spPr>
            <a:xfrm>
              <a:off x="500034" y="3571876"/>
              <a:ext cx="161454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 smtClean="0"/>
                <a:t>М</a:t>
              </a:r>
              <a:r>
                <a:rPr lang="en-US" b="1" dirty="0" smtClean="0"/>
                <a:t> </a:t>
              </a:r>
              <a:r>
                <a:rPr lang="ru-RU" b="1" baseline="30000" dirty="0" smtClean="0"/>
                <a:t>0</a:t>
              </a:r>
              <a:r>
                <a:rPr lang="ru-RU" b="1" dirty="0" smtClean="0"/>
                <a:t> – </a:t>
              </a:r>
              <a:r>
                <a:rPr lang="en-US" b="1" dirty="0" smtClean="0"/>
                <a:t>ne = M </a:t>
              </a:r>
              <a:r>
                <a:rPr lang="en-US" b="1" baseline="30000" dirty="0" smtClean="0"/>
                <a:t>n+</a:t>
              </a:r>
              <a:endParaRPr lang="ru-RU" dirty="0"/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428596" y="4000504"/>
              <a:ext cx="27860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rgbClr val="002060"/>
                  </a:solidFill>
                </a:rPr>
                <a:t>       Растворимый анод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90" name="Левая фигурная скобка 89"/>
            <p:cNvSpPr/>
            <p:nvPr/>
          </p:nvSpPr>
          <p:spPr>
            <a:xfrm rot="16200000">
              <a:off x="5714991" y="1214439"/>
              <a:ext cx="500067" cy="6215074"/>
            </a:xfrm>
            <a:prstGeom prst="leftBrace">
              <a:avLst>
                <a:gd name="adj1" fmla="val 8333"/>
                <a:gd name="adj2" fmla="val 50000"/>
              </a:avLst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4429124" y="4000504"/>
              <a:ext cx="2786082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rgbClr val="002060"/>
                  </a:solidFill>
                </a:rPr>
                <a:t>Нерастворимый анод</a:t>
              </a:r>
              <a:endParaRPr lang="ru-RU" dirty="0">
                <a:solidFill>
                  <a:srgbClr val="002060"/>
                </a:solidFill>
              </a:endParaRPr>
            </a:p>
          </p:txBody>
        </p:sp>
      </p:grpSp>
      <p:sp>
        <p:nvSpPr>
          <p:cNvPr id="66" name="Управляющая кнопка: назад 65">
            <a:hlinkClick r:id="rId3" action="ppaction://hlinksldjump" highlightClick="1"/>
          </p:cNvPr>
          <p:cNvSpPr/>
          <p:nvPr/>
        </p:nvSpPr>
        <p:spPr>
          <a:xfrm>
            <a:off x="71406" y="6143644"/>
            <a:ext cx="642942" cy="642942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6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0" y="1142984"/>
            <a:ext cx="9144000" cy="2071702"/>
            <a:chOff x="0" y="1071546"/>
            <a:chExt cx="9144000" cy="2071702"/>
          </a:xfrm>
        </p:grpSpPr>
        <p:pic>
          <p:nvPicPr>
            <p:cNvPr id="3" name="Рисунок 2" descr="Ряд Ме.JPG"/>
            <p:cNvPicPr>
              <a:picLocks noChangeAspect="1"/>
            </p:cNvPicPr>
            <p:nvPr/>
          </p:nvPicPr>
          <p:blipFill>
            <a:blip r:embed="rId2"/>
            <a:srcRect t="13650" b="51518"/>
            <a:stretch>
              <a:fillRect/>
            </a:stretch>
          </p:blipFill>
          <p:spPr>
            <a:xfrm>
              <a:off x="0" y="1071546"/>
              <a:ext cx="9144000" cy="1857388"/>
            </a:xfrm>
            <a:prstGeom prst="rect">
              <a:avLst/>
            </a:prstGeom>
          </p:spPr>
        </p:pic>
        <p:sp>
          <p:nvSpPr>
            <p:cNvPr id="4" name="Прямоугольник 3"/>
            <p:cNvSpPr/>
            <p:nvPr/>
          </p:nvSpPr>
          <p:spPr>
            <a:xfrm>
              <a:off x="8572560" y="3000372"/>
              <a:ext cx="500034" cy="142876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642910" y="357166"/>
            <a:ext cx="7000924" cy="428628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9050"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sz="2000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Электрохимический ряд напряжений металлов</a:t>
            </a:r>
            <a:endParaRPr lang="ru-RU" sz="2000" b="1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28860" y="857232"/>
            <a:ext cx="42862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Уменьшение восстановительных свойств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43174" y="2857496"/>
            <a:ext cx="3571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Усиление окислительных свойств</a:t>
            </a:r>
            <a:endParaRPr lang="ru-RU" sz="1600" b="1" dirty="0">
              <a:solidFill>
                <a:srgbClr val="002060"/>
              </a:solidFill>
            </a:endParaRPr>
          </a:p>
        </p:txBody>
      </p:sp>
      <p:pic>
        <p:nvPicPr>
          <p:cNvPr id="8" name="Рисунок 7" descr="Ме   1.JPG"/>
          <p:cNvPicPr>
            <a:picLocks noChangeAspect="1"/>
          </p:cNvPicPr>
          <p:nvPr/>
        </p:nvPicPr>
        <p:blipFill>
          <a:blip r:embed="rId4"/>
          <a:srcRect l="13281" t="68723" r="14062" b="1854"/>
          <a:stretch>
            <a:fillRect/>
          </a:stretch>
        </p:blipFill>
        <p:spPr>
          <a:xfrm>
            <a:off x="1000100" y="3143248"/>
            <a:ext cx="6643734" cy="1571636"/>
          </a:xfrm>
          <a:prstGeom prst="rect">
            <a:avLst/>
          </a:prstGeom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0" y="4643446"/>
            <a:ext cx="9144000" cy="1588"/>
          </a:xfrm>
          <a:prstGeom prst="line">
            <a:avLst/>
          </a:prstGeom>
          <a:ln w="19050">
            <a:solidFill>
              <a:srgbClr val="006B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42844" y="4643446"/>
            <a:ext cx="90011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Факторы, определяющие положение металла в электрохимическом ряду напряжений:</a:t>
            </a:r>
          </a:p>
          <a:p>
            <a:pPr marL="342900" indent="-342900">
              <a:buAutoNum type="arabicPeriod"/>
            </a:pPr>
            <a:r>
              <a:rPr lang="ru-RU" dirty="0" smtClean="0"/>
              <a:t>Строение электронной оболочки: число электронных уровней и число электронов на внешнем слое;</a:t>
            </a:r>
          </a:p>
          <a:p>
            <a:pPr marL="342900" indent="-342900">
              <a:buAutoNum type="arabicPeriod"/>
            </a:pPr>
            <a:r>
              <a:rPr lang="ru-RU" dirty="0" smtClean="0"/>
              <a:t>Прочность  кристаллической решетки металла;</a:t>
            </a:r>
          </a:p>
          <a:p>
            <a:pPr marL="342900" indent="-342900">
              <a:buAutoNum type="arabicPeriod"/>
            </a:pPr>
            <a:r>
              <a:rPr lang="ru-RU" dirty="0" smtClean="0"/>
              <a:t>Энергия процесса гидратации иона (соединения его с водой).</a:t>
            </a:r>
          </a:p>
          <a:p>
            <a:pPr marL="342900" indent="-342900"/>
            <a:r>
              <a:rPr lang="ru-RU" dirty="0" smtClean="0">
                <a:solidFill>
                  <a:srgbClr val="FF0000"/>
                </a:solidFill>
              </a:rPr>
              <a:t>Помни! </a:t>
            </a:r>
            <a:r>
              <a:rPr lang="ru-RU" dirty="0" smtClean="0"/>
              <a:t>Ряд напряжений характеризует лишь способность М к окислительно-восстановительным взаимодействиям в </a:t>
            </a:r>
            <a:r>
              <a:rPr lang="ru-RU" b="1" i="1" dirty="0" smtClean="0">
                <a:solidFill>
                  <a:srgbClr val="FF0000"/>
                </a:solidFill>
              </a:rPr>
              <a:t>водных</a:t>
            </a:r>
            <a:r>
              <a:rPr lang="ru-RU" dirty="0" smtClean="0"/>
              <a:t> растворах при стандартных условиях.</a:t>
            </a:r>
          </a:p>
          <a:p>
            <a:pPr marL="342900" indent="-342900"/>
            <a:r>
              <a:rPr lang="ru-RU" dirty="0" smtClean="0"/>
              <a:t>  </a:t>
            </a:r>
          </a:p>
        </p:txBody>
      </p:sp>
      <p:sp>
        <p:nvSpPr>
          <p:cNvPr id="11" name="Управляющая кнопка: настраиваемая 10">
            <a:hlinkClick r:id="rId5" action="ppaction://hlinksldjump" highlightClick="1"/>
          </p:cNvPr>
          <p:cNvSpPr/>
          <p:nvPr/>
        </p:nvSpPr>
        <p:spPr>
          <a:xfrm>
            <a:off x="7929586" y="428604"/>
            <a:ext cx="1000132" cy="357190"/>
          </a:xfrm>
          <a:prstGeom prst="actionButtonBlank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Главная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000364" y="214290"/>
            <a:ext cx="1285884" cy="500066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H</a:t>
            </a:r>
            <a:r>
              <a:rPr lang="en-US" sz="2800" b="1" baseline="-25000" dirty="0" smtClean="0">
                <a:solidFill>
                  <a:srgbClr val="002060"/>
                </a:solidFill>
              </a:rPr>
              <a:t>2</a:t>
            </a:r>
            <a:r>
              <a:rPr lang="en-US" sz="2800" b="1" dirty="0" smtClean="0">
                <a:solidFill>
                  <a:srgbClr val="002060"/>
                </a:solidFill>
              </a:rPr>
              <a:t>SO</a:t>
            </a:r>
            <a:r>
              <a:rPr lang="en-US" sz="2800" b="1" baseline="-25000" dirty="0" smtClean="0">
                <a:solidFill>
                  <a:srgbClr val="002060"/>
                </a:solidFill>
              </a:rPr>
              <a:t>4</a:t>
            </a:r>
            <a:endParaRPr lang="ru-RU" sz="2800" b="1" baseline="-25000" dirty="0">
              <a:solidFill>
                <a:srgbClr val="00206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57158" y="714356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разбавленная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357686" y="785794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концентрированная</a:t>
            </a:r>
            <a:endParaRPr lang="ru-RU" b="1" dirty="0">
              <a:solidFill>
                <a:srgbClr val="002060"/>
              </a:solidFill>
            </a:endParaRPr>
          </a:p>
        </p:txBody>
      </p:sp>
      <p:grpSp>
        <p:nvGrpSpPr>
          <p:cNvPr id="48" name="Группа 47"/>
          <p:cNvGrpSpPr/>
          <p:nvPr/>
        </p:nvGrpSpPr>
        <p:grpSpPr>
          <a:xfrm>
            <a:off x="4643438" y="1357298"/>
            <a:ext cx="2071702" cy="1143008"/>
            <a:chOff x="5715008" y="1643050"/>
            <a:chExt cx="2071702" cy="1143008"/>
          </a:xfrm>
        </p:grpSpPr>
        <p:sp>
          <p:nvSpPr>
            <p:cNvPr id="7" name="TextBox 6"/>
            <p:cNvSpPr txBox="1"/>
            <p:nvPr/>
          </p:nvSpPr>
          <p:spPr>
            <a:xfrm>
              <a:off x="5715008" y="2262838"/>
              <a:ext cx="20717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rgbClr val="002060"/>
                  </a:solidFill>
                </a:rPr>
                <a:t>S</a:t>
              </a:r>
              <a:r>
                <a:rPr lang="en-US" sz="2800" baseline="30000" dirty="0" smtClean="0">
                  <a:solidFill>
                    <a:srgbClr val="002060"/>
                  </a:solidFill>
                </a:rPr>
                <a:t>+6</a:t>
              </a:r>
              <a:r>
                <a:rPr lang="en-US" sz="2800" dirty="0" smtClean="0">
                  <a:solidFill>
                    <a:srgbClr val="002060"/>
                  </a:solidFill>
                </a:rPr>
                <a:t> </a:t>
              </a:r>
              <a:r>
                <a:rPr lang="en-US" dirty="0" smtClean="0"/>
                <a:t>- </a:t>
              </a:r>
              <a:r>
                <a:rPr lang="ru-RU" dirty="0" smtClean="0">
                  <a:solidFill>
                    <a:srgbClr val="FF0000"/>
                  </a:solidFill>
                </a:rPr>
                <a:t>окислитель</a:t>
              </a:r>
              <a:endParaRPr lang="ru-RU" dirty="0">
                <a:solidFill>
                  <a:srgbClr val="FF0000"/>
                </a:solidFill>
              </a:endParaRPr>
            </a:p>
          </p:txBody>
        </p:sp>
        <p:grpSp>
          <p:nvGrpSpPr>
            <p:cNvPr id="47" name="Группа 46"/>
            <p:cNvGrpSpPr/>
            <p:nvPr/>
          </p:nvGrpSpPr>
          <p:grpSpPr>
            <a:xfrm>
              <a:off x="5715008" y="1643050"/>
              <a:ext cx="1643074" cy="666096"/>
              <a:chOff x="5715008" y="1643050"/>
              <a:chExt cx="1643074" cy="666096"/>
            </a:xfrm>
          </p:grpSpPr>
          <p:sp>
            <p:nvSpPr>
              <p:cNvPr id="6" name="TextBox 5"/>
              <p:cNvSpPr txBox="1"/>
              <p:nvPr/>
            </p:nvSpPr>
            <p:spPr>
              <a:xfrm>
                <a:off x="5715008" y="1785926"/>
                <a:ext cx="164307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/>
                  <a:t>H</a:t>
                </a:r>
                <a:r>
                  <a:rPr lang="en-US" sz="2800" baseline="-25000" dirty="0" smtClean="0"/>
                  <a:t>2</a:t>
                </a:r>
                <a:r>
                  <a:rPr lang="ru-RU" sz="2800" baseline="-25000" dirty="0" smtClean="0"/>
                  <a:t> </a:t>
                </a:r>
                <a:r>
                  <a:rPr lang="en-US" sz="2800" dirty="0" smtClean="0"/>
                  <a:t>S</a:t>
                </a:r>
                <a:r>
                  <a:rPr lang="ru-RU" sz="2800" dirty="0" smtClean="0"/>
                  <a:t>  </a:t>
                </a:r>
                <a:r>
                  <a:rPr lang="en-US" sz="2800" dirty="0" smtClean="0"/>
                  <a:t>O</a:t>
                </a:r>
                <a:r>
                  <a:rPr lang="en-US" sz="2800" baseline="-25000" dirty="0" smtClean="0"/>
                  <a:t>4</a:t>
                </a:r>
                <a:endParaRPr lang="ru-RU" sz="2800" baseline="-25000" dirty="0"/>
              </a:p>
            </p:txBody>
          </p:sp>
          <p:sp>
            <p:nvSpPr>
              <p:cNvPr id="42" name="Скругленный прямоугольник 41"/>
              <p:cNvSpPr/>
              <p:nvPr/>
            </p:nvSpPr>
            <p:spPr>
              <a:xfrm>
                <a:off x="6143636" y="1643050"/>
                <a:ext cx="357190" cy="642942"/>
              </a:xfrm>
              <a:prstGeom prst="roundRect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5786446" y="1643050"/>
                <a:ext cx="57150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+</a:t>
                </a:r>
                <a:r>
                  <a:rPr lang="ru-RU" dirty="0" smtClean="0"/>
                  <a:t>1</a:t>
                </a:r>
                <a:endParaRPr lang="ru-RU" dirty="0"/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6143636" y="1643050"/>
                <a:ext cx="57150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+</a:t>
                </a:r>
                <a:r>
                  <a:rPr lang="ru-RU" dirty="0" smtClean="0"/>
                  <a:t>6</a:t>
                </a:r>
                <a:endParaRPr lang="ru-RU" dirty="0"/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6572264" y="1643050"/>
                <a:ext cx="57150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/>
                  <a:t>-2</a:t>
                </a:r>
                <a:endParaRPr lang="ru-RU" dirty="0"/>
              </a:p>
            </p:txBody>
          </p:sp>
        </p:grpSp>
      </p:grpSp>
      <p:grpSp>
        <p:nvGrpSpPr>
          <p:cNvPr id="49" name="Группа 48"/>
          <p:cNvGrpSpPr/>
          <p:nvPr/>
        </p:nvGrpSpPr>
        <p:grpSpPr>
          <a:xfrm>
            <a:off x="357158" y="1285860"/>
            <a:ext cx="1928826" cy="1473939"/>
            <a:chOff x="642910" y="1500174"/>
            <a:chExt cx="1928826" cy="1473939"/>
          </a:xfrm>
        </p:grpSpPr>
        <p:sp>
          <p:nvSpPr>
            <p:cNvPr id="4" name="TextBox 3"/>
            <p:cNvSpPr txBox="1"/>
            <p:nvPr/>
          </p:nvSpPr>
          <p:spPr>
            <a:xfrm>
              <a:off x="785786" y="1643050"/>
              <a:ext cx="164307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/>
                <a:t>H</a:t>
              </a:r>
              <a:r>
                <a:rPr lang="en-US" sz="2800" baseline="-25000" dirty="0" smtClean="0"/>
                <a:t>2</a:t>
              </a:r>
              <a:r>
                <a:rPr lang="ru-RU" sz="2800" baseline="-25000" dirty="0" smtClean="0"/>
                <a:t> </a:t>
              </a:r>
              <a:r>
                <a:rPr lang="en-US" sz="2800" dirty="0" smtClean="0"/>
                <a:t>SO</a:t>
              </a:r>
              <a:r>
                <a:rPr lang="en-US" sz="2800" baseline="-25000" dirty="0" smtClean="0"/>
                <a:t>4</a:t>
              </a:r>
              <a:endParaRPr lang="ru-RU" sz="2800" baseline="-25000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642910" y="2143116"/>
              <a:ext cx="192882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rgbClr val="002060"/>
                  </a:solidFill>
                </a:rPr>
                <a:t>H</a:t>
              </a:r>
              <a:r>
                <a:rPr lang="en-US" sz="2800" baseline="30000" dirty="0" smtClean="0">
                  <a:solidFill>
                    <a:srgbClr val="002060"/>
                  </a:solidFill>
                </a:rPr>
                <a:t>+</a:t>
              </a:r>
              <a:r>
                <a:rPr lang="en-US" dirty="0" smtClean="0"/>
                <a:t> - </a:t>
              </a:r>
              <a:r>
                <a:rPr lang="ru-RU" dirty="0" smtClean="0">
                  <a:solidFill>
                    <a:srgbClr val="FF0000"/>
                  </a:solidFill>
                </a:rPr>
                <a:t>окислитель</a:t>
              </a:r>
            </a:p>
            <a:p>
              <a:r>
                <a:rPr lang="ru-RU" sz="2000" dirty="0" smtClean="0"/>
                <a:t>2Н</a:t>
              </a:r>
              <a:r>
                <a:rPr lang="ru-RU" sz="2000" baseline="30000" dirty="0" smtClean="0"/>
                <a:t>+</a:t>
              </a:r>
              <a:r>
                <a:rPr lang="ru-RU" sz="2000" dirty="0" smtClean="0"/>
                <a:t> + 2</a:t>
              </a:r>
              <a:r>
                <a:rPr lang="en-US" sz="2000" dirty="0" smtClean="0"/>
                <a:t>e → H</a:t>
              </a:r>
              <a:r>
                <a:rPr lang="en-US" sz="2000" baseline="-25000" dirty="0" smtClean="0"/>
                <a:t>2</a:t>
              </a:r>
              <a:r>
                <a:rPr lang="en-US" sz="2000" dirty="0" smtClean="0"/>
                <a:t>↑</a:t>
              </a:r>
              <a:endParaRPr lang="ru-RU" sz="2000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857224" y="1500174"/>
              <a:ext cx="5715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+1</a:t>
              </a:r>
              <a:endParaRPr lang="ru-RU" dirty="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214414" y="1500174"/>
              <a:ext cx="5715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+6</a:t>
              </a:r>
              <a:endParaRPr lang="ru-RU" dirty="0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500166" y="1500174"/>
              <a:ext cx="5715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-2</a:t>
              </a:r>
              <a:endParaRPr lang="ru-RU" dirty="0"/>
            </a:p>
          </p:txBody>
        </p:sp>
        <p:sp>
          <p:nvSpPr>
            <p:cNvPr id="46" name="Скругленный прямоугольник 45"/>
            <p:cNvSpPr/>
            <p:nvPr/>
          </p:nvSpPr>
          <p:spPr>
            <a:xfrm>
              <a:off x="785786" y="1571612"/>
              <a:ext cx="428628" cy="642942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5" name="Группа 54"/>
          <p:cNvGrpSpPr/>
          <p:nvPr/>
        </p:nvGrpSpPr>
        <p:grpSpPr>
          <a:xfrm>
            <a:off x="6215074" y="785794"/>
            <a:ext cx="3071834" cy="1832258"/>
            <a:chOff x="5286380" y="2905780"/>
            <a:chExt cx="3071834" cy="1832258"/>
          </a:xfrm>
        </p:grpSpPr>
        <p:grpSp>
          <p:nvGrpSpPr>
            <p:cNvPr id="50" name="Группа 49"/>
            <p:cNvGrpSpPr/>
            <p:nvPr/>
          </p:nvGrpSpPr>
          <p:grpSpPr>
            <a:xfrm>
              <a:off x="5286380" y="2928934"/>
              <a:ext cx="2071702" cy="1809104"/>
              <a:chOff x="5286380" y="2928934"/>
              <a:chExt cx="2071702" cy="1809104"/>
            </a:xfrm>
          </p:grpSpPr>
          <p:sp>
            <p:nvSpPr>
              <p:cNvPr id="10" name="TextBox 9"/>
              <p:cNvSpPr txBox="1"/>
              <p:nvPr/>
            </p:nvSpPr>
            <p:spPr>
              <a:xfrm>
                <a:off x="5286380" y="3571876"/>
                <a:ext cx="78581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/>
                  <a:t>S</a:t>
                </a:r>
                <a:r>
                  <a:rPr lang="en-US" sz="2800" baseline="30000" dirty="0" smtClean="0"/>
                  <a:t>+6</a:t>
                </a:r>
                <a:endParaRPr lang="ru-RU" sz="2800" baseline="30000" dirty="0"/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6643702" y="4214818"/>
                <a:ext cx="71438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/>
                  <a:t>S</a:t>
                </a:r>
                <a:r>
                  <a:rPr lang="en-US" sz="2800" baseline="30000" dirty="0" smtClean="0"/>
                  <a:t>+4</a:t>
                </a:r>
                <a:endParaRPr lang="ru-RU" sz="2800" baseline="30000" dirty="0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6072198" y="4214818"/>
                <a:ext cx="57150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+2e</a:t>
                </a:r>
                <a:endParaRPr lang="ru-RU" dirty="0"/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6000760" y="2928934"/>
                <a:ext cx="57150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+8e</a:t>
                </a:r>
                <a:endParaRPr lang="ru-RU" dirty="0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6000760" y="3500438"/>
                <a:ext cx="57150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+6e</a:t>
                </a:r>
                <a:endParaRPr lang="ru-RU" dirty="0"/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6643702" y="2928934"/>
                <a:ext cx="57150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/>
                  <a:t>S</a:t>
                </a:r>
                <a:r>
                  <a:rPr lang="en-US" sz="2800" baseline="30000" dirty="0" smtClean="0"/>
                  <a:t>-2</a:t>
                </a:r>
                <a:endParaRPr lang="ru-RU" sz="2800" baseline="30000" dirty="0"/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6643702" y="3500438"/>
                <a:ext cx="57150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/>
                  <a:t>S</a:t>
                </a:r>
                <a:r>
                  <a:rPr lang="en-US" sz="2800" baseline="30000" dirty="0" smtClean="0"/>
                  <a:t>0</a:t>
                </a:r>
                <a:endParaRPr lang="ru-RU" sz="2800" baseline="30000" dirty="0"/>
              </a:p>
            </p:txBody>
          </p:sp>
          <p:cxnSp>
            <p:nvCxnSpPr>
              <p:cNvPr id="18" name="Прямая соединительная линия 17"/>
              <p:cNvCxnSpPr/>
              <p:nvPr/>
            </p:nvCxnSpPr>
            <p:spPr>
              <a:xfrm>
                <a:off x="5786446" y="3786190"/>
                <a:ext cx="214314" cy="1588"/>
              </a:xfrm>
              <a:prstGeom prst="line">
                <a:avLst/>
              </a:prstGeom>
              <a:ln w="28575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Прямая соединительная линия 21"/>
              <p:cNvCxnSpPr/>
              <p:nvPr/>
            </p:nvCxnSpPr>
            <p:spPr>
              <a:xfrm rot="5400000">
                <a:off x="5357818" y="3857628"/>
                <a:ext cx="1285884" cy="1588"/>
              </a:xfrm>
              <a:prstGeom prst="line">
                <a:avLst/>
              </a:prstGeom>
              <a:ln w="28575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Прямая со стрелкой 30"/>
              <p:cNvCxnSpPr/>
              <p:nvPr/>
            </p:nvCxnSpPr>
            <p:spPr>
              <a:xfrm>
                <a:off x="6000760" y="4500570"/>
                <a:ext cx="642942" cy="1588"/>
              </a:xfrm>
              <a:prstGeom prst="straightConnector1">
                <a:avLst/>
              </a:prstGeom>
              <a:ln w="28575">
                <a:solidFill>
                  <a:srgbClr val="00206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Прямая со стрелкой 34"/>
              <p:cNvCxnSpPr/>
              <p:nvPr/>
            </p:nvCxnSpPr>
            <p:spPr>
              <a:xfrm>
                <a:off x="6000760" y="3786190"/>
                <a:ext cx="642942" cy="1588"/>
              </a:xfrm>
              <a:prstGeom prst="straightConnector1">
                <a:avLst/>
              </a:prstGeom>
              <a:ln w="28575">
                <a:solidFill>
                  <a:srgbClr val="00206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Прямая со стрелкой 35"/>
              <p:cNvCxnSpPr/>
              <p:nvPr/>
            </p:nvCxnSpPr>
            <p:spPr>
              <a:xfrm>
                <a:off x="6000760" y="3214686"/>
                <a:ext cx="642942" cy="1588"/>
              </a:xfrm>
              <a:prstGeom prst="straightConnector1">
                <a:avLst/>
              </a:prstGeom>
              <a:ln w="28575">
                <a:solidFill>
                  <a:srgbClr val="00206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2" name="TextBox 51"/>
            <p:cNvSpPr txBox="1"/>
            <p:nvPr/>
          </p:nvSpPr>
          <p:spPr>
            <a:xfrm>
              <a:off x="7143768" y="2905780"/>
              <a:ext cx="9286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/>
                <a:t>(H</a:t>
              </a:r>
              <a:r>
                <a:rPr lang="en-US" sz="2800" baseline="-25000" dirty="0" smtClean="0"/>
                <a:t>2</a:t>
              </a:r>
              <a:r>
                <a:rPr lang="en-US" sz="2800" dirty="0" smtClean="0"/>
                <a:t>S)</a:t>
              </a:r>
              <a:endParaRPr lang="ru-RU" sz="2800" dirty="0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7143768" y="3477284"/>
              <a:ext cx="9286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/>
                <a:t>  (S)</a:t>
              </a:r>
              <a:endParaRPr lang="ru-RU" sz="2800" dirty="0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7215206" y="4191664"/>
              <a:ext cx="1143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/>
                <a:t>(SO</a:t>
              </a:r>
              <a:r>
                <a:rPr lang="en-US" sz="2800" baseline="-25000" dirty="0" smtClean="0"/>
                <a:t>2</a:t>
              </a:r>
              <a:r>
                <a:rPr lang="en-US" sz="2800" dirty="0" smtClean="0"/>
                <a:t>)</a:t>
              </a:r>
              <a:endParaRPr lang="ru-RU" sz="2800" baseline="-25000" dirty="0"/>
            </a:p>
          </p:txBody>
        </p:sp>
      </p:grpSp>
      <p:cxnSp>
        <p:nvCxnSpPr>
          <p:cNvPr id="57" name="Прямая соединительная линия 56"/>
          <p:cNvCxnSpPr/>
          <p:nvPr/>
        </p:nvCxnSpPr>
        <p:spPr>
          <a:xfrm rot="10800000">
            <a:off x="928662" y="427015"/>
            <a:ext cx="2071702" cy="158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rot="10800000" flipV="1">
            <a:off x="4286248" y="428604"/>
            <a:ext cx="1000132" cy="1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>
          <a:xfrm rot="5400000">
            <a:off x="750862" y="607199"/>
            <a:ext cx="356395" cy="794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/>
          <p:nvPr/>
        </p:nvCxnSpPr>
        <p:spPr>
          <a:xfrm rot="5400000">
            <a:off x="5107785" y="607200"/>
            <a:ext cx="357190" cy="1588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Рисунок 50" descr="Ме.JPG"/>
          <p:cNvPicPr>
            <a:picLocks noChangeAspect="1"/>
          </p:cNvPicPr>
          <p:nvPr/>
        </p:nvPicPr>
        <p:blipFill>
          <a:blip r:embed="rId2"/>
          <a:srcRect l="5738" t="15867" r="4099" b="76296"/>
          <a:stretch>
            <a:fillRect/>
          </a:stretch>
        </p:blipFill>
        <p:spPr>
          <a:xfrm>
            <a:off x="71406" y="3071810"/>
            <a:ext cx="9001156" cy="428628"/>
          </a:xfrm>
          <a:prstGeom prst="rect">
            <a:avLst/>
          </a:prstGeom>
          <a:ln w="19050">
            <a:noFill/>
          </a:ln>
        </p:spPr>
      </p:pic>
      <p:cxnSp>
        <p:nvCxnSpPr>
          <p:cNvPr id="56" name="Прямая соединительная линия 55"/>
          <p:cNvCxnSpPr/>
          <p:nvPr/>
        </p:nvCxnSpPr>
        <p:spPr>
          <a:xfrm>
            <a:off x="0" y="2928934"/>
            <a:ext cx="9144000" cy="1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>
            <a:off x="0" y="3641726"/>
            <a:ext cx="9144000" cy="1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2571736" y="3857628"/>
            <a:ext cx="3571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2060"/>
                </a:solidFill>
              </a:rPr>
              <a:t>Zn + H</a:t>
            </a:r>
            <a:r>
              <a:rPr lang="en-US" sz="2000" baseline="-25000" dirty="0" smtClean="0">
                <a:solidFill>
                  <a:srgbClr val="002060"/>
                </a:solidFill>
              </a:rPr>
              <a:t>2</a:t>
            </a:r>
            <a:r>
              <a:rPr lang="en-US" sz="2000" dirty="0" smtClean="0">
                <a:solidFill>
                  <a:srgbClr val="002060"/>
                </a:solidFill>
              </a:rPr>
              <a:t>SO</a:t>
            </a:r>
            <a:r>
              <a:rPr lang="en-US" sz="2000" baseline="-25000" dirty="0" smtClean="0">
                <a:solidFill>
                  <a:srgbClr val="002060"/>
                </a:solidFill>
              </a:rPr>
              <a:t>4</a:t>
            </a:r>
            <a:r>
              <a:rPr lang="en-US" sz="2000" dirty="0" smtClean="0">
                <a:solidFill>
                  <a:srgbClr val="002060"/>
                </a:solidFill>
              </a:rPr>
              <a:t>(</a:t>
            </a:r>
            <a:r>
              <a:rPr lang="ru-RU" sz="2000" dirty="0" err="1" smtClean="0">
                <a:solidFill>
                  <a:srgbClr val="002060"/>
                </a:solidFill>
              </a:rPr>
              <a:t>р</a:t>
            </a:r>
            <a:r>
              <a:rPr lang="ru-RU" sz="2000" dirty="0" smtClean="0">
                <a:solidFill>
                  <a:srgbClr val="002060"/>
                </a:solidFill>
              </a:rPr>
              <a:t>)</a:t>
            </a:r>
            <a:r>
              <a:rPr lang="en-US" sz="2000" dirty="0" smtClean="0">
                <a:solidFill>
                  <a:srgbClr val="002060"/>
                </a:solidFill>
              </a:rPr>
              <a:t> = ZnSO</a:t>
            </a:r>
            <a:r>
              <a:rPr lang="en-US" sz="2000" baseline="-25000" dirty="0" smtClean="0">
                <a:solidFill>
                  <a:srgbClr val="002060"/>
                </a:solidFill>
              </a:rPr>
              <a:t>4</a:t>
            </a:r>
            <a:r>
              <a:rPr lang="en-US" sz="2000" dirty="0" smtClean="0">
                <a:solidFill>
                  <a:srgbClr val="002060"/>
                </a:solidFill>
              </a:rPr>
              <a:t> + H</a:t>
            </a:r>
            <a:r>
              <a:rPr lang="en-US" sz="2000" baseline="-25000" dirty="0" smtClean="0">
                <a:solidFill>
                  <a:srgbClr val="002060"/>
                </a:solidFill>
              </a:rPr>
              <a:t>2</a:t>
            </a:r>
            <a:r>
              <a:rPr lang="en-US" sz="2000" dirty="0" smtClean="0">
                <a:solidFill>
                  <a:srgbClr val="002060"/>
                </a:solidFill>
              </a:rPr>
              <a:t>↑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7143768" y="3857628"/>
            <a:ext cx="2000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М + </a:t>
            </a:r>
            <a:r>
              <a:rPr lang="en-US" sz="2000" dirty="0" smtClean="0">
                <a:solidFill>
                  <a:srgbClr val="002060"/>
                </a:solidFill>
              </a:rPr>
              <a:t>H</a:t>
            </a:r>
            <a:r>
              <a:rPr lang="en-US" sz="2000" baseline="-25000" dirty="0" smtClean="0">
                <a:solidFill>
                  <a:srgbClr val="002060"/>
                </a:solidFill>
              </a:rPr>
              <a:t>2</a:t>
            </a:r>
            <a:r>
              <a:rPr lang="en-US" sz="2000" dirty="0" smtClean="0">
                <a:solidFill>
                  <a:srgbClr val="002060"/>
                </a:solidFill>
              </a:rPr>
              <a:t>SO</a:t>
            </a:r>
            <a:r>
              <a:rPr lang="en-US" sz="2000" baseline="-25000" dirty="0" smtClean="0">
                <a:solidFill>
                  <a:srgbClr val="002060"/>
                </a:solidFill>
              </a:rPr>
              <a:t>4</a:t>
            </a:r>
            <a:r>
              <a:rPr lang="en-US" sz="2000" dirty="0" smtClean="0">
                <a:solidFill>
                  <a:srgbClr val="002060"/>
                </a:solidFill>
              </a:rPr>
              <a:t>(</a:t>
            </a:r>
            <a:r>
              <a:rPr lang="ru-RU" sz="2000" dirty="0" err="1" smtClean="0">
                <a:solidFill>
                  <a:srgbClr val="002060"/>
                </a:solidFill>
              </a:rPr>
              <a:t>р</a:t>
            </a:r>
            <a:r>
              <a:rPr lang="ru-RU" sz="2000" dirty="0" smtClean="0">
                <a:solidFill>
                  <a:srgbClr val="002060"/>
                </a:solidFill>
              </a:rPr>
              <a:t>) =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0" y="3714752"/>
            <a:ext cx="20716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водных </a:t>
            </a:r>
            <a:r>
              <a:rPr lang="ru-RU" dirty="0" err="1" smtClean="0"/>
              <a:t>р-рах</a:t>
            </a:r>
            <a:r>
              <a:rPr lang="ru-RU" dirty="0" smtClean="0"/>
              <a:t> реагируют с Н</a:t>
            </a:r>
            <a:r>
              <a:rPr lang="ru-RU" baseline="-25000" dirty="0" smtClean="0"/>
              <a:t>2</a:t>
            </a:r>
            <a:r>
              <a:rPr lang="ru-RU" dirty="0" smtClean="0"/>
              <a:t>О</a:t>
            </a:r>
            <a:endParaRPr lang="ru-RU" dirty="0"/>
          </a:p>
        </p:txBody>
      </p:sp>
      <p:cxnSp>
        <p:nvCxnSpPr>
          <p:cNvPr id="66" name="Прямая соединительная линия 65"/>
          <p:cNvCxnSpPr/>
          <p:nvPr/>
        </p:nvCxnSpPr>
        <p:spPr>
          <a:xfrm>
            <a:off x="0" y="4357694"/>
            <a:ext cx="9144000" cy="1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71438" y="4429132"/>
            <a:ext cx="635795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Если </a:t>
            </a:r>
            <a:r>
              <a:rPr lang="ru-RU" sz="2000" b="1" dirty="0" smtClean="0">
                <a:solidFill>
                  <a:srgbClr val="002060"/>
                </a:solidFill>
              </a:rPr>
              <a:t>Н</a:t>
            </a:r>
            <a:r>
              <a:rPr lang="ru-RU" sz="2000" b="1" baseline="-25000" dirty="0" smtClean="0">
                <a:solidFill>
                  <a:srgbClr val="002060"/>
                </a:solidFill>
              </a:rPr>
              <a:t>2</a:t>
            </a:r>
            <a:r>
              <a:rPr lang="en-US" sz="2000" b="1" dirty="0" smtClean="0">
                <a:solidFill>
                  <a:srgbClr val="002060"/>
                </a:solidFill>
              </a:rPr>
              <a:t>SO</a:t>
            </a:r>
            <a:r>
              <a:rPr lang="en-US" sz="2000" b="1" baseline="-25000" dirty="0" smtClean="0">
                <a:solidFill>
                  <a:srgbClr val="002060"/>
                </a:solidFill>
              </a:rPr>
              <a:t>4</a:t>
            </a:r>
            <a:r>
              <a:rPr lang="en-US" dirty="0" smtClean="0">
                <a:solidFill>
                  <a:srgbClr val="002060"/>
                </a:solidFill>
              </a:rPr>
              <a:t>(</a:t>
            </a:r>
            <a:r>
              <a:rPr lang="ru-RU" dirty="0" smtClean="0">
                <a:solidFill>
                  <a:srgbClr val="002060"/>
                </a:solidFill>
              </a:rPr>
              <a:t>к)</a:t>
            </a:r>
            <a:r>
              <a:rPr lang="ru-RU" dirty="0" smtClean="0"/>
              <a:t>,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smtClean="0"/>
              <a:t>то в зависимости от активности М и условий протекания реакций могут выделяться </a:t>
            </a:r>
            <a:r>
              <a:rPr lang="en-US" sz="2000" b="1" dirty="0" smtClean="0">
                <a:solidFill>
                  <a:srgbClr val="002060"/>
                </a:solidFill>
              </a:rPr>
              <a:t>H</a:t>
            </a:r>
            <a:r>
              <a:rPr lang="en-US" sz="2000" b="1" baseline="-25000" dirty="0" smtClean="0">
                <a:solidFill>
                  <a:srgbClr val="002060"/>
                </a:solidFill>
              </a:rPr>
              <a:t>2</a:t>
            </a:r>
            <a:r>
              <a:rPr lang="en-US" sz="2000" b="1" dirty="0" smtClean="0">
                <a:solidFill>
                  <a:srgbClr val="002060"/>
                </a:solidFill>
              </a:rPr>
              <a:t>S, S, SO</a:t>
            </a:r>
            <a:r>
              <a:rPr lang="en-US" sz="2000" b="1" baseline="-25000" dirty="0" smtClean="0">
                <a:solidFill>
                  <a:srgbClr val="002060"/>
                </a:solidFill>
              </a:rPr>
              <a:t>2</a:t>
            </a:r>
            <a:r>
              <a:rPr lang="en-US" sz="2000" dirty="0" smtClean="0"/>
              <a:t>. </a:t>
            </a:r>
          </a:p>
          <a:p>
            <a:r>
              <a:rPr lang="en-US" sz="2000" dirty="0" smtClean="0">
                <a:solidFill>
                  <a:srgbClr val="002060"/>
                </a:solidFill>
              </a:rPr>
              <a:t>Zn + 2H</a:t>
            </a:r>
            <a:r>
              <a:rPr lang="en-US" sz="2000" baseline="-25000" dirty="0" smtClean="0">
                <a:solidFill>
                  <a:srgbClr val="002060"/>
                </a:solidFill>
              </a:rPr>
              <a:t>2</a:t>
            </a:r>
            <a:r>
              <a:rPr lang="en-US" sz="2000" dirty="0" smtClean="0">
                <a:solidFill>
                  <a:srgbClr val="002060"/>
                </a:solidFill>
              </a:rPr>
              <a:t>SO</a:t>
            </a:r>
            <a:r>
              <a:rPr lang="en-US" sz="2000" baseline="-25000" dirty="0" smtClean="0">
                <a:solidFill>
                  <a:srgbClr val="002060"/>
                </a:solidFill>
              </a:rPr>
              <a:t>4</a:t>
            </a:r>
            <a:r>
              <a:rPr lang="en-US" sz="2000" dirty="0" smtClean="0">
                <a:solidFill>
                  <a:srgbClr val="002060"/>
                </a:solidFill>
              </a:rPr>
              <a:t>(</a:t>
            </a:r>
            <a:r>
              <a:rPr lang="ru-RU" dirty="0" err="1" smtClean="0">
                <a:solidFill>
                  <a:srgbClr val="002060"/>
                </a:solidFill>
              </a:rPr>
              <a:t>конц</a:t>
            </a:r>
            <a:r>
              <a:rPr lang="ru-RU" dirty="0" smtClean="0">
                <a:solidFill>
                  <a:srgbClr val="002060"/>
                </a:solidFill>
              </a:rPr>
              <a:t>. при </a:t>
            </a:r>
            <a:r>
              <a:rPr lang="en-US" dirty="0" smtClean="0">
                <a:solidFill>
                  <a:srgbClr val="002060"/>
                </a:solidFill>
              </a:rPr>
              <a:t>t°</a:t>
            </a:r>
            <a:r>
              <a:rPr lang="ru-RU" sz="2000" dirty="0" smtClean="0">
                <a:solidFill>
                  <a:srgbClr val="002060"/>
                </a:solidFill>
              </a:rPr>
              <a:t>) = </a:t>
            </a:r>
            <a:r>
              <a:rPr lang="en-US" sz="2000" dirty="0" smtClean="0">
                <a:solidFill>
                  <a:srgbClr val="002060"/>
                </a:solidFill>
              </a:rPr>
              <a:t>ZnSO</a:t>
            </a:r>
            <a:r>
              <a:rPr lang="en-US" sz="2000" baseline="-25000" dirty="0" smtClean="0">
                <a:solidFill>
                  <a:srgbClr val="002060"/>
                </a:solidFill>
              </a:rPr>
              <a:t>4</a:t>
            </a:r>
            <a:r>
              <a:rPr lang="en-US" sz="2000" dirty="0" smtClean="0">
                <a:solidFill>
                  <a:srgbClr val="002060"/>
                </a:solidFill>
              </a:rPr>
              <a:t> + SO</a:t>
            </a:r>
            <a:r>
              <a:rPr lang="en-US" sz="2000" baseline="-25000" dirty="0" smtClean="0">
                <a:solidFill>
                  <a:srgbClr val="002060"/>
                </a:solidFill>
              </a:rPr>
              <a:t>2</a:t>
            </a:r>
            <a:r>
              <a:rPr lang="en-US" sz="2000" dirty="0" smtClean="0">
                <a:solidFill>
                  <a:srgbClr val="002060"/>
                </a:solidFill>
              </a:rPr>
              <a:t>↑+ 2H</a:t>
            </a:r>
            <a:r>
              <a:rPr lang="en-US" sz="2000" baseline="-25000" dirty="0" smtClean="0">
                <a:solidFill>
                  <a:srgbClr val="002060"/>
                </a:solidFill>
              </a:rPr>
              <a:t>2</a:t>
            </a:r>
            <a:r>
              <a:rPr lang="en-US" sz="2000" dirty="0" smtClean="0">
                <a:solidFill>
                  <a:srgbClr val="002060"/>
                </a:solidFill>
              </a:rPr>
              <a:t>O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3</a:t>
            </a:r>
            <a:r>
              <a:rPr lang="en-US" sz="2000" dirty="0" smtClean="0">
                <a:solidFill>
                  <a:srgbClr val="002060"/>
                </a:solidFill>
              </a:rPr>
              <a:t>Zn + </a:t>
            </a:r>
            <a:r>
              <a:rPr lang="ru-RU" sz="2000" dirty="0" smtClean="0">
                <a:solidFill>
                  <a:srgbClr val="002060"/>
                </a:solidFill>
              </a:rPr>
              <a:t>4</a:t>
            </a:r>
            <a:r>
              <a:rPr lang="en-US" sz="2000" dirty="0" smtClean="0">
                <a:solidFill>
                  <a:srgbClr val="002060"/>
                </a:solidFill>
              </a:rPr>
              <a:t>H</a:t>
            </a:r>
            <a:r>
              <a:rPr lang="en-US" sz="2000" baseline="-25000" dirty="0" smtClean="0">
                <a:solidFill>
                  <a:srgbClr val="002060"/>
                </a:solidFill>
              </a:rPr>
              <a:t>2</a:t>
            </a:r>
            <a:r>
              <a:rPr lang="en-US" sz="2000" dirty="0" smtClean="0">
                <a:solidFill>
                  <a:srgbClr val="002060"/>
                </a:solidFill>
              </a:rPr>
              <a:t>SO</a:t>
            </a:r>
            <a:r>
              <a:rPr lang="en-US" sz="2000" baseline="-25000" dirty="0" smtClean="0">
                <a:solidFill>
                  <a:srgbClr val="002060"/>
                </a:solidFill>
              </a:rPr>
              <a:t>4</a:t>
            </a:r>
            <a:r>
              <a:rPr lang="en-US" sz="2000" dirty="0" smtClean="0">
                <a:solidFill>
                  <a:srgbClr val="002060"/>
                </a:solidFill>
              </a:rPr>
              <a:t>(</a:t>
            </a:r>
            <a:r>
              <a:rPr lang="ru-RU" dirty="0" err="1" smtClean="0">
                <a:solidFill>
                  <a:srgbClr val="002060"/>
                </a:solidFill>
              </a:rPr>
              <a:t>разб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  <a:r>
              <a:rPr lang="ru-RU" sz="2000" dirty="0" smtClean="0">
                <a:solidFill>
                  <a:srgbClr val="002060"/>
                </a:solidFill>
              </a:rPr>
              <a:t>) = 3</a:t>
            </a:r>
            <a:r>
              <a:rPr lang="en-US" sz="2000" dirty="0" smtClean="0">
                <a:solidFill>
                  <a:srgbClr val="002060"/>
                </a:solidFill>
              </a:rPr>
              <a:t>ZnSO</a:t>
            </a:r>
            <a:r>
              <a:rPr lang="en-US" sz="2000" baseline="-25000" dirty="0" smtClean="0">
                <a:solidFill>
                  <a:srgbClr val="002060"/>
                </a:solidFill>
              </a:rPr>
              <a:t>4</a:t>
            </a:r>
            <a:r>
              <a:rPr lang="en-US" sz="2000" dirty="0" smtClean="0">
                <a:solidFill>
                  <a:srgbClr val="002060"/>
                </a:solidFill>
              </a:rPr>
              <a:t> + S↓+ 4H</a:t>
            </a:r>
            <a:r>
              <a:rPr lang="en-US" sz="2000" baseline="-25000" dirty="0" smtClean="0">
                <a:solidFill>
                  <a:srgbClr val="002060"/>
                </a:solidFill>
              </a:rPr>
              <a:t>2</a:t>
            </a:r>
            <a:r>
              <a:rPr lang="en-US" sz="2000" dirty="0" smtClean="0">
                <a:solidFill>
                  <a:srgbClr val="002060"/>
                </a:solidFill>
              </a:rPr>
              <a:t>O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4</a:t>
            </a:r>
            <a:r>
              <a:rPr lang="en-US" sz="2000" dirty="0" smtClean="0">
                <a:solidFill>
                  <a:srgbClr val="002060"/>
                </a:solidFill>
              </a:rPr>
              <a:t>Zn + </a:t>
            </a:r>
            <a:r>
              <a:rPr lang="ru-RU" sz="2000" dirty="0" smtClean="0">
                <a:solidFill>
                  <a:srgbClr val="002060"/>
                </a:solidFill>
              </a:rPr>
              <a:t>5</a:t>
            </a:r>
            <a:r>
              <a:rPr lang="en-US" sz="2000" dirty="0" smtClean="0">
                <a:solidFill>
                  <a:srgbClr val="002060"/>
                </a:solidFill>
              </a:rPr>
              <a:t>H</a:t>
            </a:r>
            <a:r>
              <a:rPr lang="en-US" sz="2000" baseline="-25000" dirty="0" smtClean="0">
                <a:solidFill>
                  <a:srgbClr val="002060"/>
                </a:solidFill>
              </a:rPr>
              <a:t>2</a:t>
            </a:r>
            <a:r>
              <a:rPr lang="en-US" sz="2000" dirty="0" smtClean="0">
                <a:solidFill>
                  <a:srgbClr val="002060"/>
                </a:solidFill>
              </a:rPr>
              <a:t>SO</a:t>
            </a:r>
            <a:r>
              <a:rPr lang="en-US" sz="2000" baseline="-25000" dirty="0" smtClean="0">
                <a:solidFill>
                  <a:srgbClr val="002060"/>
                </a:solidFill>
              </a:rPr>
              <a:t>4</a:t>
            </a:r>
            <a:r>
              <a:rPr lang="en-US" sz="2000" dirty="0" smtClean="0">
                <a:solidFill>
                  <a:srgbClr val="002060"/>
                </a:solidFill>
              </a:rPr>
              <a:t>(</a:t>
            </a:r>
            <a:r>
              <a:rPr lang="ru-RU" dirty="0" smtClean="0">
                <a:solidFill>
                  <a:srgbClr val="002060"/>
                </a:solidFill>
              </a:rPr>
              <a:t>сильно </a:t>
            </a:r>
            <a:r>
              <a:rPr lang="ru-RU" dirty="0" err="1" smtClean="0">
                <a:solidFill>
                  <a:srgbClr val="002060"/>
                </a:solidFill>
              </a:rPr>
              <a:t>разб</a:t>
            </a:r>
            <a:r>
              <a:rPr lang="ru-RU" dirty="0" smtClean="0">
                <a:solidFill>
                  <a:srgbClr val="002060"/>
                </a:solidFill>
              </a:rPr>
              <a:t>. при </a:t>
            </a:r>
            <a:r>
              <a:rPr lang="en-US" dirty="0" smtClean="0">
                <a:solidFill>
                  <a:srgbClr val="002060"/>
                </a:solidFill>
              </a:rPr>
              <a:t>t°</a:t>
            </a:r>
            <a:r>
              <a:rPr lang="ru-RU" sz="2000" dirty="0" smtClean="0">
                <a:solidFill>
                  <a:srgbClr val="002060"/>
                </a:solidFill>
              </a:rPr>
              <a:t>) = 4</a:t>
            </a:r>
            <a:r>
              <a:rPr lang="en-US" sz="2000" dirty="0" smtClean="0">
                <a:solidFill>
                  <a:srgbClr val="002060"/>
                </a:solidFill>
              </a:rPr>
              <a:t>ZnSO</a:t>
            </a:r>
            <a:r>
              <a:rPr lang="en-US" sz="2000" baseline="-25000" dirty="0" smtClean="0">
                <a:solidFill>
                  <a:srgbClr val="002060"/>
                </a:solidFill>
              </a:rPr>
              <a:t>4</a:t>
            </a:r>
            <a:r>
              <a:rPr lang="en-US" sz="2000" dirty="0" smtClean="0">
                <a:solidFill>
                  <a:srgbClr val="002060"/>
                </a:solidFill>
              </a:rPr>
              <a:t> + H</a:t>
            </a:r>
            <a:r>
              <a:rPr lang="en-US" sz="2000" baseline="-25000" dirty="0" smtClean="0">
                <a:solidFill>
                  <a:srgbClr val="002060"/>
                </a:solidFill>
              </a:rPr>
              <a:t>2</a:t>
            </a:r>
            <a:r>
              <a:rPr lang="en-US" sz="2000" dirty="0" smtClean="0">
                <a:solidFill>
                  <a:srgbClr val="002060"/>
                </a:solidFill>
              </a:rPr>
              <a:t>S↑+ 4H</a:t>
            </a:r>
            <a:r>
              <a:rPr lang="en-US" sz="2000" baseline="-25000" dirty="0" smtClean="0">
                <a:solidFill>
                  <a:srgbClr val="002060"/>
                </a:solidFill>
              </a:rPr>
              <a:t>2</a:t>
            </a:r>
            <a:r>
              <a:rPr lang="en-US" sz="2000" dirty="0" smtClean="0">
                <a:solidFill>
                  <a:srgbClr val="002060"/>
                </a:solidFill>
              </a:rPr>
              <a:t>O</a:t>
            </a:r>
            <a:endParaRPr lang="ru-RU" sz="2000" dirty="0" smtClean="0">
              <a:solidFill>
                <a:srgbClr val="002060"/>
              </a:solidFill>
            </a:endParaRPr>
          </a:p>
          <a:p>
            <a:endParaRPr lang="ru-RU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  <p:sp>
        <p:nvSpPr>
          <p:cNvPr id="68" name="TextBox 67"/>
          <p:cNvSpPr txBox="1"/>
          <p:nvPr/>
        </p:nvSpPr>
        <p:spPr>
          <a:xfrm>
            <a:off x="6429388" y="4410213"/>
            <a:ext cx="214314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Выделяется </a:t>
            </a:r>
            <a:r>
              <a:rPr lang="en-US" b="1" dirty="0" smtClean="0">
                <a:solidFill>
                  <a:srgbClr val="002060"/>
                </a:solidFill>
              </a:rPr>
              <a:t>SO</a:t>
            </a:r>
            <a:r>
              <a:rPr lang="en-US" b="1" baseline="-25000" dirty="0" smtClean="0">
                <a:solidFill>
                  <a:srgbClr val="002060"/>
                </a:solidFill>
              </a:rPr>
              <a:t>2</a:t>
            </a:r>
          </a:p>
          <a:p>
            <a:endParaRPr lang="ru-RU" sz="1600" dirty="0" smtClean="0"/>
          </a:p>
          <a:p>
            <a:r>
              <a:rPr lang="en-US" sz="1600" b="1" dirty="0" smtClean="0">
                <a:solidFill>
                  <a:srgbClr val="002060"/>
                </a:solidFill>
              </a:rPr>
              <a:t>Cu + 2H</a:t>
            </a:r>
            <a:r>
              <a:rPr lang="en-US" sz="1600" b="1" baseline="-25000" dirty="0" smtClean="0">
                <a:solidFill>
                  <a:srgbClr val="002060"/>
                </a:solidFill>
              </a:rPr>
              <a:t>2</a:t>
            </a:r>
            <a:r>
              <a:rPr lang="en-US" sz="1600" b="1" dirty="0" smtClean="0">
                <a:solidFill>
                  <a:srgbClr val="002060"/>
                </a:solidFill>
              </a:rPr>
              <a:t>SO</a:t>
            </a:r>
            <a:r>
              <a:rPr lang="en-US" sz="1600" b="1" baseline="-25000" dirty="0" smtClean="0">
                <a:solidFill>
                  <a:srgbClr val="002060"/>
                </a:solidFill>
              </a:rPr>
              <a:t>4</a:t>
            </a:r>
            <a:r>
              <a:rPr lang="ru-RU" sz="1600" b="1" baseline="-25000" dirty="0" smtClean="0">
                <a:solidFill>
                  <a:srgbClr val="002060"/>
                </a:solidFill>
              </a:rPr>
              <a:t> </a:t>
            </a:r>
            <a:r>
              <a:rPr lang="en-US" sz="1600" dirty="0" smtClean="0">
                <a:solidFill>
                  <a:srgbClr val="002060"/>
                </a:solidFill>
              </a:rPr>
              <a:t>(</a:t>
            </a:r>
            <a:r>
              <a:rPr lang="ru-RU" sz="1600" dirty="0" smtClean="0">
                <a:solidFill>
                  <a:srgbClr val="002060"/>
                </a:solidFill>
              </a:rPr>
              <a:t>к. при </a:t>
            </a:r>
            <a:r>
              <a:rPr lang="en-US" sz="1600" dirty="0" smtClean="0">
                <a:solidFill>
                  <a:srgbClr val="002060"/>
                </a:solidFill>
              </a:rPr>
              <a:t>t°</a:t>
            </a:r>
            <a:r>
              <a:rPr lang="ru-RU" sz="1600" dirty="0" smtClean="0">
                <a:solidFill>
                  <a:srgbClr val="002060"/>
                </a:solidFill>
              </a:rPr>
              <a:t>)</a:t>
            </a:r>
            <a:r>
              <a:rPr lang="ru-RU" sz="1600" b="1" dirty="0" smtClean="0">
                <a:solidFill>
                  <a:srgbClr val="002060"/>
                </a:solidFill>
              </a:rPr>
              <a:t> = </a:t>
            </a:r>
            <a:r>
              <a:rPr lang="en-US" sz="1600" b="1" dirty="0" smtClean="0">
                <a:solidFill>
                  <a:srgbClr val="002060"/>
                </a:solidFill>
              </a:rPr>
              <a:t>CuSO</a:t>
            </a:r>
            <a:r>
              <a:rPr lang="en-US" sz="1600" b="1" baseline="-25000" dirty="0" smtClean="0">
                <a:solidFill>
                  <a:srgbClr val="002060"/>
                </a:solidFill>
              </a:rPr>
              <a:t>4</a:t>
            </a:r>
            <a:r>
              <a:rPr lang="en-US" sz="1600" b="1" dirty="0" smtClean="0">
                <a:solidFill>
                  <a:srgbClr val="002060"/>
                </a:solidFill>
              </a:rPr>
              <a:t> + SO</a:t>
            </a:r>
            <a:r>
              <a:rPr lang="en-US" sz="1600" b="1" baseline="-25000" dirty="0" smtClean="0">
                <a:solidFill>
                  <a:srgbClr val="002060"/>
                </a:solidFill>
              </a:rPr>
              <a:t>2</a:t>
            </a:r>
            <a:r>
              <a:rPr lang="en-US" sz="1600" b="1" dirty="0" smtClean="0">
                <a:solidFill>
                  <a:srgbClr val="002060"/>
                </a:solidFill>
              </a:rPr>
              <a:t>↑+ 2H</a:t>
            </a:r>
            <a:r>
              <a:rPr lang="en-US" sz="1600" b="1" baseline="-25000" dirty="0" smtClean="0">
                <a:solidFill>
                  <a:srgbClr val="002060"/>
                </a:solidFill>
              </a:rPr>
              <a:t>2</a:t>
            </a:r>
            <a:r>
              <a:rPr lang="en-US" sz="1600" b="1" dirty="0" smtClean="0">
                <a:solidFill>
                  <a:srgbClr val="002060"/>
                </a:solidFill>
              </a:rPr>
              <a:t>O</a:t>
            </a:r>
          </a:p>
          <a:p>
            <a:endParaRPr lang="en-US" dirty="0" smtClean="0"/>
          </a:p>
          <a:p>
            <a:endParaRPr lang="ru-RU" dirty="0"/>
          </a:p>
        </p:txBody>
      </p:sp>
      <p:cxnSp>
        <p:nvCxnSpPr>
          <p:cNvPr id="69" name="Прямая соединительная линия 68"/>
          <p:cNvCxnSpPr/>
          <p:nvPr/>
        </p:nvCxnSpPr>
        <p:spPr>
          <a:xfrm>
            <a:off x="-32" y="6000768"/>
            <a:ext cx="9144000" cy="1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rot="5400000">
            <a:off x="8608247" y="3964785"/>
            <a:ext cx="214314" cy="142876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 rot="5400000">
            <a:off x="5322099" y="4822041"/>
            <a:ext cx="2357454" cy="1588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 rot="5400000">
            <a:off x="7606924" y="5178834"/>
            <a:ext cx="1643868" cy="1589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/>
          <p:nvPr/>
        </p:nvCxnSpPr>
        <p:spPr>
          <a:xfrm rot="5400000">
            <a:off x="1785918" y="4000504"/>
            <a:ext cx="714380" cy="1588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84"/>
          <p:cNvSpPr txBox="1"/>
          <p:nvPr/>
        </p:nvSpPr>
        <p:spPr>
          <a:xfrm>
            <a:off x="8501090" y="471488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=</a:t>
            </a:r>
            <a:endParaRPr lang="ru-RU" sz="3200" dirty="0"/>
          </a:p>
        </p:txBody>
      </p:sp>
      <p:cxnSp>
        <p:nvCxnSpPr>
          <p:cNvPr id="86" name="Прямая соединительная линия 85"/>
          <p:cNvCxnSpPr/>
          <p:nvPr/>
        </p:nvCxnSpPr>
        <p:spPr>
          <a:xfrm rot="5400000">
            <a:off x="8572528" y="4929198"/>
            <a:ext cx="285752" cy="142876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214282" y="6000768"/>
            <a:ext cx="72866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  На холоду </a:t>
            </a:r>
            <a:r>
              <a:rPr lang="ru-RU" sz="2000" b="1" dirty="0" smtClean="0">
                <a:solidFill>
                  <a:srgbClr val="002060"/>
                </a:solidFill>
              </a:rPr>
              <a:t>Н</a:t>
            </a:r>
            <a:r>
              <a:rPr lang="ru-RU" sz="2000" b="1" baseline="-25000" dirty="0" smtClean="0">
                <a:solidFill>
                  <a:srgbClr val="002060"/>
                </a:solidFill>
              </a:rPr>
              <a:t>2</a:t>
            </a:r>
            <a:r>
              <a:rPr lang="en-US" sz="2000" b="1" dirty="0" smtClean="0">
                <a:solidFill>
                  <a:srgbClr val="002060"/>
                </a:solidFill>
              </a:rPr>
              <a:t>SO</a:t>
            </a:r>
            <a:r>
              <a:rPr lang="en-US" sz="2000" b="1" baseline="-25000" dirty="0" smtClean="0">
                <a:solidFill>
                  <a:srgbClr val="002060"/>
                </a:solidFill>
              </a:rPr>
              <a:t>4</a:t>
            </a:r>
            <a:r>
              <a:rPr lang="en-US" dirty="0" smtClean="0">
                <a:solidFill>
                  <a:srgbClr val="002060"/>
                </a:solidFill>
              </a:rPr>
              <a:t>(</a:t>
            </a:r>
            <a:r>
              <a:rPr lang="ru-RU" dirty="0" smtClean="0">
                <a:solidFill>
                  <a:srgbClr val="002060"/>
                </a:solidFill>
              </a:rPr>
              <a:t>к) </a:t>
            </a:r>
            <a:r>
              <a:rPr lang="ru-RU" dirty="0" err="1" smtClean="0"/>
              <a:t>пассивирует</a:t>
            </a:r>
            <a:r>
              <a:rPr lang="ru-RU" dirty="0" smtClean="0"/>
              <a:t> некоторые металлы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                                  </a:t>
            </a:r>
            <a:r>
              <a:rPr lang="en-US" sz="2000" dirty="0" smtClean="0">
                <a:solidFill>
                  <a:srgbClr val="002060"/>
                </a:solidFill>
              </a:rPr>
              <a:t>Fe + H</a:t>
            </a:r>
            <a:r>
              <a:rPr lang="en-US" sz="2000" baseline="-25000" dirty="0" smtClean="0">
                <a:solidFill>
                  <a:srgbClr val="002060"/>
                </a:solidFill>
              </a:rPr>
              <a:t>2</a:t>
            </a:r>
            <a:r>
              <a:rPr lang="en-US" sz="2000" dirty="0" smtClean="0">
                <a:solidFill>
                  <a:srgbClr val="002060"/>
                </a:solidFill>
              </a:rPr>
              <a:t>SO</a:t>
            </a:r>
            <a:r>
              <a:rPr lang="en-US" sz="2000" baseline="-25000" dirty="0" smtClean="0">
                <a:solidFill>
                  <a:srgbClr val="002060"/>
                </a:solidFill>
              </a:rPr>
              <a:t>4</a:t>
            </a:r>
            <a:r>
              <a:rPr lang="en-US" sz="2000" dirty="0" smtClean="0">
                <a:solidFill>
                  <a:srgbClr val="002060"/>
                </a:solidFill>
              </a:rPr>
              <a:t>(</a:t>
            </a:r>
            <a:r>
              <a:rPr lang="ru-RU" sz="2000" dirty="0" smtClean="0">
                <a:solidFill>
                  <a:srgbClr val="002060"/>
                </a:solidFill>
              </a:rPr>
              <a:t>к.</a:t>
            </a:r>
            <a:r>
              <a:rPr lang="en-US" sz="2000" dirty="0" smtClean="0">
                <a:solidFill>
                  <a:srgbClr val="002060"/>
                </a:solidFill>
              </a:rPr>
              <a:t>) =      Al + H</a:t>
            </a:r>
            <a:r>
              <a:rPr lang="en-US" sz="2000" baseline="-25000" dirty="0" smtClean="0">
                <a:solidFill>
                  <a:srgbClr val="002060"/>
                </a:solidFill>
              </a:rPr>
              <a:t>2</a:t>
            </a:r>
            <a:r>
              <a:rPr lang="en-US" sz="2000" dirty="0" smtClean="0">
                <a:solidFill>
                  <a:srgbClr val="002060"/>
                </a:solidFill>
              </a:rPr>
              <a:t>SO</a:t>
            </a:r>
            <a:r>
              <a:rPr lang="en-US" sz="2000" baseline="-25000" dirty="0" smtClean="0">
                <a:solidFill>
                  <a:srgbClr val="002060"/>
                </a:solidFill>
              </a:rPr>
              <a:t>4</a:t>
            </a:r>
            <a:r>
              <a:rPr lang="en-US" sz="2000" dirty="0" smtClean="0">
                <a:solidFill>
                  <a:srgbClr val="002060"/>
                </a:solidFill>
              </a:rPr>
              <a:t> (</a:t>
            </a:r>
            <a:r>
              <a:rPr lang="ru-RU" sz="2000" dirty="0" smtClean="0">
                <a:solidFill>
                  <a:srgbClr val="002060"/>
                </a:solidFill>
              </a:rPr>
              <a:t>к.</a:t>
            </a:r>
            <a:r>
              <a:rPr lang="en-US" sz="2000" dirty="0" smtClean="0">
                <a:solidFill>
                  <a:srgbClr val="002060"/>
                </a:solidFill>
              </a:rPr>
              <a:t>) =</a:t>
            </a:r>
            <a:endParaRPr lang="ru-RU" sz="2000" dirty="0">
              <a:solidFill>
                <a:srgbClr val="002060"/>
              </a:solidFill>
            </a:endParaRPr>
          </a:p>
        </p:txBody>
      </p:sp>
      <p:cxnSp>
        <p:nvCxnSpPr>
          <p:cNvPr id="89" name="Прямая соединительная линия 88"/>
          <p:cNvCxnSpPr/>
          <p:nvPr/>
        </p:nvCxnSpPr>
        <p:spPr>
          <a:xfrm rot="5400000">
            <a:off x="3500430" y="6429396"/>
            <a:ext cx="285752" cy="142876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Прямая соединительная линия 97"/>
          <p:cNvCxnSpPr/>
          <p:nvPr/>
        </p:nvCxnSpPr>
        <p:spPr>
          <a:xfrm rot="5400000">
            <a:off x="5500694" y="6429396"/>
            <a:ext cx="285752" cy="142876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Прямая соединительная линия 98"/>
          <p:cNvCxnSpPr/>
          <p:nvPr/>
        </p:nvCxnSpPr>
        <p:spPr>
          <a:xfrm>
            <a:off x="-32" y="6713560"/>
            <a:ext cx="9144000" cy="1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Управляющая кнопка: назад 69">
            <a:hlinkClick r:id="rId3" action="ppaction://hlinksldjump" highlightClick="1"/>
          </p:cNvPr>
          <p:cNvSpPr/>
          <p:nvPr/>
        </p:nvSpPr>
        <p:spPr>
          <a:xfrm>
            <a:off x="71406" y="6072206"/>
            <a:ext cx="642942" cy="642942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285720" y="357166"/>
            <a:ext cx="2857520" cy="1143008"/>
            <a:chOff x="5715008" y="1643050"/>
            <a:chExt cx="2857520" cy="1143008"/>
          </a:xfrm>
        </p:grpSpPr>
        <p:sp>
          <p:nvSpPr>
            <p:cNvPr id="5" name="TextBox 4"/>
            <p:cNvSpPr txBox="1"/>
            <p:nvPr/>
          </p:nvSpPr>
          <p:spPr>
            <a:xfrm>
              <a:off x="5715008" y="2262838"/>
              <a:ext cx="28575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rgbClr val="002060"/>
                  </a:solidFill>
                </a:rPr>
                <a:t>N</a:t>
              </a:r>
              <a:r>
                <a:rPr lang="en-US" sz="2800" baseline="30000" dirty="0" smtClean="0">
                  <a:solidFill>
                    <a:srgbClr val="002060"/>
                  </a:solidFill>
                </a:rPr>
                <a:t>+5</a:t>
              </a:r>
              <a:r>
                <a:rPr lang="ru-RU" sz="2800" dirty="0" smtClean="0">
                  <a:solidFill>
                    <a:srgbClr val="002060"/>
                  </a:solidFill>
                </a:rPr>
                <a:t>(</a:t>
              </a:r>
              <a:r>
                <a:rPr lang="en-US" sz="2800" dirty="0" smtClean="0">
                  <a:solidFill>
                    <a:srgbClr val="002060"/>
                  </a:solidFill>
                </a:rPr>
                <a:t>NO</a:t>
              </a:r>
              <a:r>
                <a:rPr lang="en-US" sz="2800" baseline="-25000" dirty="0" smtClean="0">
                  <a:solidFill>
                    <a:srgbClr val="002060"/>
                  </a:solidFill>
                </a:rPr>
                <a:t>3</a:t>
              </a:r>
              <a:r>
                <a:rPr lang="en-US" sz="2800" dirty="0" smtClean="0">
                  <a:solidFill>
                    <a:srgbClr val="002060"/>
                  </a:solidFill>
                </a:rPr>
                <a:t>)</a:t>
              </a:r>
              <a:r>
                <a:rPr lang="en-US" dirty="0" smtClean="0"/>
                <a:t> - </a:t>
              </a:r>
              <a:r>
                <a:rPr lang="ru-RU" dirty="0" smtClean="0">
                  <a:solidFill>
                    <a:srgbClr val="FF0000"/>
                  </a:solidFill>
                </a:rPr>
                <a:t>окислитель</a:t>
              </a:r>
              <a:endParaRPr lang="ru-RU" dirty="0">
                <a:solidFill>
                  <a:srgbClr val="FF0000"/>
                </a:solidFill>
              </a:endParaRPr>
            </a:p>
          </p:txBody>
        </p:sp>
        <p:grpSp>
          <p:nvGrpSpPr>
            <p:cNvPr id="6" name="Группа 46"/>
            <p:cNvGrpSpPr/>
            <p:nvPr/>
          </p:nvGrpSpPr>
          <p:grpSpPr>
            <a:xfrm>
              <a:off x="5715008" y="1643050"/>
              <a:ext cx="1643074" cy="714380"/>
              <a:chOff x="5715008" y="1643050"/>
              <a:chExt cx="1643074" cy="714380"/>
            </a:xfrm>
          </p:grpSpPr>
          <p:sp>
            <p:nvSpPr>
              <p:cNvPr id="7" name="TextBox 6"/>
              <p:cNvSpPr txBox="1"/>
              <p:nvPr/>
            </p:nvSpPr>
            <p:spPr>
              <a:xfrm>
                <a:off x="5715008" y="1785926"/>
                <a:ext cx="164307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/>
                  <a:t>H </a:t>
                </a:r>
                <a:r>
                  <a:rPr lang="ru-RU" sz="2800" baseline="-25000" dirty="0" smtClean="0"/>
                  <a:t> </a:t>
                </a:r>
                <a:r>
                  <a:rPr lang="en-US" sz="2800" dirty="0" smtClean="0"/>
                  <a:t>N</a:t>
                </a:r>
                <a:r>
                  <a:rPr lang="ru-RU" sz="2800" dirty="0" smtClean="0"/>
                  <a:t>  </a:t>
                </a:r>
                <a:r>
                  <a:rPr lang="en-US" sz="2800" dirty="0" smtClean="0"/>
                  <a:t>O</a:t>
                </a:r>
                <a:r>
                  <a:rPr lang="en-US" sz="2800" baseline="-25000" dirty="0" smtClean="0"/>
                  <a:t>3</a:t>
                </a:r>
                <a:endParaRPr lang="ru-RU" sz="2800" baseline="-25000" dirty="0"/>
              </a:p>
            </p:txBody>
          </p:sp>
          <p:sp>
            <p:nvSpPr>
              <p:cNvPr id="8" name="Скругленный прямоугольник 7"/>
              <p:cNvSpPr/>
              <p:nvPr/>
            </p:nvSpPr>
            <p:spPr>
              <a:xfrm>
                <a:off x="6072198" y="1714488"/>
                <a:ext cx="357190" cy="642942"/>
              </a:xfrm>
              <a:prstGeom prst="roundRect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5715008" y="1643050"/>
                <a:ext cx="57150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+</a:t>
                </a:r>
                <a:r>
                  <a:rPr lang="ru-RU" dirty="0" smtClean="0"/>
                  <a:t>1</a:t>
                </a:r>
                <a:endParaRPr lang="ru-RU" dirty="0"/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6072198" y="1643050"/>
                <a:ext cx="57150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+5</a:t>
                </a:r>
                <a:endParaRPr lang="ru-RU" dirty="0"/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6572264" y="1643050"/>
                <a:ext cx="57150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/>
                  <a:t>-2</a:t>
                </a:r>
                <a:endParaRPr lang="ru-RU" dirty="0"/>
              </a:p>
            </p:txBody>
          </p:sp>
        </p:grpSp>
      </p:grpSp>
      <p:sp>
        <p:nvSpPr>
          <p:cNvPr id="12" name="TextBox 11"/>
          <p:cNvSpPr txBox="1"/>
          <p:nvPr/>
        </p:nvSpPr>
        <p:spPr>
          <a:xfrm>
            <a:off x="2571736" y="214290"/>
            <a:ext cx="657226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Так как окислителем </a:t>
            </a:r>
            <a:r>
              <a:rPr lang="ru-RU" b="1" dirty="0" smtClean="0"/>
              <a:t>в </a:t>
            </a:r>
            <a:r>
              <a:rPr lang="ru-RU" sz="2000" b="1" dirty="0" smtClean="0"/>
              <a:t>Н</a:t>
            </a:r>
            <a:r>
              <a:rPr lang="en-US" sz="2000" b="1" dirty="0" smtClean="0"/>
              <a:t>N</a:t>
            </a:r>
            <a:r>
              <a:rPr lang="ru-RU" sz="2000" b="1" dirty="0" smtClean="0"/>
              <a:t>О</a:t>
            </a:r>
            <a:r>
              <a:rPr lang="ru-RU" sz="2000" b="1" baseline="-25000" dirty="0" smtClean="0"/>
              <a:t>3</a:t>
            </a:r>
            <a:r>
              <a:rPr lang="ru-RU" sz="2000" b="1" dirty="0" smtClean="0"/>
              <a:t> </a:t>
            </a:r>
            <a:r>
              <a:rPr lang="ru-RU" dirty="0" smtClean="0"/>
              <a:t>являются ионы </a:t>
            </a:r>
            <a:r>
              <a:rPr lang="en-US" sz="2000" b="1" dirty="0" smtClean="0"/>
              <a:t>NO</a:t>
            </a:r>
            <a:r>
              <a:rPr lang="en-US" sz="2000" b="1" baseline="-25000" dirty="0" smtClean="0"/>
              <a:t>3</a:t>
            </a:r>
            <a:r>
              <a:rPr lang="en-US" sz="2000" b="1" baseline="30000" dirty="0" smtClean="0"/>
              <a:t>-</a:t>
            </a:r>
            <a:r>
              <a:rPr lang="en-US" dirty="0" smtClean="0"/>
              <a:t>,</a:t>
            </a:r>
            <a:r>
              <a:rPr lang="ru-RU" dirty="0" smtClean="0"/>
              <a:t> а не ионы </a:t>
            </a:r>
            <a:r>
              <a:rPr lang="ru-RU" sz="2000" b="1" dirty="0" smtClean="0"/>
              <a:t>Н</a:t>
            </a:r>
            <a:r>
              <a:rPr lang="ru-RU" sz="2000" b="1" baseline="30000" dirty="0" smtClean="0"/>
              <a:t>+</a:t>
            </a:r>
            <a:r>
              <a:rPr lang="ru-RU" sz="2000" b="1" dirty="0" smtClean="0"/>
              <a:t>, </a:t>
            </a:r>
            <a:r>
              <a:rPr lang="ru-RU" dirty="0" smtClean="0"/>
              <a:t>то при взаимодействии</a:t>
            </a:r>
            <a:r>
              <a:rPr lang="ru-RU" sz="2000" b="1" dirty="0" smtClean="0"/>
              <a:t> Н</a:t>
            </a:r>
            <a:r>
              <a:rPr lang="en-US" sz="2000" b="1" dirty="0" smtClean="0"/>
              <a:t>N</a:t>
            </a:r>
            <a:r>
              <a:rPr lang="ru-RU" sz="2000" b="1" dirty="0" smtClean="0"/>
              <a:t>О</a:t>
            </a:r>
            <a:r>
              <a:rPr lang="ru-RU" sz="2000" b="1" baseline="-25000" dirty="0" smtClean="0"/>
              <a:t>3</a:t>
            </a:r>
            <a:r>
              <a:rPr lang="ru-RU" sz="2000" b="1" dirty="0" smtClean="0"/>
              <a:t> </a:t>
            </a:r>
            <a:r>
              <a:rPr lang="ru-RU" dirty="0" smtClean="0"/>
              <a:t>с </a:t>
            </a:r>
            <a:r>
              <a:rPr lang="ru-RU" sz="2000" b="1" dirty="0" smtClean="0"/>
              <a:t>М</a:t>
            </a:r>
            <a:r>
              <a:rPr lang="ru-RU" dirty="0" smtClean="0"/>
              <a:t> практически никогда не выделяется </a:t>
            </a:r>
            <a:r>
              <a:rPr lang="ru-RU" sz="2000" b="1" dirty="0" smtClean="0"/>
              <a:t>Н</a:t>
            </a:r>
            <a:r>
              <a:rPr lang="ru-RU" sz="2000" b="1" baseline="-25000" dirty="0" smtClean="0"/>
              <a:t>2</a:t>
            </a:r>
            <a:r>
              <a:rPr lang="ru-RU" dirty="0" smtClean="0"/>
              <a:t>; </a:t>
            </a:r>
            <a:r>
              <a:rPr lang="en-US" sz="2000" b="1" dirty="0" smtClean="0"/>
              <a:t>NO</a:t>
            </a:r>
            <a:r>
              <a:rPr lang="en-US" sz="2000" b="1" baseline="-25000" dirty="0" smtClean="0"/>
              <a:t>3</a:t>
            </a:r>
            <a:r>
              <a:rPr lang="en-US" sz="2000" b="1" baseline="30000" dirty="0" smtClean="0"/>
              <a:t>-</a:t>
            </a:r>
            <a:r>
              <a:rPr lang="ru-RU" sz="2000" b="1" dirty="0" smtClean="0"/>
              <a:t> </a:t>
            </a:r>
            <a:r>
              <a:rPr lang="ru-RU" dirty="0" smtClean="0"/>
              <a:t>- ионы восстанавливаются тем полнее, чем </a:t>
            </a:r>
            <a:r>
              <a:rPr lang="ru-RU" b="1" i="1" dirty="0" smtClean="0">
                <a:solidFill>
                  <a:srgbClr val="002060"/>
                </a:solidFill>
              </a:rPr>
              <a:t>более разбавлена </a:t>
            </a:r>
            <a:r>
              <a:rPr lang="ru-RU" dirty="0" smtClean="0"/>
              <a:t>кислота и чем </a:t>
            </a:r>
            <a:r>
              <a:rPr lang="ru-RU" b="1" i="1" dirty="0" smtClean="0">
                <a:solidFill>
                  <a:srgbClr val="002060"/>
                </a:solidFill>
              </a:rPr>
              <a:t>более активен М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4" name="Рисунок 13" descr="Ме.JPG"/>
          <p:cNvPicPr>
            <a:picLocks noChangeAspect="1"/>
          </p:cNvPicPr>
          <p:nvPr/>
        </p:nvPicPr>
        <p:blipFill>
          <a:blip r:embed="rId2"/>
          <a:srcRect l="5738" t="15867" r="4099" b="76296"/>
          <a:stretch>
            <a:fillRect/>
          </a:stretch>
        </p:blipFill>
        <p:spPr>
          <a:xfrm>
            <a:off x="71406" y="1785926"/>
            <a:ext cx="9001156" cy="428628"/>
          </a:xfrm>
          <a:prstGeom prst="rect">
            <a:avLst/>
          </a:prstGeom>
          <a:ln w="19050">
            <a:noFill/>
          </a:ln>
        </p:spPr>
      </p:pic>
      <p:cxnSp>
        <p:nvCxnSpPr>
          <p:cNvPr id="15" name="Прямая соединительная линия 14"/>
          <p:cNvCxnSpPr/>
          <p:nvPr/>
        </p:nvCxnSpPr>
        <p:spPr>
          <a:xfrm>
            <a:off x="0" y="2285992"/>
            <a:ext cx="9144000" cy="1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14282" y="2273850"/>
            <a:ext cx="842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Взаимодействие азотной кислоты с металлами</a:t>
            </a:r>
            <a:endParaRPr lang="ru-RU" sz="2000" b="1" dirty="0">
              <a:solidFill>
                <a:srgbClr val="002060"/>
              </a:solidFill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-32" y="2713032"/>
            <a:ext cx="9144000" cy="1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>
            <a:off x="6965173" y="4036223"/>
            <a:ext cx="2643206" cy="1588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4822033" y="4036223"/>
            <a:ext cx="2643206" cy="1588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>
            <a:off x="2536017" y="4036223"/>
            <a:ext cx="2643206" cy="1588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-32" y="3284536"/>
            <a:ext cx="9144000" cy="1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500066" y="2773916"/>
            <a:ext cx="2571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Активными</a:t>
            </a:r>
            <a:r>
              <a:rPr lang="ru-RU" dirty="0" smtClean="0">
                <a:solidFill>
                  <a:srgbClr val="002060"/>
                </a:solidFill>
              </a:rPr>
              <a:t> (</a:t>
            </a:r>
            <a:r>
              <a:rPr lang="en-US" dirty="0" smtClean="0">
                <a:solidFill>
                  <a:srgbClr val="002060"/>
                </a:solidFill>
              </a:rPr>
              <a:t>Ca, Mg, Zn)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929058" y="2643182"/>
            <a:ext cx="22145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2060"/>
                </a:solidFill>
              </a:rPr>
              <a:t>C</a:t>
            </a:r>
            <a:r>
              <a:rPr lang="ru-RU" b="1" dirty="0" err="1" smtClean="0">
                <a:solidFill>
                  <a:srgbClr val="002060"/>
                </a:solidFill>
              </a:rPr>
              <a:t>редней</a:t>
            </a:r>
            <a:r>
              <a:rPr lang="ru-RU" b="1" dirty="0" smtClean="0">
                <a:solidFill>
                  <a:srgbClr val="002060"/>
                </a:solidFill>
              </a:rPr>
              <a:t> активности </a:t>
            </a:r>
            <a:r>
              <a:rPr lang="ru-RU" dirty="0" smtClean="0">
                <a:solidFill>
                  <a:srgbClr val="002060"/>
                </a:solidFill>
              </a:rPr>
              <a:t>(</a:t>
            </a:r>
            <a:r>
              <a:rPr lang="en-US" dirty="0" smtClean="0">
                <a:solidFill>
                  <a:srgbClr val="002060"/>
                </a:solidFill>
              </a:rPr>
              <a:t>Fe, Cr, Ni)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286512" y="2643182"/>
            <a:ext cx="2000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Малоактивными </a:t>
            </a:r>
            <a:r>
              <a:rPr lang="ru-RU" dirty="0" smtClean="0">
                <a:solidFill>
                  <a:srgbClr val="002060"/>
                </a:solidFill>
              </a:rPr>
              <a:t>(</a:t>
            </a:r>
            <a:r>
              <a:rPr lang="en-US" dirty="0" err="1" smtClean="0">
                <a:solidFill>
                  <a:srgbClr val="002060"/>
                </a:solidFill>
              </a:rPr>
              <a:t>Pb</a:t>
            </a:r>
            <a:r>
              <a:rPr lang="en-US" dirty="0" smtClean="0">
                <a:solidFill>
                  <a:srgbClr val="002060"/>
                </a:solidFill>
              </a:rPr>
              <a:t>, Cu, Hg, Ag)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215338" y="2714620"/>
            <a:ext cx="9286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solidFill>
                  <a:srgbClr val="002060"/>
                </a:solidFill>
              </a:rPr>
              <a:t>Благор</a:t>
            </a:r>
            <a:r>
              <a:rPr lang="ru-RU" b="1" dirty="0" smtClean="0">
                <a:solidFill>
                  <a:srgbClr val="002060"/>
                </a:solidFill>
              </a:rPr>
              <a:t>.</a:t>
            </a:r>
            <a:r>
              <a:rPr lang="ru-RU" dirty="0" smtClean="0">
                <a:solidFill>
                  <a:srgbClr val="002060"/>
                </a:solidFill>
              </a:rPr>
              <a:t> (</a:t>
            </a:r>
            <a:r>
              <a:rPr lang="en-US" dirty="0" smtClean="0">
                <a:solidFill>
                  <a:srgbClr val="002060"/>
                </a:solidFill>
              </a:rPr>
              <a:t>Pt, Au)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58214" y="3429000"/>
            <a:ext cx="7857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Не реагирует</a:t>
            </a:r>
            <a:endParaRPr lang="ru-RU" dirty="0"/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rot="5400000">
            <a:off x="107125" y="4321975"/>
            <a:ext cx="2071702" cy="1588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>
            <a:off x="1465241" y="4321181"/>
            <a:ext cx="2071702" cy="1588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71438" y="3357562"/>
            <a:ext cx="1071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Н</a:t>
            </a:r>
            <a:r>
              <a:rPr lang="en-US" b="1" dirty="0" smtClean="0"/>
              <a:t>N</a:t>
            </a:r>
            <a:r>
              <a:rPr lang="ru-RU" b="1" dirty="0" smtClean="0"/>
              <a:t>О</a:t>
            </a:r>
            <a:r>
              <a:rPr lang="ru-RU" b="1" baseline="-25000" dirty="0" smtClean="0"/>
              <a:t>3</a:t>
            </a:r>
            <a:r>
              <a:rPr lang="ru-RU" b="1" dirty="0" smtClean="0"/>
              <a:t> </a:t>
            </a:r>
            <a:r>
              <a:rPr lang="ru-RU" dirty="0" smtClean="0"/>
              <a:t>(к)</a:t>
            </a:r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1357322" y="3357562"/>
            <a:ext cx="1071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Н</a:t>
            </a:r>
            <a:r>
              <a:rPr lang="en-US" b="1" dirty="0" smtClean="0"/>
              <a:t>N</a:t>
            </a:r>
            <a:r>
              <a:rPr lang="ru-RU" b="1" dirty="0" smtClean="0"/>
              <a:t>О</a:t>
            </a:r>
            <a:r>
              <a:rPr lang="ru-RU" b="1" baseline="-25000" dirty="0" smtClean="0"/>
              <a:t>3</a:t>
            </a:r>
            <a:r>
              <a:rPr lang="ru-RU" b="1" dirty="0" smtClean="0"/>
              <a:t> </a:t>
            </a:r>
            <a:r>
              <a:rPr lang="ru-RU" dirty="0" smtClean="0"/>
              <a:t>(</a:t>
            </a:r>
            <a:r>
              <a:rPr lang="ru-RU" dirty="0" err="1" smtClean="0"/>
              <a:t>р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2428860" y="3357562"/>
            <a:ext cx="15001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Н</a:t>
            </a:r>
            <a:r>
              <a:rPr lang="en-US" b="1" dirty="0" smtClean="0"/>
              <a:t>N</a:t>
            </a:r>
            <a:r>
              <a:rPr lang="ru-RU" b="1" dirty="0" smtClean="0"/>
              <a:t>О</a:t>
            </a:r>
            <a:r>
              <a:rPr lang="ru-RU" b="1" baseline="-25000" dirty="0" smtClean="0"/>
              <a:t>3</a:t>
            </a:r>
            <a:r>
              <a:rPr lang="ru-RU" b="1" dirty="0" smtClean="0"/>
              <a:t> </a:t>
            </a:r>
            <a:r>
              <a:rPr lang="ru-RU" dirty="0" smtClean="0"/>
              <a:t>(очень </a:t>
            </a:r>
            <a:r>
              <a:rPr lang="ru-RU" dirty="0" err="1" smtClean="0"/>
              <a:t>разб</a:t>
            </a:r>
            <a:r>
              <a:rPr lang="ru-RU" dirty="0" smtClean="0"/>
              <a:t>.)</a:t>
            </a:r>
            <a:endParaRPr lang="ru-RU" dirty="0"/>
          </a:p>
        </p:txBody>
      </p:sp>
      <p:sp>
        <p:nvSpPr>
          <p:cNvPr id="32" name="TextBox 31"/>
          <p:cNvSpPr txBox="1"/>
          <p:nvPr/>
        </p:nvSpPr>
        <p:spPr>
          <a:xfrm>
            <a:off x="3929058" y="3357562"/>
            <a:ext cx="1071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Н</a:t>
            </a:r>
            <a:r>
              <a:rPr lang="en-US" b="1" dirty="0" smtClean="0"/>
              <a:t>N</a:t>
            </a:r>
            <a:r>
              <a:rPr lang="ru-RU" b="1" dirty="0" smtClean="0"/>
              <a:t>О</a:t>
            </a:r>
            <a:r>
              <a:rPr lang="ru-RU" b="1" baseline="-25000" dirty="0" smtClean="0"/>
              <a:t>3</a:t>
            </a:r>
            <a:r>
              <a:rPr lang="ru-RU" b="1" dirty="0" smtClean="0"/>
              <a:t> </a:t>
            </a:r>
            <a:r>
              <a:rPr lang="ru-RU" dirty="0" smtClean="0"/>
              <a:t>(к)</a:t>
            </a:r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5072066" y="3357562"/>
            <a:ext cx="1071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Н</a:t>
            </a:r>
            <a:r>
              <a:rPr lang="en-US" b="1" dirty="0" smtClean="0"/>
              <a:t>N</a:t>
            </a:r>
            <a:r>
              <a:rPr lang="ru-RU" b="1" dirty="0" smtClean="0"/>
              <a:t>О</a:t>
            </a:r>
            <a:r>
              <a:rPr lang="ru-RU" b="1" baseline="-25000" dirty="0" smtClean="0"/>
              <a:t>3</a:t>
            </a:r>
            <a:r>
              <a:rPr lang="ru-RU" b="1" dirty="0" smtClean="0"/>
              <a:t> </a:t>
            </a:r>
            <a:r>
              <a:rPr lang="ru-RU" dirty="0" smtClean="0"/>
              <a:t>(</a:t>
            </a:r>
            <a:r>
              <a:rPr lang="ru-RU" dirty="0" err="1" smtClean="0"/>
              <a:t>р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6215074" y="3357562"/>
            <a:ext cx="1071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Н</a:t>
            </a:r>
            <a:r>
              <a:rPr lang="en-US" b="1" dirty="0" smtClean="0"/>
              <a:t>N</a:t>
            </a:r>
            <a:r>
              <a:rPr lang="ru-RU" b="1" dirty="0" smtClean="0"/>
              <a:t>О</a:t>
            </a:r>
            <a:r>
              <a:rPr lang="ru-RU" b="1" baseline="-25000" dirty="0" smtClean="0"/>
              <a:t>3</a:t>
            </a:r>
            <a:r>
              <a:rPr lang="ru-RU" b="1" dirty="0" smtClean="0"/>
              <a:t> </a:t>
            </a:r>
            <a:r>
              <a:rPr lang="ru-RU" dirty="0" smtClean="0"/>
              <a:t>(к)</a:t>
            </a:r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7215206" y="3357562"/>
            <a:ext cx="1071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Н</a:t>
            </a:r>
            <a:r>
              <a:rPr lang="en-US" b="1" dirty="0" smtClean="0"/>
              <a:t>N</a:t>
            </a:r>
            <a:r>
              <a:rPr lang="ru-RU" b="1" dirty="0" smtClean="0"/>
              <a:t>О</a:t>
            </a:r>
            <a:r>
              <a:rPr lang="ru-RU" b="1" baseline="-25000" dirty="0" smtClean="0"/>
              <a:t>3</a:t>
            </a:r>
            <a:r>
              <a:rPr lang="ru-RU" b="1" dirty="0" smtClean="0"/>
              <a:t> </a:t>
            </a:r>
            <a:r>
              <a:rPr lang="ru-RU" dirty="0" smtClean="0"/>
              <a:t>(</a:t>
            </a:r>
            <a:r>
              <a:rPr lang="ru-RU" dirty="0" err="1" smtClean="0"/>
              <a:t>р</a:t>
            </a:r>
            <a:r>
              <a:rPr lang="ru-RU" dirty="0" smtClean="0"/>
              <a:t>)</a:t>
            </a:r>
            <a:endParaRPr lang="ru-RU" dirty="0"/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 rot="5400000">
            <a:off x="3965571" y="4321181"/>
            <a:ext cx="2071702" cy="1588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rot="5400000">
            <a:off x="6180149" y="4321181"/>
            <a:ext cx="2071702" cy="1588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-32" y="3998916"/>
            <a:ext cx="8286808" cy="1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0" y="4143380"/>
            <a:ext cx="10715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Соль, вода и </a:t>
            </a:r>
            <a:r>
              <a:rPr lang="en-US" dirty="0" smtClean="0"/>
              <a:t>N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endParaRPr lang="ru-RU" dirty="0"/>
          </a:p>
        </p:txBody>
      </p:sp>
      <p:sp>
        <p:nvSpPr>
          <p:cNvPr id="41" name="TextBox 40"/>
          <p:cNvSpPr txBox="1"/>
          <p:nvPr/>
        </p:nvSpPr>
        <p:spPr>
          <a:xfrm>
            <a:off x="1285852" y="4143380"/>
            <a:ext cx="10715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Соль, вода и </a:t>
            </a:r>
            <a:r>
              <a:rPr lang="en-US" dirty="0" smtClean="0"/>
              <a:t>N</a:t>
            </a:r>
            <a:r>
              <a:rPr lang="en-US" baseline="-25000" dirty="0" smtClean="0"/>
              <a:t>2</a:t>
            </a:r>
            <a:r>
              <a:rPr lang="en-US" dirty="0" smtClean="0"/>
              <a:t>O </a:t>
            </a:r>
            <a:r>
              <a:rPr lang="ru-RU" dirty="0" smtClean="0"/>
              <a:t>или </a:t>
            </a:r>
            <a:r>
              <a:rPr lang="en-US" dirty="0" smtClean="0"/>
              <a:t>N</a:t>
            </a:r>
            <a:r>
              <a:rPr lang="en-US" baseline="-25000" dirty="0" smtClean="0"/>
              <a:t>2</a:t>
            </a:r>
            <a:endParaRPr lang="ru-RU" baseline="-25000" dirty="0"/>
          </a:p>
        </p:txBody>
      </p:sp>
      <p:sp>
        <p:nvSpPr>
          <p:cNvPr id="42" name="TextBox 41"/>
          <p:cNvSpPr txBox="1"/>
          <p:nvPr/>
        </p:nvSpPr>
        <p:spPr>
          <a:xfrm>
            <a:off x="2571736" y="4143380"/>
            <a:ext cx="10715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Соль, вода и </a:t>
            </a:r>
            <a:r>
              <a:rPr lang="en-US" dirty="0" smtClean="0"/>
              <a:t>NH</a:t>
            </a:r>
            <a:r>
              <a:rPr lang="en-US" baseline="-25000" dirty="0" smtClean="0"/>
              <a:t>3</a:t>
            </a:r>
            <a:r>
              <a:rPr lang="en-US" dirty="0" smtClean="0"/>
              <a:t> </a:t>
            </a:r>
            <a:r>
              <a:rPr lang="ru-RU" dirty="0" smtClean="0"/>
              <a:t>или </a:t>
            </a:r>
            <a:r>
              <a:rPr lang="en-US" dirty="0" smtClean="0"/>
              <a:t>NH</a:t>
            </a:r>
            <a:r>
              <a:rPr lang="en-US" baseline="-25000" dirty="0" smtClean="0"/>
              <a:t>4</a:t>
            </a:r>
            <a:r>
              <a:rPr lang="en-US" dirty="0" smtClean="0"/>
              <a:t>NO</a:t>
            </a:r>
            <a:r>
              <a:rPr lang="en-US" baseline="-25000" dirty="0" smtClean="0"/>
              <a:t>3</a:t>
            </a:r>
            <a:endParaRPr lang="ru-RU" baseline="-25000" dirty="0"/>
          </a:p>
        </p:txBody>
      </p:sp>
      <p:sp>
        <p:nvSpPr>
          <p:cNvPr id="43" name="TextBox 42"/>
          <p:cNvSpPr txBox="1"/>
          <p:nvPr/>
        </p:nvSpPr>
        <p:spPr>
          <a:xfrm>
            <a:off x="3857652" y="4143380"/>
            <a:ext cx="12144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Не реагирует</a:t>
            </a:r>
            <a:endParaRPr lang="ru-RU" dirty="0"/>
          </a:p>
        </p:txBody>
      </p:sp>
      <p:sp>
        <p:nvSpPr>
          <p:cNvPr id="45" name="TextBox 44"/>
          <p:cNvSpPr txBox="1"/>
          <p:nvPr/>
        </p:nvSpPr>
        <p:spPr>
          <a:xfrm>
            <a:off x="5000628" y="4071942"/>
            <a:ext cx="10715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Соль, вода и </a:t>
            </a:r>
            <a:r>
              <a:rPr lang="en-US" dirty="0" smtClean="0"/>
              <a:t>NO</a:t>
            </a:r>
            <a:r>
              <a:rPr lang="ru-RU" baseline="-25000" dirty="0" smtClean="0"/>
              <a:t>2</a:t>
            </a:r>
            <a:r>
              <a:rPr lang="en-US" dirty="0" smtClean="0"/>
              <a:t> </a:t>
            </a:r>
            <a:r>
              <a:rPr lang="ru-RU" dirty="0" smtClean="0"/>
              <a:t>или </a:t>
            </a:r>
            <a:r>
              <a:rPr lang="en-US" dirty="0" smtClean="0"/>
              <a:t>N</a:t>
            </a:r>
            <a:r>
              <a:rPr lang="ru-RU" dirty="0" smtClean="0"/>
              <a:t>О, </a:t>
            </a:r>
            <a:r>
              <a:rPr lang="en-US" dirty="0" smtClean="0"/>
              <a:t>N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endParaRPr lang="ru-RU" dirty="0"/>
          </a:p>
        </p:txBody>
      </p:sp>
      <p:sp>
        <p:nvSpPr>
          <p:cNvPr id="46" name="TextBox 45"/>
          <p:cNvSpPr txBox="1"/>
          <p:nvPr/>
        </p:nvSpPr>
        <p:spPr>
          <a:xfrm>
            <a:off x="6143636" y="4071942"/>
            <a:ext cx="10715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Соль, вода и </a:t>
            </a:r>
            <a:r>
              <a:rPr lang="en-US" dirty="0" smtClean="0"/>
              <a:t>NO</a:t>
            </a:r>
            <a:r>
              <a:rPr lang="en-US" baseline="-25000" dirty="0" smtClean="0"/>
              <a:t>2</a:t>
            </a:r>
            <a:endParaRPr lang="ru-RU" baseline="-25000" dirty="0"/>
          </a:p>
        </p:txBody>
      </p:sp>
      <p:sp>
        <p:nvSpPr>
          <p:cNvPr id="47" name="TextBox 46"/>
          <p:cNvSpPr txBox="1"/>
          <p:nvPr/>
        </p:nvSpPr>
        <p:spPr>
          <a:xfrm>
            <a:off x="7215206" y="4071942"/>
            <a:ext cx="10715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Соль, вода и </a:t>
            </a:r>
            <a:r>
              <a:rPr lang="en-US" dirty="0" smtClean="0"/>
              <a:t>NO</a:t>
            </a:r>
            <a:endParaRPr lang="ru-RU" dirty="0"/>
          </a:p>
        </p:txBody>
      </p:sp>
      <p:cxnSp>
        <p:nvCxnSpPr>
          <p:cNvPr id="48" name="Прямая соединительная линия 47"/>
          <p:cNvCxnSpPr/>
          <p:nvPr/>
        </p:nvCxnSpPr>
        <p:spPr>
          <a:xfrm>
            <a:off x="-32" y="5356238"/>
            <a:ext cx="9144000" cy="1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928662" y="5500702"/>
            <a:ext cx="65008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                  </a:t>
            </a:r>
            <a:r>
              <a:rPr lang="en-US" sz="2000" dirty="0" smtClean="0"/>
              <a:t>10HNO</a:t>
            </a:r>
            <a:r>
              <a:rPr lang="en-US" sz="2000" baseline="-25000" dirty="0" smtClean="0"/>
              <a:t>3</a:t>
            </a:r>
            <a:r>
              <a:rPr lang="en-US" sz="2000" dirty="0" smtClean="0"/>
              <a:t>(</a:t>
            </a:r>
            <a:r>
              <a:rPr lang="ru-RU" sz="2000" dirty="0" smtClean="0"/>
              <a:t>к</a:t>
            </a:r>
            <a:r>
              <a:rPr lang="en-US" sz="2000" dirty="0" smtClean="0"/>
              <a:t>) + 4Ca = 4Ca(NO</a:t>
            </a:r>
            <a:r>
              <a:rPr lang="en-US" sz="2000" baseline="-25000" dirty="0" smtClean="0"/>
              <a:t>3</a:t>
            </a:r>
            <a:r>
              <a:rPr lang="en-US" sz="2000" dirty="0" smtClean="0"/>
              <a:t>)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 + N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O↑+ 5H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O; </a:t>
            </a:r>
            <a:endParaRPr lang="ru-RU" sz="2000" dirty="0" smtClean="0"/>
          </a:p>
          <a:p>
            <a:pPr algn="ctr"/>
            <a:r>
              <a:rPr lang="ru-RU" sz="2000" dirty="0" smtClean="0"/>
              <a:t>             </a:t>
            </a:r>
            <a:r>
              <a:rPr lang="en-US" sz="2000" dirty="0" smtClean="0"/>
              <a:t>4HNO</a:t>
            </a:r>
            <a:r>
              <a:rPr lang="en-US" sz="2000" baseline="-25000" dirty="0" smtClean="0"/>
              <a:t>3</a:t>
            </a:r>
            <a:r>
              <a:rPr lang="en-US" sz="2000" dirty="0" smtClean="0"/>
              <a:t>(</a:t>
            </a:r>
            <a:r>
              <a:rPr lang="ru-RU" sz="2000" dirty="0" smtClean="0"/>
              <a:t>к</a:t>
            </a:r>
            <a:r>
              <a:rPr lang="en-US" sz="2000" dirty="0" smtClean="0"/>
              <a:t>) + Ni = Ni(NO</a:t>
            </a:r>
            <a:r>
              <a:rPr lang="en-US" sz="2000" baseline="-25000" dirty="0" smtClean="0"/>
              <a:t>3</a:t>
            </a:r>
            <a:r>
              <a:rPr lang="en-US" sz="2000" dirty="0" smtClean="0"/>
              <a:t>)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 + 2NO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↑+ 2H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O</a:t>
            </a:r>
          </a:p>
          <a:p>
            <a:pPr algn="ctr"/>
            <a:r>
              <a:rPr lang="ru-RU" sz="2000" dirty="0" smtClean="0"/>
              <a:t>                  </a:t>
            </a:r>
            <a:r>
              <a:rPr lang="en-US" sz="2000" dirty="0" smtClean="0"/>
              <a:t>10HNO</a:t>
            </a:r>
            <a:r>
              <a:rPr lang="en-US" sz="2000" baseline="-25000" dirty="0" smtClean="0"/>
              <a:t>3</a:t>
            </a:r>
            <a:r>
              <a:rPr lang="en-US" sz="2000" dirty="0" smtClean="0"/>
              <a:t>(</a:t>
            </a:r>
            <a:r>
              <a:rPr lang="ru-RU" sz="2000" dirty="0" err="1" smtClean="0"/>
              <a:t>р</a:t>
            </a:r>
            <a:r>
              <a:rPr lang="en-US" sz="2000" dirty="0" smtClean="0"/>
              <a:t>) + 4Mg = 4Mg(NO</a:t>
            </a:r>
            <a:r>
              <a:rPr lang="en-US" sz="2000" baseline="-25000" dirty="0" smtClean="0"/>
              <a:t>3</a:t>
            </a:r>
            <a:r>
              <a:rPr lang="en-US" sz="2000" dirty="0" smtClean="0"/>
              <a:t>)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 + NH</a:t>
            </a:r>
            <a:r>
              <a:rPr lang="en-US" sz="2000" baseline="-25000" dirty="0" smtClean="0"/>
              <a:t>4</a:t>
            </a:r>
            <a:r>
              <a:rPr lang="en-US" sz="2000" dirty="0" smtClean="0"/>
              <a:t>NO</a:t>
            </a:r>
            <a:r>
              <a:rPr lang="en-US" sz="2000" baseline="-25000" dirty="0" smtClean="0"/>
              <a:t>3</a:t>
            </a:r>
            <a:r>
              <a:rPr lang="en-US" sz="2000" dirty="0" smtClean="0"/>
              <a:t> + 3H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O; </a:t>
            </a:r>
            <a:endParaRPr lang="ru-RU" sz="2000" dirty="0" smtClean="0"/>
          </a:p>
          <a:p>
            <a:pPr algn="ctr"/>
            <a:r>
              <a:rPr lang="en-US" sz="2000" dirty="0" smtClean="0"/>
              <a:t> </a:t>
            </a:r>
            <a:r>
              <a:rPr lang="ru-RU" sz="2000" dirty="0" smtClean="0"/>
              <a:t>                 </a:t>
            </a:r>
            <a:r>
              <a:rPr lang="en-US" sz="2000" dirty="0" smtClean="0"/>
              <a:t>8HNO</a:t>
            </a:r>
            <a:r>
              <a:rPr lang="en-US" sz="2000" baseline="-25000" dirty="0" smtClean="0"/>
              <a:t>3</a:t>
            </a:r>
            <a:r>
              <a:rPr lang="en-US" sz="2000" dirty="0" smtClean="0"/>
              <a:t>(</a:t>
            </a:r>
            <a:r>
              <a:rPr lang="ru-RU" sz="2000" dirty="0" err="1" smtClean="0"/>
              <a:t>р</a:t>
            </a:r>
            <a:r>
              <a:rPr lang="en-US" sz="2000" dirty="0" smtClean="0"/>
              <a:t>) + 3Cu = 3Cu(NO</a:t>
            </a:r>
            <a:r>
              <a:rPr lang="en-US" sz="2000" baseline="-25000" dirty="0" smtClean="0"/>
              <a:t>3</a:t>
            </a:r>
            <a:r>
              <a:rPr lang="en-US" sz="2000" dirty="0" smtClean="0"/>
              <a:t>)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 + 2NO↑+ 4H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O   </a:t>
            </a:r>
            <a:endParaRPr lang="ru-RU" sz="2000" dirty="0"/>
          </a:p>
        </p:txBody>
      </p:sp>
      <p:sp>
        <p:nvSpPr>
          <p:cNvPr id="57" name="TextBox 56"/>
          <p:cNvSpPr txBox="1"/>
          <p:nvPr/>
        </p:nvSpPr>
        <p:spPr>
          <a:xfrm>
            <a:off x="857224" y="5715016"/>
            <a:ext cx="1285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Примеры реакций:</a:t>
            </a:r>
            <a:endParaRPr lang="ru-RU" b="1" dirty="0">
              <a:solidFill>
                <a:srgbClr val="002060"/>
              </a:solidFill>
            </a:endParaRPr>
          </a:p>
        </p:txBody>
      </p:sp>
      <p:cxnSp>
        <p:nvCxnSpPr>
          <p:cNvPr id="60" name="Прямая соединительная линия 59"/>
          <p:cNvCxnSpPr/>
          <p:nvPr/>
        </p:nvCxnSpPr>
        <p:spPr>
          <a:xfrm>
            <a:off x="1643042" y="1141396"/>
            <a:ext cx="142876" cy="158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>
            <a:off x="-32" y="1714488"/>
            <a:ext cx="9144000" cy="1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Управляющая кнопка: назад 70">
            <a:hlinkClick r:id="rId3" action="ppaction://hlinksldjump" highlightClick="1"/>
          </p:cNvPr>
          <p:cNvSpPr/>
          <p:nvPr/>
        </p:nvSpPr>
        <p:spPr>
          <a:xfrm>
            <a:off x="71406" y="6143644"/>
            <a:ext cx="642942" cy="642942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Ме.JPG"/>
          <p:cNvPicPr>
            <a:picLocks noChangeAspect="1"/>
          </p:cNvPicPr>
          <p:nvPr/>
        </p:nvPicPr>
        <p:blipFill>
          <a:blip r:embed="rId2"/>
          <a:srcRect t="15867" b="76296"/>
          <a:stretch>
            <a:fillRect/>
          </a:stretch>
        </p:blipFill>
        <p:spPr>
          <a:xfrm>
            <a:off x="0" y="642918"/>
            <a:ext cx="9144000" cy="428628"/>
          </a:xfrm>
          <a:prstGeom prst="rect">
            <a:avLst/>
          </a:prstGeom>
          <a:ln w="19050">
            <a:noFill/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71406" y="214290"/>
            <a:ext cx="4000528" cy="357190"/>
          </a:xfrm>
          <a:prstGeom prst="roundRect">
            <a:avLst/>
          </a:prstGeom>
          <a:noFill/>
          <a:ln>
            <a:solidFill>
              <a:schemeClr val="accent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rgbClr val="002060"/>
                </a:solidFill>
              </a:rPr>
              <a:t>Внешний вид и условия хранения</a:t>
            </a:r>
            <a:endParaRPr lang="ru-RU" b="1" dirty="0">
              <a:solidFill>
                <a:srgbClr val="002060"/>
              </a:solidFill>
            </a:endParaRPr>
          </a:p>
        </p:txBody>
      </p:sp>
      <p:grpSp>
        <p:nvGrpSpPr>
          <p:cNvPr id="61" name="Группа 60"/>
          <p:cNvGrpSpPr/>
          <p:nvPr/>
        </p:nvGrpSpPr>
        <p:grpSpPr>
          <a:xfrm>
            <a:off x="69404" y="1214419"/>
            <a:ext cx="9003190" cy="5143539"/>
            <a:chOff x="69404" y="1214419"/>
            <a:chExt cx="9003190" cy="5143539"/>
          </a:xfrm>
        </p:grpSpPr>
        <p:pic>
          <p:nvPicPr>
            <p:cNvPr id="7" name="Рисунок 6" descr="Литий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flipV="1">
              <a:off x="71438" y="1214419"/>
              <a:ext cx="1071538" cy="1500200"/>
            </a:xfrm>
            <a:prstGeom prst="roundRect">
              <a:avLst/>
            </a:prstGeom>
            <a:ln w="19050">
              <a:solidFill>
                <a:schemeClr val="tx2">
                  <a:lumMod val="40000"/>
                  <a:lumOff val="60000"/>
                </a:schemeClr>
              </a:solidFill>
            </a:ln>
          </p:spPr>
        </p:pic>
        <p:pic>
          <p:nvPicPr>
            <p:cNvPr id="10" name="Рисунок 9" descr="калий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14413" y="1214422"/>
              <a:ext cx="1143009" cy="1500198"/>
            </a:xfrm>
            <a:prstGeom prst="roundRect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</p:pic>
        <p:pic>
          <p:nvPicPr>
            <p:cNvPr id="16" name="Рисунок 15" descr="Цинк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10800000" flipV="1">
              <a:off x="1285852" y="3000372"/>
              <a:ext cx="1141919" cy="1523320"/>
            </a:xfrm>
            <a:prstGeom prst="roundRect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</p:pic>
        <p:pic>
          <p:nvPicPr>
            <p:cNvPr id="17" name="Рисунок 16" descr="кальций.jp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643438" y="1214422"/>
              <a:ext cx="1071570" cy="1474778"/>
            </a:xfrm>
            <a:prstGeom prst="roundRect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</p:pic>
        <p:pic>
          <p:nvPicPr>
            <p:cNvPr id="18" name="Рисунок 17" descr="Алюминий.jp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0800000" flipV="1">
              <a:off x="8051742" y="1214422"/>
              <a:ext cx="1020852" cy="1500197"/>
            </a:xfrm>
            <a:prstGeom prst="roundRect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</p:pic>
        <p:pic>
          <p:nvPicPr>
            <p:cNvPr id="19" name="Рисунок 18" descr="Магний 1.jp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926109" y="1214422"/>
              <a:ext cx="1074915" cy="1500198"/>
            </a:xfrm>
            <a:prstGeom prst="roundRect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</p:pic>
        <p:pic>
          <p:nvPicPr>
            <p:cNvPr id="20" name="Рисунок 19" descr="Марганец.jpg"/>
            <p:cNvPicPr>
              <a:picLocks noChangeAspect="1"/>
            </p:cNvPicPr>
            <p:nvPr/>
          </p:nvPicPr>
          <p:blipFill>
            <a:blip r:embed="rId9" cstate="print"/>
            <a:srcRect r="47059"/>
            <a:stretch>
              <a:fillRect/>
            </a:stretch>
          </p:blipFill>
          <p:spPr>
            <a:xfrm>
              <a:off x="71406" y="3000372"/>
              <a:ext cx="1071570" cy="1531926"/>
            </a:xfrm>
            <a:prstGeom prst="roundRect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</p:pic>
        <p:pic>
          <p:nvPicPr>
            <p:cNvPr id="21" name="Рисунок 20" descr="Натрий.jpg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786446" y="1214422"/>
              <a:ext cx="1071570" cy="1500198"/>
            </a:xfrm>
            <a:prstGeom prst="roundRect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</p:pic>
        <p:pic>
          <p:nvPicPr>
            <p:cNvPr id="22" name="Рисунок 21" descr="Медь.jpg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714612" y="4857761"/>
              <a:ext cx="1107343" cy="1428760"/>
            </a:xfrm>
            <a:prstGeom prst="roundRect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</p:pic>
        <p:pic>
          <p:nvPicPr>
            <p:cNvPr id="23" name="Рисунок 22" descr="Никель.JPG"/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45867" y="3000372"/>
              <a:ext cx="1102893" cy="1500198"/>
            </a:xfrm>
            <a:prstGeom prst="roundRect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</p:pic>
        <p:pic>
          <p:nvPicPr>
            <p:cNvPr id="24" name="Рисунок 23" descr="Олово белое и серое.jpg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9404" y="4857760"/>
              <a:ext cx="1073572" cy="1432145"/>
            </a:xfrm>
            <a:prstGeom prst="roundRect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</p:pic>
        <p:pic>
          <p:nvPicPr>
            <p:cNvPr id="25" name="Рисунок 24" descr="Ртуть.JPG"/>
            <p:cNvPicPr>
              <a:picLocks noChangeAspect="1"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 flipH="1">
              <a:off x="4000496" y="4857760"/>
              <a:ext cx="1071570" cy="1428760"/>
            </a:xfrm>
            <a:prstGeom prst="roundRect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</p:pic>
        <p:pic>
          <p:nvPicPr>
            <p:cNvPr id="26" name="Рисунок 25" descr="Свинец.jpg"/>
            <p:cNvPicPr>
              <a:picLocks noChangeAspect="1"/>
            </p:cNvPicPr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357290" y="4857760"/>
              <a:ext cx="1166765" cy="1420182"/>
            </a:xfrm>
            <a:prstGeom prst="roundRect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</p:pic>
        <p:pic>
          <p:nvPicPr>
            <p:cNvPr id="27" name="Рисунок 26" descr="Серебро.jpg"/>
            <p:cNvPicPr>
              <a:picLocks noChangeAspect="1"/>
            </p:cNvPicPr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286933" y="4857760"/>
              <a:ext cx="1071017" cy="1428736"/>
            </a:xfrm>
            <a:prstGeom prst="roundRect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</p:pic>
        <p:pic>
          <p:nvPicPr>
            <p:cNvPr id="28" name="Рисунок 27" descr="Хром1.jpg"/>
            <p:cNvPicPr>
              <a:picLocks noChangeAspect="1"/>
            </p:cNvPicPr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2571736" y="3000371"/>
              <a:ext cx="1143008" cy="1556151"/>
            </a:xfrm>
            <a:prstGeom prst="roundRect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</p:pic>
        <p:pic>
          <p:nvPicPr>
            <p:cNvPr id="29" name="Рисунок 28" descr="zoloto4.jpg"/>
            <p:cNvPicPr>
              <a:picLocks noChangeAspect="1"/>
            </p:cNvPicPr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7924096" y="4857760"/>
              <a:ext cx="1148498" cy="1428760"/>
            </a:xfrm>
            <a:prstGeom prst="roundRect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</p:pic>
        <p:pic>
          <p:nvPicPr>
            <p:cNvPr id="30" name="Рисунок 29" descr="ba.jpg"/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2406882" y="1214422"/>
              <a:ext cx="1093548" cy="1500198"/>
            </a:xfrm>
            <a:prstGeom prst="roundRect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</p:pic>
        <p:pic>
          <p:nvPicPr>
            <p:cNvPr id="34" name="Рисунок 33" descr="cd.jpg"/>
            <p:cNvPicPr>
              <a:picLocks noChangeAspect="1"/>
            </p:cNvPicPr>
            <p:nvPr/>
          </p:nvPicPr>
          <p:blipFill>
            <a:blip r:embed="rId20"/>
            <a:srcRect l="5555" r="5556"/>
            <a:stretch>
              <a:fillRect/>
            </a:stretch>
          </p:blipFill>
          <p:spPr>
            <a:xfrm>
              <a:off x="5286380" y="3000372"/>
              <a:ext cx="1285884" cy="1571636"/>
            </a:xfrm>
            <a:prstGeom prst="roundRect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</p:pic>
        <p:pic>
          <p:nvPicPr>
            <p:cNvPr id="35" name="Рисунок 34" descr="co.jpg"/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>
              <a:off x="6715140" y="3000372"/>
              <a:ext cx="1143008" cy="1528318"/>
            </a:xfrm>
            <a:prstGeom prst="roundRect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</p:pic>
        <p:pic>
          <p:nvPicPr>
            <p:cNvPr id="36" name="Рисунок 35" descr="pt.jpg"/>
            <p:cNvPicPr>
              <a:picLocks noChangeAspect="1"/>
            </p:cNvPicPr>
            <p:nvPr/>
          </p:nvPicPr>
          <p:blipFill>
            <a:blip r:embed="rId22"/>
            <a:srcRect l="5263" r="10526"/>
            <a:stretch>
              <a:fillRect/>
            </a:stretch>
          </p:blipFill>
          <p:spPr>
            <a:xfrm>
              <a:off x="6572264" y="4857760"/>
              <a:ext cx="1143008" cy="1428760"/>
            </a:xfrm>
            <a:prstGeom prst="roundRect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</p:pic>
        <p:pic>
          <p:nvPicPr>
            <p:cNvPr id="37" name="Рисунок 36" descr="железо.jpg"/>
            <p:cNvPicPr>
              <a:picLocks noChangeAspect="1"/>
            </p:cNvPicPr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857620" y="3000372"/>
              <a:ext cx="1285884" cy="1571636"/>
            </a:xfrm>
            <a:prstGeom prst="roundRect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</p:pic>
        <p:pic>
          <p:nvPicPr>
            <p:cNvPr id="38" name="Рисунок 37" descr="стронций.bmp"/>
            <p:cNvPicPr>
              <a:picLocks noChangeAspect="1"/>
            </p:cNvPicPr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3571868" y="1214422"/>
              <a:ext cx="1000132" cy="1462074"/>
            </a:xfrm>
            <a:prstGeom prst="roundRect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</p:pic>
        <p:sp>
          <p:nvSpPr>
            <p:cNvPr id="39" name="TextBox 38"/>
            <p:cNvSpPr txBox="1"/>
            <p:nvPr/>
          </p:nvSpPr>
          <p:spPr>
            <a:xfrm>
              <a:off x="71406" y="2385948"/>
              <a:ext cx="5000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C00000"/>
                  </a:solidFill>
                </a:rPr>
                <a:t>Li</a:t>
              </a:r>
              <a:endParaRPr lang="ru-RU" sz="2000" b="1" dirty="0">
                <a:solidFill>
                  <a:srgbClr val="C00000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214414" y="2385948"/>
              <a:ext cx="5715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C00000"/>
                  </a:solidFill>
                </a:rPr>
                <a:t>K</a:t>
              </a:r>
              <a:endParaRPr lang="ru-RU" sz="2000" b="1" dirty="0">
                <a:solidFill>
                  <a:srgbClr val="C00000"/>
                </a:solidFill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428860" y="2385948"/>
              <a:ext cx="5715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err="1" smtClean="0">
                  <a:solidFill>
                    <a:srgbClr val="C00000"/>
                  </a:solidFill>
                </a:rPr>
                <a:t>Ba</a:t>
              </a:r>
              <a:endParaRPr lang="ru-RU" sz="2000" b="1" dirty="0">
                <a:solidFill>
                  <a:srgbClr val="C00000"/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571868" y="2357430"/>
              <a:ext cx="5715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err="1" smtClean="0">
                  <a:solidFill>
                    <a:srgbClr val="C00000"/>
                  </a:solidFill>
                </a:rPr>
                <a:t>Sr</a:t>
              </a:r>
              <a:endParaRPr lang="ru-RU" sz="2000" b="1" dirty="0">
                <a:solidFill>
                  <a:srgbClr val="C00000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643438" y="2385948"/>
              <a:ext cx="5715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C00000"/>
                  </a:solidFill>
                </a:rPr>
                <a:t>Ca</a:t>
              </a:r>
              <a:endParaRPr lang="ru-RU" sz="2000" b="1" dirty="0">
                <a:solidFill>
                  <a:srgbClr val="C00000"/>
                </a:solidFill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5786446" y="2385948"/>
              <a:ext cx="5715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C00000"/>
                  </a:solidFill>
                </a:rPr>
                <a:t>Na</a:t>
              </a:r>
              <a:endParaRPr lang="ru-RU" sz="2000" b="1" dirty="0">
                <a:solidFill>
                  <a:srgbClr val="C00000"/>
                </a:solidFill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6929454" y="2385948"/>
              <a:ext cx="6429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C00000"/>
                  </a:solidFill>
                </a:rPr>
                <a:t>Mg</a:t>
              </a:r>
              <a:endParaRPr lang="ru-RU" sz="2000" b="1" dirty="0">
                <a:solidFill>
                  <a:srgbClr val="C00000"/>
                </a:solidFill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8072462" y="2385948"/>
              <a:ext cx="5715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C00000"/>
                  </a:solidFill>
                </a:rPr>
                <a:t>Al</a:t>
              </a:r>
              <a:endParaRPr lang="ru-RU" sz="2000" b="1" dirty="0">
                <a:solidFill>
                  <a:srgbClr val="C00000"/>
                </a:solidFill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71406" y="4214818"/>
              <a:ext cx="7143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err="1" smtClean="0">
                  <a:solidFill>
                    <a:srgbClr val="C00000"/>
                  </a:solidFill>
                </a:rPr>
                <a:t>Mn</a:t>
              </a:r>
              <a:endParaRPr lang="ru-RU" sz="2000" b="1" dirty="0">
                <a:solidFill>
                  <a:srgbClr val="C00000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285852" y="4171898"/>
              <a:ext cx="5715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C00000"/>
                  </a:solidFill>
                </a:rPr>
                <a:t>Zn</a:t>
              </a:r>
              <a:endParaRPr lang="ru-RU" sz="2000" b="1" dirty="0">
                <a:solidFill>
                  <a:srgbClr val="C00000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2571736" y="4243336"/>
              <a:ext cx="5715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C00000"/>
                  </a:solidFill>
                </a:rPr>
                <a:t>Cr</a:t>
              </a:r>
              <a:endParaRPr lang="ru-RU" sz="2000" b="1" dirty="0">
                <a:solidFill>
                  <a:srgbClr val="C00000"/>
                </a:solidFill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3857620" y="4243336"/>
              <a:ext cx="5715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C00000"/>
                  </a:solidFill>
                </a:rPr>
                <a:t>Fe</a:t>
              </a:r>
              <a:endParaRPr lang="ru-RU" sz="2000" b="1" dirty="0">
                <a:solidFill>
                  <a:srgbClr val="C00000"/>
                </a:solidFill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5357818" y="4243336"/>
              <a:ext cx="5715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err="1" smtClean="0">
                  <a:solidFill>
                    <a:srgbClr val="C00000"/>
                  </a:solidFill>
                </a:rPr>
                <a:t>Cd</a:t>
              </a:r>
              <a:endParaRPr lang="ru-RU" sz="2000" b="1" dirty="0">
                <a:solidFill>
                  <a:srgbClr val="C00000"/>
                </a:solidFill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6715140" y="4214818"/>
              <a:ext cx="5715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C00000"/>
                  </a:solidFill>
                </a:rPr>
                <a:t>Co</a:t>
              </a:r>
              <a:endParaRPr lang="ru-RU" sz="2000" b="1" dirty="0">
                <a:solidFill>
                  <a:srgbClr val="C00000"/>
                </a:solidFill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7929586" y="4171898"/>
              <a:ext cx="5715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C00000"/>
                  </a:solidFill>
                </a:rPr>
                <a:t>Ni</a:t>
              </a:r>
              <a:endParaRPr lang="ru-RU" sz="2000" b="1" dirty="0">
                <a:solidFill>
                  <a:srgbClr val="C00000"/>
                </a:solidFill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71406" y="5957848"/>
              <a:ext cx="5715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err="1" smtClean="0">
                  <a:solidFill>
                    <a:srgbClr val="C00000"/>
                  </a:solidFill>
                </a:rPr>
                <a:t>Sn</a:t>
              </a:r>
              <a:endParaRPr lang="ru-RU" sz="2000" b="1" dirty="0">
                <a:solidFill>
                  <a:srgbClr val="C00000"/>
                </a:solidFill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1357290" y="5957848"/>
              <a:ext cx="5715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err="1" smtClean="0">
                  <a:solidFill>
                    <a:srgbClr val="C00000"/>
                  </a:solidFill>
                </a:rPr>
                <a:t>Pb</a:t>
              </a:r>
              <a:endParaRPr lang="ru-RU" sz="2000" b="1" dirty="0">
                <a:solidFill>
                  <a:srgbClr val="C00000"/>
                </a:solidFill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2643174" y="5957848"/>
              <a:ext cx="5715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C00000"/>
                  </a:solidFill>
                </a:rPr>
                <a:t>Cu</a:t>
              </a:r>
              <a:endParaRPr lang="ru-RU" sz="2000" b="1" dirty="0">
                <a:solidFill>
                  <a:srgbClr val="C00000"/>
                </a:solidFill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4000496" y="5957848"/>
              <a:ext cx="5715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C00000"/>
                  </a:solidFill>
                </a:rPr>
                <a:t>Hg</a:t>
              </a:r>
              <a:endParaRPr lang="ru-RU" sz="2000" b="1" dirty="0">
                <a:solidFill>
                  <a:srgbClr val="C00000"/>
                </a:solidFill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5286380" y="5957848"/>
              <a:ext cx="5715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C00000"/>
                  </a:solidFill>
                </a:rPr>
                <a:t>Ag</a:t>
              </a:r>
              <a:endParaRPr lang="ru-RU" sz="2000" b="1" dirty="0">
                <a:solidFill>
                  <a:srgbClr val="C00000"/>
                </a:solidFill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6572264" y="5957848"/>
              <a:ext cx="5715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C00000"/>
                  </a:solidFill>
                </a:rPr>
                <a:t>Pt</a:t>
              </a:r>
              <a:endParaRPr lang="ru-RU" sz="2000" b="1" dirty="0">
                <a:solidFill>
                  <a:srgbClr val="C00000"/>
                </a:solidFill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7929586" y="5957848"/>
              <a:ext cx="5715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C00000"/>
                  </a:solidFill>
                </a:rPr>
                <a:t>Au</a:t>
              </a:r>
              <a:endParaRPr lang="ru-RU" sz="2000" b="1" dirty="0">
                <a:solidFill>
                  <a:srgbClr val="C00000"/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Ме.JPG"/>
          <p:cNvPicPr>
            <a:picLocks noChangeAspect="1"/>
          </p:cNvPicPr>
          <p:nvPr/>
        </p:nvPicPr>
        <p:blipFill>
          <a:blip r:embed="rId2"/>
          <a:srcRect t="15867" b="76296"/>
          <a:stretch>
            <a:fillRect/>
          </a:stretch>
        </p:blipFill>
        <p:spPr>
          <a:xfrm>
            <a:off x="0" y="642918"/>
            <a:ext cx="9144000" cy="428628"/>
          </a:xfrm>
          <a:prstGeom prst="rect">
            <a:avLst/>
          </a:prstGeom>
          <a:ln w="19050">
            <a:noFill/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71406" y="214290"/>
            <a:ext cx="4000528" cy="357190"/>
          </a:xfrm>
          <a:prstGeom prst="roundRect">
            <a:avLst/>
          </a:prstGeom>
          <a:noFill/>
          <a:ln>
            <a:solidFill>
              <a:schemeClr val="accent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rgbClr val="002060"/>
                </a:solidFill>
              </a:rPr>
              <a:t>Внешний вид и условия хранения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6" name="Левая фигурная скобка 65"/>
          <p:cNvSpPr/>
          <p:nvPr/>
        </p:nvSpPr>
        <p:spPr>
          <a:xfrm rot="5400000" flipH="1">
            <a:off x="1357290" y="214290"/>
            <a:ext cx="285752" cy="1857388"/>
          </a:xfrm>
          <a:prstGeom prst="leftBrace">
            <a:avLst>
              <a:gd name="adj1" fmla="val 8333"/>
              <a:gd name="adj2" fmla="val 50000"/>
            </a:avLst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Левая фигурная скобка 66"/>
          <p:cNvSpPr/>
          <p:nvPr/>
        </p:nvSpPr>
        <p:spPr>
          <a:xfrm rot="5400000" flipH="1">
            <a:off x="4893471" y="-1393065"/>
            <a:ext cx="357190" cy="5143536"/>
          </a:xfrm>
          <a:prstGeom prst="leftBrace">
            <a:avLst>
              <a:gd name="adj1" fmla="val 8333"/>
              <a:gd name="adj2" fmla="val 50000"/>
            </a:avLst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Левая фигурная скобка 67"/>
          <p:cNvSpPr/>
          <p:nvPr/>
        </p:nvSpPr>
        <p:spPr>
          <a:xfrm rot="5400000" flipH="1">
            <a:off x="8108181" y="678637"/>
            <a:ext cx="285752" cy="928694"/>
          </a:xfrm>
          <a:prstGeom prst="leftBrace">
            <a:avLst>
              <a:gd name="adj1" fmla="val 8333"/>
              <a:gd name="adj2" fmla="val 50000"/>
            </a:avLst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3" name="Группа 32"/>
          <p:cNvGrpSpPr/>
          <p:nvPr/>
        </p:nvGrpSpPr>
        <p:grpSpPr>
          <a:xfrm>
            <a:off x="214282" y="2143116"/>
            <a:ext cx="8643998" cy="2643206"/>
            <a:chOff x="214282" y="2143116"/>
            <a:chExt cx="8643998" cy="2643206"/>
          </a:xfrm>
        </p:grpSpPr>
        <p:sp>
          <p:nvSpPr>
            <p:cNvPr id="69" name="Скругленная прямоугольная выноска 68"/>
            <p:cNvSpPr/>
            <p:nvPr/>
          </p:nvSpPr>
          <p:spPr>
            <a:xfrm>
              <a:off x="214282" y="2143116"/>
              <a:ext cx="8643998" cy="2643206"/>
            </a:xfrm>
            <a:prstGeom prst="wedgeRoundRectCallout">
              <a:avLst>
                <a:gd name="adj1" fmla="val -35421"/>
                <a:gd name="adj2" fmla="val -81182"/>
                <a:gd name="adj3" fmla="val 16667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>
                <a:solidFill>
                  <a:srgbClr val="002060"/>
                </a:solidFill>
              </a:endParaRPr>
            </a:p>
          </p:txBody>
        </p:sp>
        <p:pic>
          <p:nvPicPr>
            <p:cNvPr id="73" name="Рисунок 72" descr="Натрий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5720" y="2643182"/>
              <a:ext cx="1088260" cy="1451739"/>
            </a:xfrm>
            <a:prstGeom prst="roundRect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</p:pic>
        <p:sp>
          <p:nvSpPr>
            <p:cNvPr id="15" name="TextBox 14"/>
            <p:cNvSpPr txBox="1"/>
            <p:nvPr/>
          </p:nvSpPr>
          <p:spPr>
            <a:xfrm>
              <a:off x="1428728" y="2643182"/>
              <a:ext cx="1643074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Хранят только</a:t>
              </a:r>
            </a:p>
            <a:p>
              <a:r>
                <a:rPr lang="ru-RU" dirty="0" smtClean="0"/>
                <a:t> в плотно закрытых сосудах под керосином</a:t>
              </a:r>
              <a:endParaRPr lang="ru-RU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214678" y="2406560"/>
              <a:ext cx="5429288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Wingdings" pitchFamily="2" charset="2"/>
                <a:buChar char="Ø"/>
              </a:pPr>
              <a:r>
                <a:rPr lang="ru-RU" dirty="0" smtClean="0"/>
                <a:t> Какова роль керосина при хранении активных </a:t>
              </a:r>
              <a:r>
                <a:rPr lang="ru-RU" dirty="0" err="1" smtClean="0"/>
                <a:t>Ме</a:t>
              </a:r>
              <a:r>
                <a:rPr lang="ru-RU" dirty="0" smtClean="0"/>
                <a:t>?</a:t>
              </a:r>
            </a:p>
            <a:p>
              <a:pPr>
                <a:buFont typeface="Wingdings" pitchFamily="2" charset="2"/>
                <a:buChar char="Ø"/>
              </a:pPr>
              <a:r>
                <a:rPr lang="ru-RU" dirty="0" smtClean="0"/>
                <a:t> Что произойдет, если оставить кусочек лития на воздухе?</a:t>
              </a:r>
            </a:p>
            <a:p>
              <a:pPr>
                <a:buFont typeface="Wingdings" pitchFamily="2" charset="2"/>
                <a:buChar char="Ø"/>
              </a:pPr>
              <a:r>
                <a:rPr lang="ru-RU" dirty="0" smtClean="0"/>
                <a:t> Осуществите превращения:</a:t>
              </a:r>
            </a:p>
            <a:p>
              <a:r>
                <a:rPr lang="en-US" sz="2400" b="1" dirty="0" smtClean="0"/>
                <a:t>Li       Li</a:t>
              </a:r>
              <a:r>
                <a:rPr lang="en-US" sz="2400" b="1" baseline="-25000" dirty="0" smtClean="0"/>
                <a:t>2</a:t>
              </a:r>
              <a:r>
                <a:rPr lang="en-US" sz="2400" b="1" dirty="0" smtClean="0"/>
                <a:t>O        </a:t>
              </a:r>
              <a:r>
                <a:rPr lang="en-US" sz="2400" b="1" dirty="0" err="1" smtClean="0"/>
                <a:t>LiOH</a:t>
              </a:r>
              <a:r>
                <a:rPr lang="en-US" sz="2400" b="1" dirty="0" smtClean="0"/>
                <a:t>       Li</a:t>
              </a:r>
              <a:r>
                <a:rPr lang="en-US" sz="2400" b="1" baseline="-25000" dirty="0" smtClean="0"/>
                <a:t>2</a:t>
              </a:r>
              <a:r>
                <a:rPr lang="en-US" sz="2400" b="1" dirty="0" smtClean="0"/>
                <a:t>CO</a:t>
              </a:r>
              <a:r>
                <a:rPr lang="en-US" sz="2400" b="1" baseline="-25000" dirty="0" smtClean="0"/>
                <a:t>3</a:t>
              </a:r>
            </a:p>
            <a:p>
              <a:endParaRPr lang="en-US" sz="2400" b="1" baseline="-25000" dirty="0" smtClean="0"/>
            </a:p>
            <a:p>
              <a:r>
                <a:rPr lang="ru-RU" sz="2400" b="1" baseline="-25000" dirty="0" smtClean="0"/>
                <a:t>Объясните процессы, происходящие с литием. </a:t>
              </a:r>
              <a:endParaRPr lang="en-US" sz="2400" b="1" baseline="-25000" dirty="0" smtClean="0"/>
            </a:p>
            <a:p>
              <a:endParaRPr lang="ru-RU" sz="2400" b="1" baseline="-25000" dirty="0"/>
            </a:p>
          </p:txBody>
        </p:sp>
        <p:cxnSp>
          <p:nvCxnSpPr>
            <p:cNvPr id="18" name="Прямая со стрелкой 17"/>
            <p:cNvCxnSpPr/>
            <p:nvPr/>
          </p:nvCxnSpPr>
          <p:spPr>
            <a:xfrm>
              <a:off x="3571868" y="3714752"/>
              <a:ext cx="357190" cy="158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 стрелкой 18"/>
            <p:cNvCxnSpPr/>
            <p:nvPr/>
          </p:nvCxnSpPr>
          <p:spPr>
            <a:xfrm>
              <a:off x="4572000" y="3713164"/>
              <a:ext cx="357190" cy="158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 стрелкой 19"/>
            <p:cNvCxnSpPr/>
            <p:nvPr/>
          </p:nvCxnSpPr>
          <p:spPr>
            <a:xfrm>
              <a:off x="5715008" y="3714752"/>
              <a:ext cx="357190" cy="158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 rot="5400000">
              <a:off x="3322629" y="4035429"/>
              <a:ext cx="214314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>
              <a:off x="3428992" y="4143380"/>
              <a:ext cx="1857388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 стрелкой 27"/>
            <p:cNvCxnSpPr/>
            <p:nvPr/>
          </p:nvCxnSpPr>
          <p:spPr>
            <a:xfrm rot="5400000" flipH="1" flipV="1">
              <a:off x="5179223" y="4035429"/>
              <a:ext cx="214314" cy="158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Скругленный прямоугольник 28"/>
            <p:cNvSpPr/>
            <p:nvPr/>
          </p:nvSpPr>
          <p:spPr>
            <a:xfrm>
              <a:off x="1428728" y="2643182"/>
              <a:ext cx="1571636" cy="1500198"/>
            </a:xfrm>
            <a:prstGeom prst="roundRect">
              <a:avLst/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Скругленный прямоугольник 29"/>
            <p:cNvSpPr/>
            <p:nvPr/>
          </p:nvSpPr>
          <p:spPr>
            <a:xfrm>
              <a:off x="3071802" y="2357430"/>
              <a:ext cx="5572164" cy="2286016"/>
            </a:xfrm>
            <a:prstGeom prst="roundRect">
              <a:avLst/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85720" y="3714752"/>
              <a:ext cx="5715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C00000"/>
                  </a:solidFill>
                </a:rPr>
                <a:t>Na</a:t>
              </a:r>
              <a:endParaRPr lang="ru-RU" sz="20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2643174" y="2428868"/>
            <a:ext cx="4786346" cy="3071834"/>
            <a:chOff x="2643174" y="2428868"/>
            <a:chExt cx="4786346" cy="3071834"/>
          </a:xfrm>
        </p:grpSpPr>
        <p:sp>
          <p:nvSpPr>
            <p:cNvPr id="37" name="Скругленная прямоугольная выноска 36"/>
            <p:cNvSpPr/>
            <p:nvPr/>
          </p:nvSpPr>
          <p:spPr>
            <a:xfrm>
              <a:off x="2643174" y="2428868"/>
              <a:ext cx="4786346" cy="3071834"/>
            </a:xfrm>
            <a:prstGeom prst="wedgeRoundRectCallout">
              <a:avLst>
                <a:gd name="adj1" fmla="val 1099"/>
                <a:gd name="adj2" fmla="val -83493"/>
                <a:gd name="adj3" fmla="val 16667"/>
              </a:avLst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>
                <a:solidFill>
                  <a:srgbClr val="002060"/>
                </a:solidFill>
              </a:endParaRPr>
            </a:p>
          </p:txBody>
        </p:sp>
        <p:pic>
          <p:nvPicPr>
            <p:cNvPr id="38" name="Рисунок 37" descr="Алюминий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00364" y="2975798"/>
              <a:ext cx="1143008" cy="1524772"/>
            </a:xfrm>
            <a:prstGeom prst="roundRect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</p:pic>
        <p:pic>
          <p:nvPicPr>
            <p:cNvPr id="39" name="Рисунок 38" descr="Медь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10800000" flipV="1">
              <a:off x="6018646" y="2974941"/>
              <a:ext cx="1143650" cy="1525629"/>
            </a:xfrm>
            <a:prstGeom prst="roundRect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</p:pic>
        <p:pic>
          <p:nvPicPr>
            <p:cNvPr id="40" name="Рисунок 39" descr="Цинк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572000" y="2976250"/>
              <a:ext cx="1160555" cy="1548180"/>
            </a:xfrm>
            <a:prstGeom prst="roundRect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</p:pic>
        <p:sp>
          <p:nvSpPr>
            <p:cNvPr id="41" name="TextBox 40"/>
            <p:cNvSpPr txBox="1"/>
            <p:nvPr/>
          </p:nvSpPr>
          <p:spPr>
            <a:xfrm>
              <a:off x="3071802" y="4857760"/>
              <a:ext cx="40719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002060"/>
                  </a:solidFill>
                </a:rPr>
                <a:t>Хранят в плотно закрытых сосудах</a:t>
              </a:r>
              <a:endParaRPr lang="ru-RU" b="1" dirty="0">
                <a:solidFill>
                  <a:srgbClr val="002060"/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071802" y="4171898"/>
              <a:ext cx="5715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C00000"/>
                  </a:solidFill>
                </a:rPr>
                <a:t>Al</a:t>
              </a:r>
              <a:endParaRPr lang="ru-RU" sz="2000" b="1" dirty="0">
                <a:solidFill>
                  <a:srgbClr val="C00000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572000" y="4171898"/>
              <a:ext cx="5715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C00000"/>
                  </a:solidFill>
                </a:rPr>
                <a:t>Zn</a:t>
              </a:r>
              <a:endParaRPr lang="ru-RU" sz="2000" b="1" dirty="0">
                <a:solidFill>
                  <a:srgbClr val="C00000"/>
                </a:solidFill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6000760" y="4143380"/>
              <a:ext cx="5715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C00000"/>
                  </a:solidFill>
                </a:rPr>
                <a:t>Cu</a:t>
              </a:r>
              <a:endParaRPr lang="ru-RU" sz="20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4214810" y="2143116"/>
            <a:ext cx="3857652" cy="2643206"/>
            <a:chOff x="4286248" y="2071678"/>
            <a:chExt cx="3857652" cy="2643206"/>
          </a:xfrm>
        </p:grpSpPr>
        <p:pic>
          <p:nvPicPr>
            <p:cNvPr id="46" name="Рисунок 45" descr="zoloto4.jp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215074" y="2400350"/>
              <a:ext cx="1557032" cy="1500174"/>
            </a:xfrm>
            <a:prstGeom prst="roundRect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</p:pic>
        <p:sp>
          <p:nvSpPr>
            <p:cNvPr id="47" name="Скругленная прямоугольная выноска 46"/>
            <p:cNvSpPr/>
            <p:nvPr/>
          </p:nvSpPr>
          <p:spPr>
            <a:xfrm>
              <a:off x="4286248" y="2071678"/>
              <a:ext cx="3857652" cy="2643206"/>
            </a:xfrm>
            <a:prstGeom prst="wedgeRoundRectCallout">
              <a:avLst>
                <a:gd name="adj1" fmla="val 53453"/>
                <a:gd name="adj2" fmla="val -82015"/>
                <a:gd name="adj3" fmla="val 16667"/>
              </a:avLst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8" name="Рисунок 47" descr="Самородное серебро.JPG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714876" y="2328912"/>
              <a:ext cx="1214446" cy="1714512"/>
            </a:xfrm>
            <a:prstGeom prst="roundRect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</p:pic>
        <p:sp>
          <p:nvSpPr>
            <p:cNvPr id="49" name="TextBox 48"/>
            <p:cNvSpPr txBox="1"/>
            <p:nvPr/>
          </p:nvSpPr>
          <p:spPr>
            <a:xfrm>
              <a:off x="4714876" y="3714752"/>
              <a:ext cx="5715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C00000"/>
                  </a:solidFill>
                </a:rPr>
                <a:t>Ag</a:t>
              </a:r>
              <a:endParaRPr lang="ru-RU" sz="2000" b="1" dirty="0">
                <a:solidFill>
                  <a:srgbClr val="C00000"/>
                </a:solidFill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6286512" y="3600394"/>
              <a:ext cx="5715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C00000"/>
                  </a:solidFill>
                </a:rPr>
                <a:t>Au</a:t>
              </a:r>
              <a:endParaRPr lang="ru-RU" sz="2000" b="1" dirty="0">
                <a:solidFill>
                  <a:srgbClr val="C00000"/>
                </a:solidFill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4572000" y="4143380"/>
              <a:ext cx="34290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002060"/>
                  </a:solidFill>
                </a:rPr>
                <a:t>Хранят в любых сосудах</a:t>
              </a:r>
              <a:endParaRPr lang="ru-RU" b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52" name="Управляющая кнопка: настраиваемая 51">
            <a:hlinkClick r:id="rId9" action="ppaction://hlinksldjump" highlightClick="1"/>
          </p:cNvPr>
          <p:cNvSpPr/>
          <p:nvPr/>
        </p:nvSpPr>
        <p:spPr>
          <a:xfrm>
            <a:off x="7786710" y="6215082"/>
            <a:ext cx="1000132" cy="357190"/>
          </a:xfrm>
          <a:prstGeom prst="actionButtonBlank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Главная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86050" y="928670"/>
            <a:ext cx="4357718" cy="4286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err="1" smtClean="0">
                <a:solidFill>
                  <a:schemeClr val="tx1"/>
                </a:solidFill>
              </a:rPr>
              <a:t>Mn</a:t>
            </a:r>
            <a:r>
              <a:rPr lang="en-US" sz="2000" b="1" dirty="0" smtClean="0">
                <a:solidFill>
                  <a:schemeClr val="tx1"/>
                </a:solidFill>
              </a:rPr>
              <a:t> Zn Cr Fe </a:t>
            </a:r>
            <a:r>
              <a:rPr lang="en-US" sz="2000" b="1" dirty="0" err="1" smtClean="0">
                <a:solidFill>
                  <a:schemeClr val="tx1"/>
                </a:solidFill>
              </a:rPr>
              <a:t>Cd</a:t>
            </a:r>
            <a:r>
              <a:rPr lang="en-US" sz="2000" b="1" dirty="0" smtClean="0">
                <a:solidFill>
                  <a:schemeClr val="tx1"/>
                </a:solidFill>
              </a:rPr>
              <a:t> Co Ni </a:t>
            </a:r>
            <a:r>
              <a:rPr lang="en-US" sz="2000" b="1" dirty="0" err="1" smtClean="0">
                <a:solidFill>
                  <a:schemeClr val="tx1"/>
                </a:solidFill>
              </a:rPr>
              <a:t>Sn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Pb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</a:rPr>
              <a:t>(Н</a:t>
            </a:r>
            <a:r>
              <a:rPr lang="ru-RU" sz="2000" b="1" baseline="-25000" dirty="0" smtClean="0">
                <a:solidFill>
                  <a:srgbClr val="C00000"/>
                </a:solidFill>
              </a:rPr>
              <a:t>2</a:t>
            </a:r>
            <a:r>
              <a:rPr lang="ru-RU" sz="2000" b="1" dirty="0" smtClean="0">
                <a:solidFill>
                  <a:srgbClr val="C00000"/>
                </a:solidFill>
              </a:rPr>
              <a:t>) </a:t>
            </a:r>
            <a:r>
              <a:rPr lang="en-US" sz="2000" b="1" dirty="0" smtClean="0">
                <a:solidFill>
                  <a:schemeClr val="tx1"/>
                </a:solidFill>
              </a:rPr>
              <a:t>Cu Hg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5720" y="928670"/>
            <a:ext cx="2500330" cy="4286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Li K </a:t>
            </a:r>
            <a:r>
              <a:rPr lang="en-US" sz="2000" b="1" dirty="0" err="1" smtClean="0">
                <a:solidFill>
                  <a:schemeClr val="tx1"/>
                </a:solidFill>
              </a:rPr>
              <a:t>Ba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Sr</a:t>
            </a:r>
            <a:r>
              <a:rPr lang="en-US" sz="2000" b="1" dirty="0" smtClean="0">
                <a:solidFill>
                  <a:schemeClr val="tx1"/>
                </a:solidFill>
              </a:rPr>
              <a:t> Ca Na Mg Al 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072330" y="928670"/>
            <a:ext cx="1214446" cy="42862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smtClean="0">
                <a:solidFill>
                  <a:schemeClr val="tx1"/>
                </a:solidFill>
              </a:rPr>
              <a:t>Ag Pt Au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1857364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Активные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29058" y="1928802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Средней активности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00892" y="1785926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Благородные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" name="Правая фигурная скобка 9"/>
          <p:cNvSpPr/>
          <p:nvPr/>
        </p:nvSpPr>
        <p:spPr>
          <a:xfrm rot="5400000">
            <a:off x="1357290" y="428604"/>
            <a:ext cx="285752" cy="2428892"/>
          </a:xfrm>
          <a:prstGeom prst="rightBrace">
            <a:avLst/>
          </a:prstGeom>
          <a:ln w="28575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авая фигурная скобка 10"/>
          <p:cNvSpPr/>
          <p:nvPr/>
        </p:nvSpPr>
        <p:spPr>
          <a:xfrm rot="5400000">
            <a:off x="4822033" y="-464371"/>
            <a:ext cx="285752" cy="4214842"/>
          </a:xfrm>
          <a:prstGeom prst="rightBrac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авая фигурная скобка 11"/>
          <p:cNvSpPr/>
          <p:nvPr/>
        </p:nvSpPr>
        <p:spPr>
          <a:xfrm rot="5400000">
            <a:off x="7572396" y="1071546"/>
            <a:ext cx="285752" cy="1143008"/>
          </a:xfrm>
          <a:prstGeom prst="rightBrace">
            <a:avLst/>
          </a:prstGeom>
          <a:ln w="2857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85720" y="357166"/>
            <a:ext cx="4000528" cy="357190"/>
          </a:xfrm>
          <a:prstGeom prst="roundRect">
            <a:avLst/>
          </a:prstGeom>
          <a:noFill/>
          <a:ln>
            <a:solidFill>
              <a:schemeClr val="accent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rgbClr val="002060"/>
                </a:solidFill>
              </a:rPr>
              <a:t>Нахождение в природе</a:t>
            </a:r>
            <a:endParaRPr lang="ru-RU" b="1" dirty="0">
              <a:solidFill>
                <a:srgbClr val="002060"/>
              </a:solidFill>
            </a:endParaRPr>
          </a:p>
        </p:txBody>
      </p:sp>
      <p:grpSp>
        <p:nvGrpSpPr>
          <p:cNvPr id="50" name="Группа 49"/>
          <p:cNvGrpSpPr/>
          <p:nvPr/>
        </p:nvGrpSpPr>
        <p:grpSpPr>
          <a:xfrm>
            <a:off x="428596" y="3071810"/>
            <a:ext cx="5715040" cy="2071702"/>
            <a:chOff x="428596" y="3071810"/>
            <a:chExt cx="5715040" cy="2071702"/>
          </a:xfrm>
        </p:grpSpPr>
        <p:sp>
          <p:nvSpPr>
            <p:cNvPr id="16" name="Скругленная прямоугольная выноска 15"/>
            <p:cNvSpPr/>
            <p:nvPr/>
          </p:nvSpPr>
          <p:spPr>
            <a:xfrm>
              <a:off x="428596" y="3071810"/>
              <a:ext cx="5715040" cy="2071702"/>
            </a:xfrm>
            <a:prstGeom prst="wedgeRoundRectCallout">
              <a:avLst>
                <a:gd name="adj1" fmla="val -34411"/>
                <a:gd name="adj2" fmla="val -92887"/>
                <a:gd name="adj3" fmla="val 16667"/>
              </a:avLst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4" name="Рисунок 13" descr="Ме  4 1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364" t="59121" r="35260" b="5016"/>
            <a:stretch>
              <a:fillRect/>
            </a:stretch>
          </p:blipFill>
          <p:spPr>
            <a:xfrm>
              <a:off x="642910" y="3143248"/>
              <a:ext cx="5429288" cy="1928826"/>
            </a:xfrm>
            <a:prstGeom prst="rect">
              <a:avLst/>
            </a:prstGeom>
          </p:spPr>
        </p:pic>
      </p:grpSp>
      <p:grpSp>
        <p:nvGrpSpPr>
          <p:cNvPr id="51" name="Группа 50"/>
          <p:cNvGrpSpPr/>
          <p:nvPr/>
        </p:nvGrpSpPr>
        <p:grpSpPr>
          <a:xfrm>
            <a:off x="214282" y="2571744"/>
            <a:ext cx="8715436" cy="3857652"/>
            <a:chOff x="214282" y="2571744"/>
            <a:chExt cx="8715436" cy="3857652"/>
          </a:xfrm>
        </p:grpSpPr>
        <p:sp>
          <p:nvSpPr>
            <p:cNvPr id="52" name="Скругленная прямоугольная выноска 51"/>
            <p:cNvSpPr/>
            <p:nvPr/>
          </p:nvSpPr>
          <p:spPr>
            <a:xfrm>
              <a:off x="214282" y="2571744"/>
              <a:ext cx="8715436" cy="3857652"/>
            </a:xfrm>
            <a:prstGeom prst="wedgeRoundRectCallout">
              <a:avLst>
                <a:gd name="adj1" fmla="val -36025"/>
                <a:gd name="adj2" fmla="val -60462"/>
                <a:gd name="adj3" fmla="val 16667"/>
              </a:avLst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3" name="Рисунок 52" descr="ch11_18_51.jpg"/>
            <p:cNvPicPr>
              <a:picLocks noChangeAspect="1"/>
            </p:cNvPicPr>
            <p:nvPr/>
          </p:nvPicPr>
          <p:blipFill>
            <a:blip r:embed="rId3" cstate="print"/>
            <a:srcRect l="53027" b="38011"/>
            <a:stretch>
              <a:fillRect/>
            </a:stretch>
          </p:blipFill>
          <p:spPr>
            <a:xfrm>
              <a:off x="428596" y="2786058"/>
              <a:ext cx="928694" cy="919170"/>
            </a:xfrm>
            <a:prstGeom prst="roundRect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</p:pic>
        <p:pic>
          <p:nvPicPr>
            <p:cNvPr id="54" name="Рисунок 53" descr="ch11_18_51.jpg"/>
            <p:cNvPicPr>
              <a:picLocks noChangeAspect="1"/>
            </p:cNvPicPr>
            <p:nvPr/>
          </p:nvPicPr>
          <p:blipFill>
            <a:blip r:embed="rId4" cstate="print"/>
            <a:srcRect t="38772" r="47236" b="9050"/>
            <a:stretch>
              <a:fillRect/>
            </a:stretch>
          </p:blipFill>
          <p:spPr>
            <a:xfrm>
              <a:off x="1571604" y="2857496"/>
              <a:ext cx="1143008" cy="847732"/>
            </a:xfrm>
            <a:prstGeom prst="roundRect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</p:pic>
        <p:pic>
          <p:nvPicPr>
            <p:cNvPr id="55" name="Рисунок 54" descr="ch11_18_52.jpg"/>
            <p:cNvPicPr>
              <a:picLocks noChangeAspect="1"/>
            </p:cNvPicPr>
            <p:nvPr/>
          </p:nvPicPr>
          <p:blipFill>
            <a:blip r:embed="rId5" cstate="print"/>
            <a:srcRect t="54360" r="63510"/>
            <a:stretch>
              <a:fillRect/>
            </a:stretch>
          </p:blipFill>
          <p:spPr>
            <a:xfrm>
              <a:off x="3071802" y="2786058"/>
              <a:ext cx="1000132" cy="938202"/>
            </a:xfrm>
            <a:prstGeom prst="roundRect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</p:pic>
        <p:pic>
          <p:nvPicPr>
            <p:cNvPr id="56" name="Рисунок 55" descr="ch11_18_52.jpg"/>
            <p:cNvPicPr>
              <a:picLocks noChangeAspect="1"/>
            </p:cNvPicPr>
            <p:nvPr/>
          </p:nvPicPr>
          <p:blipFill>
            <a:blip r:embed="rId6" cstate="print"/>
            <a:srcRect l="36703" t="51064" r="31382" b="10767"/>
            <a:stretch>
              <a:fillRect/>
            </a:stretch>
          </p:blipFill>
          <p:spPr>
            <a:xfrm>
              <a:off x="4500562" y="3009896"/>
              <a:ext cx="785818" cy="704856"/>
            </a:xfrm>
            <a:prstGeom prst="roundRect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</p:pic>
        <p:pic>
          <p:nvPicPr>
            <p:cNvPr id="57" name="Рисунок 56" descr="ch11_18_52.jpg"/>
            <p:cNvPicPr>
              <a:picLocks noChangeAspect="1"/>
            </p:cNvPicPr>
            <p:nvPr/>
          </p:nvPicPr>
          <p:blipFill>
            <a:blip r:embed="rId7" cstate="print"/>
            <a:srcRect l="63405" b="51707"/>
            <a:stretch>
              <a:fillRect/>
            </a:stretch>
          </p:blipFill>
          <p:spPr>
            <a:xfrm>
              <a:off x="5786446" y="2786058"/>
              <a:ext cx="928694" cy="919170"/>
            </a:xfrm>
            <a:prstGeom prst="roundRect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</p:pic>
        <p:pic>
          <p:nvPicPr>
            <p:cNvPr id="58" name="Рисунок 57" descr="Ме в природе.JPG"/>
            <p:cNvPicPr>
              <a:picLocks noChangeAspect="1"/>
            </p:cNvPicPr>
            <p:nvPr/>
          </p:nvPicPr>
          <p:blipFill>
            <a:blip r:embed="rId8"/>
            <a:srcRect r="9387" b="25959"/>
            <a:stretch>
              <a:fillRect/>
            </a:stretch>
          </p:blipFill>
          <p:spPr>
            <a:xfrm>
              <a:off x="7143768" y="2786058"/>
              <a:ext cx="1214446" cy="919170"/>
            </a:xfrm>
            <a:prstGeom prst="roundRect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</p:pic>
        <p:pic>
          <p:nvPicPr>
            <p:cNvPr id="59" name="Рисунок 58" descr="Ме в природе4.JPG"/>
            <p:cNvPicPr>
              <a:picLocks noChangeAspect="1"/>
            </p:cNvPicPr>
            <p:nvPr/>
          </p:nvPicPr>
          <p:blipFill>
            <a:blip r:embed="rId9"/>
            <a:srcRect l="53870" r="1238" b="31012"/>
            <a:stretch>
              <a:fillRect/>
            </a:stretch>
          </p:blipFill>
          <p:spPr>
            <a:xfrm>
              <a:off x="500034" y="4286256"/>
              <a:ext cx="1071570" cy="1000132"/>
            </a:xfrm>
            <a:prstGeom prst="roundRect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</p:pic>
        <p:pic>
          <p:nvPicPr>
            <p:cNvPr id="60" name="Рисунок 59" descr="Ме в природе4.JPG"/>
            <p:cNvPicPr>
              <a:picLocks noChangeAspect="1"/>
            </p:cNvPicPr>
            <p:nvPr/>
          </p:nvPicPr>
          <p:blipFill>
            <a:blip r:embed="rId9"/>
            <a:srcRect r="55507" b="31668"/>
            <a:stretch>
              <a:fillRect/>
            </a:stretch>
          </p:blipFill>
          <p:spPr>
            <a:xfrm>
              <a:off x="1785918" y="4286256"/>
              <a:ext cx="1062046" cy="990608"/>
            </a:xfrm>
            <a:prstGeom prst="roundRect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</p:pic>
        <p:pic>
          <p:nvPicPr>
            <p:cNvPr id="61" name="Рисунок 60" descr="Ме  4.JPG"/>
            <p:cNvPicPr>
              <a:picLocks noChangeAspect="1"/>
            </p:cNvPicPr>
            <p:nvPr/>
          </p:nvPicPr>
          <p:blipFill>
            <a:blip r:embed="rId10"/>
            <a:srcRect l="17500" t="4244" r="64285" b="69990"/>
            <a:stretch>
              <a:fillRect/>
            </a:stretch>
          </p:blipFill>
          <p:spPr>
            <a:xfrm>
              <a:off x="3071802" y="4786322"/>
              <a:ext cx="857256" cy="714380"/>
            </a:xfrm>
            <a:prstGeom prst="roundRect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</p:pic>
        <p:pic>
          <p:nvPicPr>
            <p:cNvPr id="62" name="Рисунок 61" descr="Ме  4.JPG"/>
            <p:cNvPicPr>
              <a:picLocks noChangeAspect="1"/>
            </p:cNvPicPr>
            <p:nvPr/>
          </p:nvPicPr>
          <p:blipFill>
            <a:blip r:embed="rId10"/>
            <a:srcRect l="40268" t="6821" r="39999" b="69990"/>
            <a:stretch>
              <a:fillRect/>
            </a:stretch>
          </p:blipFill>
          <p:spPr>
            <a:xfrm>
              <a:off x="4000496" y="4286256"/>
              <a:ext cx="928694" cy="642942"/>
            </a:xfrm>
            <a:prstGeom prst="roundRect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</p:pic>
        <p:pic>
          <p:nvPicPr>
            <p:cNvPr id="63" name="Рисунок 62" descr="Ме в природе2.JPG"/>
            <p:cNvPicPr>
              <a:picLocks noChangeAspect="1"/>
            </p:cNvPicPr>
            <p:nvPr/>
          </p:nvPicPr>
          <p:blipFill>
            <a:blip r:embed="rId11"/>
            <a:srcRect l="70450" t="46710" r="2909" b="20275"/>
            <a:stretch>
              <a:fillRect/>
            </a:stretch>
          </p:blipFill>
          <p:spPr>
            <a:xfrm>
              <a:off x="5357818" y="5357826"/>
              <a:ext cx="857256" cy="642942"/>
            </a:xfrm>
            <a:prstGeom prst="roundRect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</p:pic>
        <p:pic>
          <p:nvPicPr>
            <p:cNvPr id="64" name="Рисунок 63" descr="Ме в природе2.JPG"/>
            <p:cNvPicPr>
              <a:picLocks noChangeAspect="1"/>
            </p:cNvPicPr>
            <p:nvPr/>
          </p:nvPicPr>
          <p:blipFill>
            <a:blip r:embed="rId11"/>
            <a:srcRect l="8583" t="47199" r="53675" b="19786"/>
            <a:stretch>
              <a:fillRect/>
            </a:stretch>
          </p:blipFill>
          <p:spPr>
            <a:xfrm>
              <a:off x="5429256" y="4286256"/>
              <a:ext cx="1214446" cy="642942"/>
            </a:xfrm>
            <a:prstGeom prst="roundRect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</p:pic>
        <p:pic>
          <p:nvPicPr>
            <p:cNvPr id="65" name="Рисунок 64" descr="Ме в природе2.JPG"/>
            <p:cNvPicPr>
              <a:picLocks noChangeAspect="1"/>
            </p:cNvPicPr>
            <p:nvPr/>
          </p:nvPicPr>
          <p:blipFill>
            <a:blip r:embed="rId11"/>
            <a:srcRect l="4143" t="14184" r="69215" b="52801"/>
            <a:stretch>
              <a:fillRect/>
            </a:stretch>
          </p:blipFill>
          <p:spPr>
            <a:xfrm>
              <a:off x="7500958" y="4286256"/>
              <a:ext cx="857256" cy="642942"/>
            </a:xfrm>
            <a:prstGeom prst="roundRect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</p:pic>
        <p:pic>
          <p:nvPicPr>
            <p:cNvPr id="66" name="Рисунок 65" descr="6-05.jpg"/>
            <p:cNvPicPr>
              <a:picLocks noChangeAspect="1"/>
            </p:cNvPicPr>
            <p:nvPr/>
          </p:nvPicPr>
          <p:blipFill>
            <a:blip r:embed="rId12"/>
            <a:srcRect l="26345" t="76563" r="50345" b="5283"/>
            <a:stretch>
              <a:fillRect/>
            </a:stretch>
          </p:blipFill>
          <p:spPr>
            <a:xfrm>
              <a:off x="6572264" y="5214950"/>
              <a:ext cx="804866" cy="876304"/>
            </a:xfrm>
            <a:prstGeom prst="roundRect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</p:pic>
        <p:pic>
          <p:nvPicPr>
            <p:cNvPr id="67" name="Рисунок 66" descr="6-05.jpg"/>
            <p:cNvPicPr>
              <a:picLocks noChangeAspect="1"/>
            </p:cNvPicPr>
            <p:nvPr/>
          </p:nvPicPr>
          <p:blipFill>
            <a:blip r:embed="rId12"/>
            <a:srcRect l="2069" t="76760" r="75172" b="5283"/>
            <a:stretch>
              <a:fillRect/>
            </a:stretch>
          </p:blipFill>
          <p:spPr>
            <a:xfrm>
              <a:off x="7715272" y="5214950"/>
              <a:ext cx="785818" cy="866780"/>
            </a:xfrm>
            <a:prstGeom prst="roundRect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</p:pic>
        <p:sp>
          <p:nvSpPr>
            <p:cNvPr id="68" name="TextBox 67"/>
            <p:cNvSpPr txBox="1"/>
            <p:nvPr/>
          </p:nvSpPr>
          <p:spPr>
            <a:xfrm>
              <a:off x="500034" y="5286388"/>
              <a:ext cx="12144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err="1" smtClean="0">
                  <a:solidFill>
                    <a:srgbClr val="002060"/>
                  </a:solidFill>
                </a:rPr>
                <a:t>Целестит</a:t>
              </a:r>
              <a:r>
                <a:rPr lang="ru-RU" sz="1600" b="1" dirty="0" smtClean="0">
                  <a:solidFill>
                    <a:srgbClr val="002060"/>
                  </a:solidFill>
                </a:rPr>
                <a:t> </a:t>
              </a:r>
              <a:endParaRPr lang="ru-RU" sz="1600" b="1" dirty="0">
                <a:solidFill>
                  <a:srgbClr val="002060"/>
                </a:solidFill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1785918" y="3714752"/>
              <a:ext cx="78581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err="1" smtClean="0">
                  <a:solidFill>
                    <a:srgbClr val="002060"/>
                  </a:solidFill>
                </a:rPr>
                <a:t>Галит</a:t>
              </a:r>
              <a:endParaRPr lang="ru-RU" sz="1600" b="1" dirty="0">
                <a:solidFill>
                  <a:srgbClr val="002060"/>
                </a:solidFill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4429124" y="3714752"/>
              <a:ext cx="10715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002060"/>
                  </a:solidFill>
                </a:rPr>
                <a:t>Магнезит</a:t>
              </a:r>
              <a:endParaRPr lang="ru-RU" sz="1600" b="1" dirty="0">
                <a:solidFill>
                  <a:srgbClr val="002060"/>
                </a:solidFill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3214678" y="3714752"/>
              <a:ext cx="7143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002060"/>
                  </a:solidFill>
                </a:rPr>
                <a:t>Барит</a:t>
              </a:r>
              <a:endParaRPr lang="ru-RU" sz="1600" b="1" dirty="0">
                <a:solidFill>
                  <a:srgbClr val="002060"/>
                </a:solidFill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5857884" y="3714752"/>
              <a:ext cx="12144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002060"/>
                  </a:solidFill>
                </a:rPr>
                <a:t>Кальцит</a:t>
              </a:r>
              <a:endParaRPr lang="ru-RU" sz="1600" b="1" dirty="0">
                <a:solidFill>
                  <a:srgbClr val="002060"/>
                </a:solidFill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7143768" y="3714752"/>
              <a:ext cx="14287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002060"/>
                  </a:solidFill>
                </a:rPr>
                <a:t>Хризоберилл</a:t>
              </a:r>
              <a:endParaRPr lang="ru-RU" sz="1600" b="1" dirty="0">
                <a:solidFill>
                  <a:srgbClr val="002060"/>
                </a:solidFill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57158" y="3714752"/>
              <a:ext cx="12144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002060"/>
                  </a:solidFill>
                </a:rPr>
                <a:t>Сильвинит</a:t>
              </a:r>
              <a:endParaRPr lang="ru-RU" sz="1600" b="1" dirty="0">
                <a:solidFill>
                  <a:srgbClr val="002060"/>
                </a:solidFill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1785918" y="5286388"/>
              <a:ext cx="12144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err="1" smtClean="0">
                  <a:solidFill>
                    <a:srgbClr val="002060"/>
                  </a:solidFill>
                </a:rPr>
                <a:t>Стронциат</a:t>
              </a:r>
              <a:endParaRPr lang="ru-RU" sz="1600" b="1" dirty="0">
                <a:solidFill>
                  <a:srgbClr val="002060"/>
                </a:solidFill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3071802" y="5500702"/>
              <a:ext cx="12144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002060"/>
                  </a:solidFill>
                </a:rPr>
                <a:t>Корунд</a:t>
              </a:r>
              <a:endParaRPr lang="ru-RU" sz="1600" b="1" dirty="0">
                <a:solidFill>
                  <a:srgbClr val="002060"/>
                </a:solidFill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4143372" y="4929198"/>
              <a:ext cx="9286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002060"/>
                  </a:solidFill>
                </a:rPr>
                <a:t>Боксит</a:t>
              </a:r>
              <a:endParaRPr lang="ru-RU" sz="1600" b="1" dirty="0">
                <a:solidFill>
                  <a:srgbClr val="002060"/>
                </a:solidFill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5572132" y="5929330"/>
              <a:ext cx="7143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002060"/>
                  </a:solidFill>
                </a:rPr>
                <a:t>Гипс</a:t>
              </a:r>
              <a:endParaRPr lang="ru-RU" sz="1600" b="1" dirty="0">
                <a:solidFill>
                  <a:srgbClr val="002060"/>
                </a:solidFill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6643702" y="6072206"/>
              <a:ext cx="8572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002060"/>
                  </a:solidFill>
                </a:rPr>
                <a:t>Рубин</a:t>
              </a:r>
              <a:endParaRPr lang="ru-RU" sz="1600" b="1" dirty="0">
                <a:solidFill>
                  <a:srgbClr val="002060"/>
                </a:solidFill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7715272" y="6019404"/>
              <a:ext cx="9286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002060"/>
                  </a:solidFill>
                </a:rPr>
                <a:t>Сапфир</a:t>
              </a:r>
              <a:endParaRPr lang="ru-RU" sz="1600" b="1" dirty="0">
                <a:solidFill>
                  <a:srgbClr val="002060"/>
                </a:solidFill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7429520" y="4876396"/>
              <a:ext cx="10001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002060"/>
                  </a:solidFill>
                </a:rPr>
                <a:t>Флюорит</a:t>
              </a:r>
              <a:endParaRPr lang="ru-RU" sz="1600" b="1" dirty="0">
                <a:solidFill>
                  <a:srgbClr val="002060"/>
                </a:solidFill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5500694" y="4929198"/>
              <a:ext cx="12144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002060"/>
                  </a:solidFill>
                </a:rPr>
                <a:t>Фосфорит</a:t>
              </a:r>
              <a:endParaRPr lang="ru-RU" sz="1600" b="1" dirty="0">
                <a:solidFill>
                  <a:srgbClr val="002060"/>
                </a:solidFill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357158" y="5917188"/>
              <a:ext cx="52149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C00000"/>
                  </a:solidFill>
                </a:rPr>
                <a:t>Каковы химические формулы руд активных </a:t>
              </a:r>
              <a:r>
                <a:rPr lang="ru-RU" b="1" dirty="0" err="1" smtClean="0">
                  <a:solidFill>
                    <a:srgbClr val="C00000"/>
                  </a:solidFill>
                </a:rPr>
                <a:t>Ме</a:t>
              </a:r>
              <a:r>
                <a:rPr lang="ru-RU" b="1" dirty="0" smtClean="0">
                  <a:solidFill>
                    <a:srgbClr val="C00000"/>
                  </a:solidFill>
                </a:rPr>
                <a:t>?</a:t>
              </a:r>
              <a:endParaRPr lang="ru-RU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84" name="Группа 83"/>
          <p:cNvGrpSpPr/>
          <p:nvPr/>
        </p:nvGrpSpPr>
        <p:grpSpPr>
          <a:xfrm>
            <a:off x="3214678" y="2928934"/>
            <a:ext cx="5072098" cy="2286016"/>
            <a:chOff x="3214678" y="2928934"/>
            <a:chExt cx="5072098" cy="2286016"/>
          </a:xfrm>
        </p:grpSpPr>
        <p:sp>
          <p:nvSpPr>
            <p:cNvPr id="85" name="Скругленная прямоугольная выноска 84"/>
            <p:cNvSpPr/>
            <p:nvPr/>
          </p:nvSpPr>
          <p:spPr>
            <a:xfrm>
              <a:off x="3214678" y="2928934"/>
              <a:ext cx="5072098" cy="2286016"/>
            </a:xfrm>
            <a:prstGeom prst="wedgeRoundRectCallout">
              <a:avLst>
                <a:gd name="adj1" fmla="val 39121"/>
                <a:gd name="adj2" fmla="val -85114"/>
                <a:gd name="adj3" fmla="val 16667"/>
              </a:avLst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6" name="Рисунок 85" descr="Самородное золото.JPG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6500826" y="3357562"/>
              <a:ext cx="1664316" cy="1295393"/>
            </a:xfrm>
            <a:prstGeom prst="roundRect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</p:pic>
        <p:pic>
          <p:nvPicPr>
            <p:cNvPr id="87" name="Рисунок 86" descr="ch11_18_48.jpg"/>
            <p:cNvPicPr>
              <a:picLocks noChangeAspect="1"/>
            </p:cNvPicPr>
            <p:nvPr/>
          </p:nvPicPr>
          <p:blipFill>
            <a:blip r:embed="rId14"/>
            <a:srcRect l="44091" t="40607" r="32045" b="16211"/>
            <a:stretch>
              <a:fillRect/>
            </a:stretch>
          </p:blipFill>
          <p:spPr>
            <a:xfrm>
              <a:off x="3357554" y="3286124"/>
              <a:ext cx="1000132" cy="1357322"/>
            </a:xfrm>
            <a:prstGeom prst="roundRect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</p:pic>
        <p:pic>
          <p:nvPicPr>
            <p:cNvPr id="88" name="Рисунок 87" descr="ch11_18_48.jpg"/>
            <p:cNvPicPr>
              <a:picLocks noChangeAspect="1"/>
            </p:cNvPicPr>
            <p:nvPr/>
          </p:nvPicPr>
          <p:blipFill>
            <a:blip r:embed="rId14"/>
            <a:srcRect l="59205" b="59697"/>
            <a:stretch>
              <a:fillRect/>
            </a:stretch>
          </p:blipFill>
          <p:spPr>
            <a:xfrm>
              <a:off x="4572000" y="3357562"/>
              <a:ext cx="1709715" cy="1266836"/>
            </a:xfrm>
            <a:prstGeom prst="roundRect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</p:pic>
        <p:sp>
          <p:nvSpPr>
            <p:cNvPr id="89" name="TextBox 88"/>
            <p:cNvSpPr txBox="1"/>
            <p:nvPr/>
          </p:nvSpPr>
          <p:spPr>
            <a:xfrm>
              <a:off x="3357554" y="4786322"/>
              <a:ext cx="47863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002060"/>
                  </a:solidFill>
                </a:rPr>
                <a:t>Самородные серебро, платина, золото</a:t>
              </a:r>
              <a:endParaRPr lang="ru-RU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90" name="Группа 89"/>
          <p:cNvGrpSpPr/>
          <p:nvPr/>
        </p:nvGrpSpPr>
        <p:grpSpPr>
          <a:xfrm>
            <a:off x="357158" y="2857496"/>
            <a:ext cx="7643866" cy="3214710"/>
            <a:chOff x="357158" y="2857496"/>
            <a:chExt cx="7643866" cy="3214710"/>
          </a:xfrm>
        </p:grpSpPr>
        <p:sp>
          <p:nvSpPr>
            <p:cNvPr id="91" name="Скругленная прямоугольная выноска 90"/>
            <p:cNvSpPr/>
            <p:nvPr/>
          </p:nvSpPr>
          <p:spPr>
            <a:xfrm>
              <a:off x="357158" y="2857496"/>
              <a:ext cx="7643866" cy="3214710"/>
            </a:xfrm>
            <a:prstGeom prst="wedgeRoundRectCallout">
              <a:avLst>
                <a:gd name="adj1" fmla="val 7751"/>
                <a:gd name="adj2" fmla="val -69028"/>
                <a:gd name="adj3" fmla="val 16667"/>
              </a:avLst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2" name="Рисунок 91" descr="5-03.jpg"/>
            <p:cNvPicPr>
              <a:picLocks noChangeAspect="1"/>
            </p:cNvPicPr>
            <p:nvPr/>
          </p:nvPicPr>
          <p:blipFill>
            <a:blip r:embed="rId15"/>
            <a:srcRect l="2164" t="35604" r="74031" b="5572"/>
            <a:stretch>
              <a:fillRect/>
            </a:stretch>
          </p:blipFill>
          <p:spPr>
            <a:xfrm>
              <a:off x="714348" y="3143248"/>
              <a:ext cx="785818" cy="2714644"/>
            </a:xfrm>
            <a:prstGeom prst="roundRect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</p:pic>
        <p:pic>
          <p:nvPicPr>
            <p:cNvPr id="93" name="Рисунок 92" descr="Медный колчедан.JPG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1857356" y="3857628"/>
              <a:ext cx="1143008" cy="1131578"/>
            </a:xfrm>
            <a:prstGeom prst="roundRect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</p:pic>
        <p:pic>
          <p:nvPicPr>
            <p:cNvPr id="94" name="Рисунок 93" descr="Ме  4.JPG"/>
            <p:cNvPicPr>
              <a:picLocks noChangeAspect="1"/>
            </p:cNvPicPr>
            <p:nvPr/>
          </p:nvPicPr>
          <p:blipFill>
            <a:blip r:embed="rId10"/>
            <a:srcRect l="20333" t="39972" r="20469" b="23613"/>
            <a:stretch>
              <a:fillRect/>
            </a:stretch>
          </p:blipFill>
          <p:spPr>
            <a:xfrm>
              <a:off x="4143372" y="4214818"/>
              <a:ext cx="2786082" cy="1009656"/>
            </a:xfrm>
            <a:prstGeom prst="roundRect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</p:pic>
        <p:pic>
          <p:nvPicPr>
            <p:cNvPr id="95" name="Рисунок 94" descr="6-07.jpg"/>
            <p:cNvPicPr>
              <a:picLocks noChangeAspect="1"/>
            </p:cNvPicPr>
            <p:nvPr/>
          </p:nvPicPr>
          <p:blipFill>
            <a:blip r:embed="rId17"/>
            <a:srcRect l="2113" t="57919" r="51408" b="24439"/>
            <a:stretch>
              <a:fillRect/>
            </a:stretch>
          </p:blipFill>
          <p:spPr>
            <a:xfrm>
              <a:off x="3286116" y="3071810"/>
              <a:ext cx="1785950" cy="947742"/>
            </a:xfrm>
            <a:prstGeom prst="roundRect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</p:pic>
        <p:pic>
          <p:nvPicPr>
            <p:cNvPr id="96" name="Рисунок 95" descr="6-07.jpg"/>
            <p:cNvPicPr>
              <a:picLocks noChangeAspect="1"/>
            </p:cNvPicPr>
            <p:nvPr/>
          </p:nvPicPr>
          <p:blipFill>
            <a:blip r:embed="rId17"/>
            <a:srcRect l="2113" t="34557" r="51408" b="42976"/>
            <a:stretch>
              <a:fillRect/>
            </a:stretch>
          </p:blipFill>
          <p:spPr>
            <a:xfrm>
              <a:off x="5715008" y="3009896"/>
              <a:ext cx="1571636" cy="1062046"/>
            </a:xfrm>
            <a:prstGeom prst="roundRect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</p:pic>
        <p:sp>
          <p:nvSpPr>
            <p:cNvPr id="97" name="TextBox 96"/>
            <p:cNvSpPr txBox="1"/>
            <p:nvPr/>
          </p:nvSpPr>
          <p:spPr>
            <a:xfrm>
              <a:off x="1643042" y="5000636"/>
              <a:ext cx="17859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rgbClr val="002060"/>
                  </a:solidFill>
                </a:rPr>
                <a:t>Медный колчедан </a:t>
              </a:r>
              <a:endParaRPr lang="en-US" sz="1400" b="1" dirty="0" smtClean="0">
                <a:solidFill>
                  <a:srgbClr val="002060"/>
                </a:solidFill>
              </a:endParaRPr>
            </a:p>
            <a:p>
              <a:r>
                <a:rPr lang="en-US" sz="1400" b="1" dirty="0" smtClean="0">
                  <a:solidFill>
                    <a:srgbClr val="002060"/>
                  </a:solidFill>
                </a:rPr>
                <a:t>              CuFeS</a:t>
              </a:r>
              <a:r>
                <a:rPr lang="en-US" sz="1400" b="1" baseline="-25000" dirty="0" smtClean="0">
                  <a:solidFill>
                    <a:srgbClr val="002060"/>
                  </a:solidFill>
                </a:rPr>
                <a:t>2</a:t>
              </a:r>
              <a:endParaRPr lang="ru-RU" sz="1400" b="1" baseline="-25000" dirty="0">
                <a:solidFill>
                  <a:srgbClr val="002060"/>
                </a:solidFill>
              </a:endParaRP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3929058" y="5429264"/>
              <a:ext cx="39290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C00000"/>
                  </a:solidFill>
                </a:rPr>
                <a:t>Найдите одинаковые руды</a:t>
              </a:r>
              <a:endParaRPr lang="ru-RU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99" name="Управляющая кнопка: настраиваемая 98">
            <a:hlinkClick r:id="rId18" action="ppaction://hlinksldjump" highlightClick="1"/>
          </p:cNvPr>
          <p:cNvSpPr/>
          <p:nvPr/>
        </p:nvSpPr>
        <p:spPr>
          <a:xfrm>
            <a:off x="7715272" y="214290"/>
            <a:ext cx="1000132" cy="357190"/>
          </a:xfrm>
          <a:prstGeom prst="actionButtonBlank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Главная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Ряд Ме.JPG"/>
          <p:cNvPicPr>
            <a:picLocks noChangeAspect="1"/>
          </p:cNvPicPr>
          <p:nvPr/>
        </p:nvPicPr>
        <p:blipFill>
          <a:blip r:embed="rId2"/>
          <a:srcRect t="13650" b="51518"/>
          <a:stretch>
            <a:fillRect/>
          </a:stretch>
        </p:blipFill>
        <p:spPr>
          <a:xfrm>
            <a:off x="0" y="857232"/>
            <a:ext cx="9144000" cy="1857388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285720" y="142852"/>
            <a:ext cx="4000528" cy="357190"/>
          </a:xfrm>
          <a:prstGeom prst="round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rgbClr val="002060"/>
                </a:solidFill>
              </a:rPr>
              <a:t>Получение металлов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8" name="Рисунок 17" descr="Ме  3.JPG"/>
          <p:cNvPicPr>
            <a:picLocks noChangeAspect="1"/>
          </p:cNvPicPr>
          <p:nvPr/>
        </p:nvPicPr>
        <p:blipFill>
          <a:blip r:embed="rId3" cstate="print"/>
          <a:srcRect l="12956" t="7748" r="9686" b="46007"/>
          <a:stretch>
            <a:fillRect/>
          </a:stretch>
        </p:blipFill>
        <p:spPr>
          <a:xfrm>
            <a:off x="4664873" y="4786322"/>
            <a:ext cx="4479127" cy="1571636"/>
          </a:xfrm>
          <a:prstGeom prst="rect">
            <a:avLst/>
          </a:prstGeom>
        </p:spPr>
      </p:pic>
      <p:cxnSp>
        <p:nvCxnSpPr>
          <p:cNvPr id="20" name="Прямая соединительная линия 19"/>
          <p:cNvCxnSpPr/>
          <p:nvPr/>
        </p:nvCxnSpPr>
        <p:spPr>
          <a:xfrm rot="5400000">
            <a:off x="2643583" y="4928789"/>
            <a:ext cx="3857628" cy="794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0" y="3000372"/>
            <a:ext cx="9144000" cy="1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Группа 28"/>
          <p:cNvGrpSpPr/>
          <p:nvPr/>
        </p:nvGrpSpPr>
        <p:grpSpPr>
          <a:xfrm>
            <a:off x="4786314" y="3143248"/>
            <a:ext cx="4071966" cy="1548766"/>
            <a:chOff x="4786314" y="3143248"/>
            <a:chExt cx="4071966" cy="1548766"/>
          </a:xfrm>
        </p:grpSpPr>
        <p:grpSp>
          <p:nvGrpSpPr>
            <p:cNvPr id="16" name="Группа 15"/>
            <p:cNvGrpSpPr/>
            <p:nvPr/>
          </p:nvGrpSpPr>
          <p:grpSpPr>
            <a:xfrm>
              <a:off x="4786314" y="3143248"/>
              <a:ext cx="4071966" cy="1548766"/>
              <a:chOff x="4857752" y="3500438"/>
              <a:chExt cx="2428892" cy="1548766"/>
            </a:xfrm>
          </p:grpSpPr>
          <p:sp>
            <p:nvSpPr>
              <p:cNvPr id="14" name="TextBox 13"/>
              <p:cNvSpPr txBox="1"/>
              <p:nvPr/>
            </p:nvSpPr>
            <p:spPr>
              <a:xfrm>
                <a:off x="4857752" y="3571876"/>
                <a:ext cx="2428892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b="1" dirty="0" smtClean="0">
                    <a:solidFill>
                      <a:srgbClr val="C00000"/>
                    </a:solidFill>
                  </a:rPr>
                  <a:t>Любой металлургический процесс </a:t>
                </a:r>
                <a:r>
                  <a:rPr lang="ru-RU" dirty="0" smtClean="0"/>
                  <a:t>– это процесс восстановления ионов металла с помощью различных восстановителей</a:t>
                </a:r>
                <a:endParaRPr lang="en-US" dirty="0" smtClean="0"/>
              </a:p>
              <a:p>
                <a:pPr algn="ctr"/>
                <a:r>
                  <a:rPr lang="en-US" b="1" dirty="0" smtClean="0"/>
                  <a:t>Ca</a:t>
                </a:r>
                <a:r>
                  <a:rPr lang="en-US" b="1" baseline="30000" dirty="0" smtClean="0"/>
                  <a:t>2+ </a:t>
                </a:r>
                <a:r>
                  <a:rPr lang="en-US" b="1" dirty="0" smtClean="0"/>
                  <a:t>+2e = Ca</a:t>
                </a:r>
                <a:r>
                  <a:rPr lang="en-US" b="1" baseline="30000" dirty="0" smtClean="0"/>
                  <a:t>0</a:t>
                </a:r>
                <a:endParaRPr lang="ru-RU" b="1" baseline="30000" dirty="0"/>
              </a:p>
            </p:txBody>
          </p:sp>
          <p:sp>
            <p:nvSpPr>
              <p:cNvPr id="15" name="Скругленный прямоугольник 14"/>
              <p:cNvSpPr/>
              <p:nvPr/>
            </p:nvSpPr>
            <p:spPr>
              <a:xfrm>
                <a:off x="4929191" y="3500438"/>
                <a:ext cx="2272230" cy="1500198"/>
              </a:xfrm>
              <a:prstGeom prst="round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cxnSp>
          <p:nvCxnSpPr>
            <p:cNvPr id="19" name="Прямая соединительная линия 18"/>
            <p:cNvCxnSpPr/>
            <p:nvPr/>
          </p:nvCxnSpPr>
          <p:spPr>
            <a:xfrm>
              <a:off x="6858016" y="4427544"/>
              <a:ext cx="71438" cy="158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Группа 27"/>
          <p:cNvGrpSpPr/>
          <p:nvPr/>
        </p:nvGrpSpPr>
        <p:grpSpPr>
          <a:xfrm>
            <a:off x="214282" y="3143248"/>
            <a:ext cx="3857652" cy="3596184"/>
            <a:chOff x="214282" y="3143248"/>
            <a:chExt cx="3857652" cy="3596184"/>
          </a:xfrm>
        </p:grpSpPr>
        <p:sp>
          <p:nvSpPr>
            <p:cNvPr id="11" name="TextBox 10"/>
            <p:cNvSpPr txBox="1"/>
            <p:nvPr/>
          </p:nvSpPr>
          <p:spPr>
            <a:xfrm>
              <a:off x="2214546" y="6000768"/>
              <a:ext cx="150019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 smtClean="0"/>
                <a:t>Производство всех остальных </a:t>
              </a:r>
              <a:r>
                <a:rPr lang="ru-RU" sz="1400" b="1" dirty="0" err="1" smtClean="0"/>
                <a:t>Ме</a:t>
              </a:r>
              <a:r>
                <a:rPr lang="ru-RU" sz="1400" b="1" dirty="0" smtClean="0"/>
                <a:t> и сплавов</a:t>
              </a:r>
              <a:endParaRPr lang="ru-RU" sz="1400" b="1" dirty="0"/>
            </a:p>
          </p:txBody>
        </p:sp>
        <p:grpSp>
          <p:nvGrpSpPr>
            <p:cNvPr id="24" name="Группа 23"/>
            <p:cNvGrpSpPr/>
            <p:nvPr/>
          </p:nvGrpSpPr>
          <p:grpSpPr>
            <a:xfrm>
              <a:off x="214282" y="3143248"/>
              <a:ext cx="3857652" cy="3309302"/>
              <a:chOff x="214282" y="3214686"/>
              <a:chExt cx="3857652" cy="3309302"/>
            </a:xfrm>
          </p:grpSpPr>
          <p:pic>
            <p:nvPicPr>
              <p:cNvPr id="5" name="Рисунок 4" descr="Ме  4 8.JPG"/>
              <p:cNvPicPr>
                <a:picLocks noChangeAspect="1"/>
              </p:cNvPicPr>
              <p:nvPr/>
            </p:nvPicPr>
            <p:blipFill>
              <a:blip r:embed="rId4" cstate="print"/>
              <a:srcRect l="64372" t="13259" r="2168" b="20680"/>
              <a:stretch>
                <a:fillRect/>
              </a:stretch>
            </p:blipFill>
            <p:spPr>
              <a:xfrm>
                <a:off x="2357422" y="4714884"/>
                <a:ext cx="1227053" cy="1418555"/>
              </a:xfrm>
              <a:prstGeom prst="roundRect">
                <a:avLst/>
              </a:prstGeom>
              <a:ln>
                <a:solidFill>
                  <a:schemeClr val="accent1"/>
                </a:solidFill>
              </a:ln>
            </p:spPr>
          </p:pic>
          <p:pic>
            <p:nvPicPr>
              <p:cNvPr id="6" name="Рисунок 5" descr="Ме  4 8.JPG"/>
              <p:cNvPicPr>
                <a:picLocks noChangeAspect="1"/>
              </p:cNvPicPr>
              <p:nvPr/>
            </p:nvPicPr>
            <p:blipFill>
              <a:blip r:embed="rId4" cstate="print"/>
              <a:srcRect l="3266" t="16623" r="62078" b="20952"/>
              <a:stretch>
                <a:fillRect/>
              </a:stretch>
            </p:blipFill>
            <p:spPr>
              <a:xfrm>
                <a:off x="428596" y="4786322"/>
                <a:ext cx="1214446" cy="1280958"/>
              </a:xfrm>
              <a:prstGeom prst="roundRect">
                <a:avLst/>
              </a:prstGeom>
              <a:ln>
                <a:solidFill>
                  <a:schemeClr val="accent1"/>
                </a:solidFill>
              </a:ln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285720" y="6000768"/>
                <a:ext cx="150019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 smtClean="0"/>
                  <a:t>Производство </a:t>
                </a:r>
                <a:r>
                  <a:rPr lang="en-US" sz="1400" b="1" dirty="0" smtClean="0"/>
                  <a:t>Fe </a:t>
                </a:r>
                <a:r>
                  <a:rPr lang="ru-RU" sz="1400" b="1" dirty="0" smtClean="0"/>
                  <a:t>и его сплавов</a:t>
                </a:r>
                <a:endParaRPr lang="ru-RU" sz="1400" b="1" dirty="0"/>
              </a:p>
            </p:txBody>
          </p:sp>
          <p:grpSp>
            <p:nvGrpSpPr>
              <p:cNvPr id="13" name="Группа 12"/>
              <p:cNvGrpSpPr/>
              <p:nvPr/>
            </p:nvGrpSpPr>
            <p:grpSpPr>
              <a:xfrm>
                <a:off x="214282" y="3214686"/>
                <a:ext cx="3857652" cy="1285884"/>
                <a:chOff x="3071802" y="3214686"/>
                <a:chExt cx="2428892" cy="1285884"/>
              </a:xfrm>
            </p:grpSpPr>
            <p:sp>
              <p:nvSpPr>
                <p:cNvPr id="9" name="TextBox 8"/>
                <p:cNvSpPr txBox="1"/>
                <p:nvPr/>
              </p:nvSpPr>
              <p:spPr>
                <a:xfrm>
                  <a:off x="3071802" y="3214686"/>
                  <a:ext cx="2428892" cy="12003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ru-RU" b="1" dirty="0" smtClean="0">
                      <a:solidFill>
                        <a:srgbClr val="C00000"/>
                      </a:solidFill>
                    </a:rPr>
                    <a:t>Металлургия</a:t>
                  </a:r>
                  <a:r>
                    <a:rPr lang="ru-RU" dirty="0" smtClean="0"/>
                    <a:t> – это наука о промышленных способах получения металлов из руд и одновременно – это отрасль промышленности</a:t>
                  </a:r>
                  <a:endParaRPr lang="ru-RU" dirty="0"/>
                </a:p>
              </p:txBody>
            </p:sp>
            <p:sp>
              <p:nvSpPr>
                <p:cNvPr id="12" name="Скругленный прямоугольник 11"/>
                <p:cNvSpPr/>
                <p:nvPr/>
              </p:nvSpPr>
              <p:spPr>
                <a:xfrm>
                  <a:off x="3143240" y="3214686"/>
                  <a:ext cx="2357454" cy="1285884"/>
                </a:xfrm>
                <a:prstGeom prst="round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1" name="TextBox 20"/>
              <p:cNvSpPr txBox="1"/>
              <p:nvPr/>
            </p:nvSpPr>
            <p:spPr>
              <a:xfrm>
                <a:off x="642910" y="4519206"/>
                <a:ext cx="107157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600" b="1" dirty="0" smtClean="0"/>
                  <a:t>Черная</a:t>
                </a:r>
                <a:endParaRPr lang="ru-RU" sz="1600" b="1" dirty="0"/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2571736" y="4447768"/>
                <a:ext cx="114300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600" b="1" dirty="0" smtClean="0"/>
                  <a:t>Цветная</a:t>
                </a:r>
                <a:endParaRPr lang="ru-RU" sz="1600" b="1" dirty="0"/>
              </a:p>
            </p:txBody>
          </p:sp>
        </p:grpSp>
      </p:grpSp>
      <p:grpSp>
        <p:nvGrpSpPr>
          <p:cNvPr id="27" name="Группа 26"/>
          <p:cNvGrpSpPr/>
          <p:nvPr/>
        </p:nvGrpSpPr>
        <p:grpSpPr>
          <a:xfrm>
            <a:off x="2357422" y="571480"/>
            <a:ext cx="4429156" cy="2338818"/>
            <a:chOff x="2357422" y="571480"/>
            <a:chExt cx="4429156" cy="2338818"/>
          </a:xfrm>
        </p:grpSpPr>
        <p:sp>
          <p:nvSpPr>
            <p:cNvPr id="25" name="TextBox 24"/>
            <p:cNvSpPr txBox="1"/>
            <p:nvPr/>
          </p:nvSpPr>
          <p:spPr>
            <a:xfrm>
              <a:off x="2357422" y="571480"/>
              <a:ext cx="42862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002060"/>
                  </a:solidFill>
                </a:rPr>
                <a:t>Уменьшение восстановительных свойств</a:t>
              </a:r>
              <a:endParaRPr lang="ru-RU" sz="1600" b="1" dirty="0">
                <a:solidFill>
                  <a:srgbClr val="002060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500298" y="2571744"/>
              <a:ext cx="42862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002060"/>
                  </a:solidFill>
                </a:rPr>
                <a:t>Усиление окислительных свойств</a:t>
              </a:r>
              <a:endParaRPr lang="ru-RU" sz="1600" b="1" dirty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-71470" y="1428736"/>
            <a:ext cx="414337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Активные</a:t>
            </a:r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</a:rPr>
              <a:t>получают </a:t>
            </a:r>
            <a:r>
              <a:rPr lang="ru-RU" sz="1600" b="1" dirty="0" err="1" smtClean="0">
                <a:solidFill>
                  <a:srgbClr val="002060"/>
                </a:solidFill>
              </a:rPr>
              <a:t>пироэлектрометаллургическим</a:t>
            </a:r>
            <a:r>
              <a:rPr lang="ru-RU" sz="1600" b="1" dirty="0" smtClean="0">
                <a:solidFill>
                  <a:srgbClr val="002060"/>
                </a:solidFill>
              </a:rPr>
              <a:t> способом  </a:t>
            </a:r>
            <a:endParaRPr lang="ru-RU" sz="1600" b="1" dirty="0">
              <a:solidFill>
                <a:srgbClr val="002060"/>
              </a:solidFill>
            </a:endParaRPr>
          </a:p>
        </p:txBody>
      </p:sp>
      <p:grpSp>
        <p:nvGrpSpPr>
          <p:cNvPr id="137" name="Группа 136"/>
          <p:cNvGrpSpPr/>
          <p:nvPr/>
        </p:nvGrpSpPr>
        <p:grpSpPr>
          <a:xfrm>
            <a:off x="500034" y="928670"/>
            <a:ext cx="8001056" cy="869398"/>
            <a:chOff x="285720" y="928670"/>
            <a:chExt cx="8001056" cy="869398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2786050" y="928670"/>
              <a:ext cx="4357718" cy="428628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000" b="1" dirty="0" err="1" smtClean="0">
                  <a:solidFill>
                    <a:schemeClr val="tx1"/>
                  </a:solidFill>
                </a:rPr>
                <a:t>Mn</a:t>
              </a:r>
              <a:r>
                <a:rPr lang="en-US" sz="2000" b="1" dirty="0" smtClean="0">
                  <a:solidFill>
                    <a:schemeClr val="tx1"/>
                  </a:solidFill>
                </a:rPr>
                <a:t> Zn Cr Fe </a:t>
              </a:r>
              <a:r>
                <a:rPr lang="en-US" sz="2000" b="1" dirty="0" err="1" smtClean="0">
                  <a:solidFill>
                    <a:schemeClr val="tx1"/>
                  </a:solidFill>
                </a:rPr>
                <a:t>Cd</a:t>
              </a:r>
              <a:r>
                <a:rPr lang="en-US" sz="2000" b="1" dirty="0" smtClean="0">
                  <a:solidFill>
                    <a:schemeClr val="tx1"/>
                  </a:solidFill>
                </a:rPr>
                <a:t> Co Ni </a:t>
              </a:r>
              <a:r>
                <a:rPr lang="en-US" sz="2000" b="1" dirty="0" err="1" smtClean="0">
                  <a:solidFill>
                    <a:schemeClr val="tx1"/>
                  </a:solidFill>
                </a:rPr>
                <a:t>Sn</a:t>
              </a:r>
              <a:r>
                <a:rPr lang="en-US" sz="2000" b="1" dirty="0" smtClean="0">
                  <a:solidFill>
                    <a:schemeClr val="tx1"/>
                  </a:solidFill>
                </a:rPr>
                <a:t> </a:t>
              </a:r>
              <a:r>
                <a:rPr lang="en-US" sz="2000" b="1" dirty="0" err="1" smtClean="0">
                  <a:solidFill>
                    <a:schemeClr val="tx1"/>
                  </a:solidFill>
                </a:rPr>
                <a:t>Pb</a:t>
              </a:r>
              <a:r>
                <a:rPr lang="en-US" sz="2000" b="1" dirty="0" smtClean="0">
                  <a:solidFill>
                    <a:schemeClr val="tx1"/>
                  </a:solidFill>
                </a:rPr>
                <a:t> </a:t>
              </a:r>
              <a:r>
                <a:rPr lang="ru-RU" sz="2000" b="1" dirty="0" smtClean="0">
                  <a:solidFill>
                    <a:srgbClr val="C00000"/>
                  </a:solidFill>
                </a:rPr>
                <a:t>(Н</a:t>
              </a:r>
              <a:r>
                <a:rPr lang="ru-RU" sz="2000" b="1" baseline="-25000" dirty="0" smtClean="0">
                  <a:solidFill>
                    <a:srgbClr val="C00000"/>
                  </a:solidFill>
                </a:rPr>
                <a:t>2</a:t>
              </a:r>
              <a:r>
                <a:rPr lang="ru-RU" sz="2000" b="1" dirty="0" smtClean="0">
                  <a:solidFill>
                    <a:srgbClr val="C00000"/>
                  </a:solidFill>
                </a:rPr>
                <a:t>) </a:t>
              </a:r>
              <a:r>
                <a:rPr lang="en-US" sz="2000" b="1" dirty="0" smtClean="0">
                  <a:solidFill>
                    <a:schemeClr val="tx1"/>
                  </a:solidFill>
                </a:rPr>
                <a:t>Cu Hg</a:t>
              </a:r>
              <a:endParaRPr lang="ru-RU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" name="Прямоугольник 1"/>
            <p:cNvSpPr/>
            <p:nvPr/>
          </p:nvSpPr>
          <p:spPr>
            <a:xfrm>
              <a:off x="285720" y="928670"/>
              <a:ext cx="2500330" cy="428628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schemeClr val="tx1"/>
                  </a:solidFill>
                </a:rPr>
                <a:t>Li K </a:t>
              </a:r>
              <a:r>
                <a:rPr lang="en-US" sz="2000" b="1" dirty="0" err="1" smtClean="0">
                  <a:solidFill>
                    <a:schemeClr val="tx1"/>
                  </a:solidFill>
                </a:rPr>
                <a:t>Ba</a:t>
              </a:r>
              <a:r>
                <a:rPr lang="en-US" sz="2000" b="1" dirty="0" smtClean="0">
                  <a:solidFill>
                    <a:schemeClr val="tx1"/>
                  </a:solidFill>
                </a:rPr>
                <a:t> </a:t>
              </a:r>
              <a:r>
                <a:rPr lang="en-US" sz="2000" b="1" dirty="0" err="1" smtClean="0">
                  <a:solidFill>
                    <a:schemeClr val="tx1"/>
                  </a:solidFill>
                </a:rPr>
                <a:t>Sr</a:t>
              </a:r>
              <a:r>
                <a:rPr lang="en-US" sz="2000" b="1" dirty="0" smtClean="0">
                  <a:solidFill>
                    <a:schemeClr val="tx1"/>
                  </a:solidFill>
                </a:rPr>
                <a:t> Ca Na Mg Al  </a:t>
              </a:r>
              <a:endParaRPr lang="ru-RU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7072330" y="928670"/>
              <a:ext cx="1214446" cy="428628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000" b="1" dirty="0" smtClean="0">
                  <a:solidFill>
                    <a:schemeClr val="tx1"/>
                  </a:solidFill>
                </a:rPr>
                <a:t>Ag Pt Au</a:t>
              </a:r>
              <a:endParaRPr lang="ru-RU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929058" y="1428736"/>
              <a:ext cx="23574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Средней активности</a:t>
              </a:r>
              <a:endParaRPr lang="ru-RU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7143768" y="1428736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Благородные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285720" y="285728"/>
            <a:ext cx="4000528" cy="357190"/>
          </a:xfrm>
          <a:prstGeom prst="round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rgbClr val="002060"/>
                </a:solidFill>
              </a:rPr>
              <a:t>Получение металлов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4282" y="2285992"/>
            <a:ext cx="378621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Электрометаллургия</a:t>
            </a:r>
            <a:r>
              <a:rPr lang="ru-RU" sz="1600" dirty="0" smtClean="0"/>
              <a:t> </a:t>
            </a:r>
            <a:r>
              <a:rPr lang="ru-RU" sz="1600" b="1" dirty="0" smtClean="0">
                <a:solidFill>
                  <a:srgbClr val="002060"/>
                </a:solidFill>
              </a:rPr>
              <a:t>– это способ получения металлов с помощью электрического тока – электролиза. Так получают в основном активные металлы из расплавов оксидов, </a:t>
            </a:r>
            <a:r>
              <a:rPr lang="ru-RU" sz="1600" b="1" dirty="0" err="1" smtClean="0">
                <a:solidFill>
                  <a:srgbClr val="002060"/>
                </a:solidFill>
              </a:rPr>
              <a:t>гидроксидов</a:t>
            </a:r>
            <a:r>
              <a:rPr lang="ru-RU" sz="1600" b="1" dirty="0" smtClean="0">
                <a:solidFill>
                  <a:srgbClr val="002060"/>
                </a:solidFill>
              </a:rPr>
              <a:t>, солей.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14282" y="2214554"/>
            <a:ext cx="3786214" cy="1643074"/>
          </a:xfrm>
          <a:prstGeom prst="round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3" name="Группа 22"/>
          <p:cNvGrpSpPr/>
          <p:nvPr/>
        </p:nvGrpSpPr>
        <p:grpSpPr>
          <a:xfrm>
            <a:off x="285720" y="4071942"/>
            <a:ext cx="2357454" cy="2643206"/>
            <a:chOff x="500034" y="3714752"/>
            <a:chExt cx="2357454" cy="2643206"/>
          </a:xfrm>
        </p:grpSpPr>
        <p:sp>
          <p:nvSpPr>
            <p:cNvPr id="20" name="TextBox 19"/>
            <p:cNvSpPr txBox="1"/>
            <p:nvPr/>
          </p:nvSpPr>
          <p:spPr>
            <a:xfrm>
              <a:off x="500034" y="3714752"/>
              <a:ext cx="2357454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b="1" dirty="0" smtClean="0">
                  <a:solidFill>
                    <a:srgbClr val="002060"/>
                  </a:solidFill>
                </a:rPr>
                <a:t>Получение </a:t>
              </a:r>
              <a:r>
                <a:rPr lang="en-US" sz="1600" b="1" dirty="0" smtClean="0">
                  <a:solidFill>
                    <a:srgbClr val="002060"/>
                  </a:solidFill>
                </a:rPr>
                <a:t>Na, K</a:t>
              </a:r>
            </a:p>
            <a:p>
              <a:pPr algn="ctr"/>
              <a:r>
                <a:rPr lang="ru-RU" sz="1600" dirty="0" smtClean="0"/>
                <a:t>Электролиз расплава</a:t>
              </a:r>
            </a:p>
            <a:p>
              <a:pPr algn="ctr"/>
              <a:r>
                <a:rPr lang="en-US" b="1" dirty="0" smtClean="0"/>
                <a:t>2NaCl = 2Na + Cl</a:t>
              </a:r>
              <a:r>
                <a:rPr lang="en-US" b="1" baseline="-25000" dirty="0" smtClean="0"/>
                <a:t>2</a:t>
              </a:r>
              <a:endParaRPr lang="ru-RU" b="1" baseline="-25000" dirty="0"/>
            </a:p>
          </p:txBody>
        </p:sp>
        <p:grpSp>
          <p:nvGrpSpPr>
            <p:cNvPr id="22" name="Группа 21"/>
            <p:cNvGrpSpPr/>
            <p:nvPr/>
          </p:nvGrpSpPr>
          <p:grpSpPr>
            <a:xfrm>
              <a:off x="500034" y="3714752"/>
              <a:ext cx="2286016" cy="2643206"/>
              <a:chOff x="571472" y="3786190"/>
              <a:chExt cx="2286016" cy="2643206"/>
            </a:xfrm>
          </p:grpSpPr>
          <p:pic>
            <p:nvPicPr>
              <p:cNvPr id="35" name="Рисунок 34" descr="Ме  3 3а.JPG"/>
              <p:cNvPicPr>
                <a:picLocks noChangeAspect="1"/>
              </p:cNvPicPr>
              <p:nvPr/>
            </p:nvPicPr>
            <p:blipFill>
              <a:blip r:embed="rId2"/>
              <a:srcRect l="11729" t="12706" r="37682" b="13976"/>
              <a:stretch>
                <a:fillRect/>
              </a:stretch>
            </p:blipFill>
            <p:spPr>
              <a:xfrm>
                <a:off x="785786" y="4643446"/>
                <a:ext cx="1928826" cy="1643074"/>
              </a:xfrm>
              <a:prstGeom prst="rect">
                <a:avLst/>
              </a:prstGeom>
            </p:spPr>
          </p:pic>
          <p:sp>
            <p:nvSpPr>
              <p:cNvPr id="21" name="Скругленный прямоугольник 20"/>
              <p:cNvSpPr/>
              <p:nvPr/>
            </p:nvSpPr>
            <p:spPr>
              <a:xfrm>
                <a:off x="571472" y="3786190"/>
                <a:ext cx="2286016" cy="2643206"/>
              </a:xfrm>
              <a:prstGeom prst="roundRect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81" name="Прямоугольник 80"/>
          <p:cNvSpPr/>
          <p:nvPr/>
        </p:nvSpPr>
        <p:spPr>
          <a:xfrm>
            <a:off x="5643570" y="1857364"/>
            <a:ext cx="2080121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получение</a:t>
            </a:r>
          </a:p>
        </p:txBody>
      </p:sp>
      <p:sp>
        <p:nvSpPr>
          <p:cNvPr id="82" name="Прямоугольник 81"/>
          <p:cNvSpPr/>
          <p:nvPr/>
        </p:nvSpPr>
        <p:spPr>
          <a:xfrm>
            <a:off x="5214942" y="2357430"/>
            <a:ext cx="322017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Электролиз расплава соли</a:t>
            </a:r>
          </a:p>
        </p:txBody>
      </p:sp>
      <p:sp>
        <p:nvSpPr>
          <p:cNvPr id="83" name="Блок-схема: магнитный диск 82"/>
          <p:cNvSpPr/>
          <p:nvPr/>
        </p:nvSpPr>
        <p:spPr>
          <a:xfrm>
            <a:off x="5500687" y="3500434"/>
            <a:ext cx="2357438" cy="2000250"/>
          </a:xfrm>
          <a:prstGeom prst="flowChartMagneticDisk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4" name="Блок-схема: магнитный диск 83"/>
          <p:cNvSpPr/>
          <p:nvPr/>
        </p:nvSpPr>
        <p:spPr>
          <a:xfrm>
            <a:off x="5500687" y="3357559"/>
            <a:ext cx="2357438" cy="785813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5" name="Прямоугольник 84"/>
          <p:cNvSpPr/>
          <p:nvPr/>
        </p:nvSpPr>
        <p:spPr>
          <a:xfrm>
            <a:off x="7358062" y="3143247"/>
            <a:ext cx="285750" cy="19288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6" name="Прямоугольник 85"/>
          <p:cNvSpPr/>
          <p:nvPr/>
        </p:nvSpPr>
        <p:spPr>
          <a:xfrm>
            <a:off x="5786437" y="3071809"/>
            <a:ext cx="285750" cy="192881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87" name="Shape 86"/>
          <p:cNvCxnSpPr>
            <a:stCxn id="85" idx="0"/>
          </p:cNvCxnSpPr>
          <p:nvPr/>
        </p:nvCxnSpPr>
        <p:spPr>
          <a:xfrm rot="5400000" flipH="1" flipV="1">
            <a:off x="8108950" y="2536822"/>
            <a:ext cx="1587" cy="1214437"/>
          </a:xfrm>
          <a:prstGeom prst="curvedConnector4">
            <a:avLst>
              <a:gd name="adj1" fmla="val 14395470"/>
              <a:gd name="adj2" fmla="val 58894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hape 87"/>
          <p:cNvCxnSpPr>
            <a:stCxn id="86" idx="0"/>
          </p:cNvCxnSpPr>
          <p:nvPr/>
        </p:nvCxnSpPr>
        <p:spPr>
          <a:xfrm rot="16200000" flipH="1" flipV="1">
            <a:off x="5500687" y="2786059"/>
            <a:ext cx="142875" cy="714375"/>
          </a:xfrm>
          <a:prstGeom prst="curvedConnector4">
            <a:avLst>
              <a:gd name="adj1" fmla="val -159999"/>
              <a:gd name="adj2" fmla="val 6512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Плюс 88"/>
          <p:cNvSpPr/>
          <p:nvPr/>
        </p:nvSpPr>
        <p:spPr>
          <a:xfrm>
            <a:off x="4714875" y="2786059"/>
            <a:ext cx="428625" cy="500063"/>
          </a:xfrm>
          <a:prstGeom prst="mathPlus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0" name="Минус 89"/>
          <p:cNvSpPr/>
          <p:nvPr/>
        </p:nvSpPr>
        <p:spPr>
          <a:xfrm>
            <a:off x="8358187" y="2857497"/>
            <a:ext cx="428625" cy="142875"/>
          </a:xfrm>
          <a:prstGeom prst="mathMinus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1" name="Плюс 90"/>
          <p:cNvSpPr/>
          <p:nvPr/>
        </p:nvSpPr>
        <p:spPr>
          <a:xfrm>
            <a:off x="5857875" y="3214684"/>
            <a:ext cx="142875" cy="142875"/>
          </a:xfrm>
          <a:prstGeom prst="mathPl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2" name="Плюс 91"/>
          <p:cNvSpPr/>
          <p:nvPr/>
        </p:nvSpPr>
        <p:spPr>
          <a:xfrm>
            <a:off x="5857875" y="3428997"/>
            <a:ext cx="142875" cy="142875"/>
          </a:xfrm>
          <a:prstGeom prst="mathPl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3" name="Плюс 92"/>
          <p:cNvSpPr/>
          <p:nvPr/>
        </p:nvSpPr>
        <p:spPr>
          <a:xfrm>
            <a:off x="5857875" y="3643309"/>
            <a:ext cx="142875" cy="142875"/>
          </a:xfrm>
          <a:prstGeom prst="mathPl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4" name="Плюс 93"/>
          <p:cNvSpPr/>
          <p:nvPr/>
        </p:nvSpPr>
        <p:spPr>
          <a:xfrm>
            <a:off x="5857875" y="3857622"/>
            <a:ext cx="142875" cy="142875"/>
          </a:xfrm>
          <a:prstGeom prst="mathPl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5" name="Плюс 94"/>
          <p:cNvSpPr/>
          <p:nvPr/>
        </p:nvSpPr>
        <p:spPr>
          <a:xfrm>
            <a:off x="5857875" y="4071934"/>
            <a:ext cx="142875" cy="142875"/>
          </a:xfrm>
          <a:prstGeom prst="mathPl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6" name="Плюс 95"/>
          <p:cNvSpPr/>
          <p:nvPr/>
        </p:nvSpPr>
        <p:spPr>
          <a:xfrm>
            <a:off x="5857875" y="4286247"/>
            <a:ext cx="142875" cy="142875"/>
          </a:xfrm>
          <a:prstGeom prst="mathPl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7" name="Плюс 96"/>
          <p:cNvSpPr/>
          <p:nvPr/>
        </p:nvSpPr>
        <p:spPr>
          <a:xfrm>
            <a:off x="5857875" y="4500559"/>
            <a:ext cx="142875" cy="142875"/>
          </a:xfrm>
          <a:prstGeom prst="mathPl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8" name="Плюс 97"/>
          <p:cNvSpPr/>
          <p:nvPr/>
        </p:nvSpPr>
        <p:spPr>
          <a:xfrm>
            <a:off x="5857875" y="4714872"/>
            <a:ext cx="142875" cy="142875"/>
          </a:xfrm>
          <a:prstGeom prst="mathPl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9" name="Минус 98"/>
          <p:cNvSpPr/>
          <p:nvPr/>
        </p:nvSpPr>
        <p:spPr>
          <a:xfrm>
            <a:off x="7429500" y="3286122"/>
            <a:ext cx="142875" cy="46037"/>
          </a:xfrm>
          <a:prstGeom prst="mathMin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0" name="Минус 99"/>
          <p:cNvSpPr/>
          <p:nvPr/>
        </p:nvSpPr>
        <p:spPr>
          <a:xfrm>
            <a:off x="7429500" y="3428997"/>
            <a:ext cx="142875" cy="46037"/>
          </a:xfrm>
          <a:prstGeom prst="mathMin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1" name="Минус 100"/>
          <p:cNvSpPr/>
          <p:nvPr/>
        </p:nvSpPr>
        <p:spPr>
          <a:xfrm>
            <a:off x="7429500" y="3571872"/>
            <a:ext cx="142875" cy="46037"/>
          </a:xfrm>
          <a:prstGeom prst="mathMin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2" name="Минус 101"/>
          <p:cNvSpPr/>
          <p:nvPr/>
        </p:nvSpPr>
        <p:spPr>
          <a:xfrm>
            <a:off x="7429500" y="3786184"/>
            <a:ext cx="142875" cy="46038"/>
          </a:xfrm>
          <a:prstGeom prst="mathMin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3" name="Минус 102"/>
          <p:cNvSpPr/>
          <p:nvPr/>
        </p:nvSpPr>
        <p:spPr>
          <a:xfrm>
            <a:off x="7429500" y="3929059"/>
            <a:ext cx="142875" cy="46038"/>
          </a:xfrm>
          <a:prstGeom prst="mathMin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4" name="Минус 103"/>
          <p:cNvSpPr/>
          <p:nvPr/>
        </p:nvSpPr>
        <p:spPr>
          <a:xfrm>
            <a:off x="7429500" y="4071934"/>
            <a:ext cx="142875" cy="46038"/>
          </a:xfrm>
          <a:prstGeom prst="mathMin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5" name="Минус 104"/>
          <p:cNvSpPr/>
          <p:nvPr/>
        </p:nvSpPr>
        <p:spPr>
          <a:xfrm>
            <a:off x="7429500" y="4214809"/>
            <a:ext cx="142875" cy="46038"/>
          </a:xfrm>
          <a:prstGeom prst="mathMin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6" name="Минус 105"/>
          <p:cNvSpPr/>
          <p:nvPr/>
        </p:nvSpPr>
        <p:spPr>
          <a:xfrm>
            <a:off x="7429500" y="4357684"/>
            <a:ext cx="142875" cy="46038"/>
          </a:xfrm>
          <a:prstGeom prst="mathMin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7" name="Минус 106"/>
          <p:cNvSpPr/>
          <p:nvPr/>
        </p:nvSpPr>
        <p:spPr>
          <a:xfrm>
            <a:off x="7429500" y="4500559"/>
            <a:ext cx="142875" cy="46038"/>
          </a:xfrm>
          <a:prstGeom prst="mathMin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8" name="Минус 107"/>
          <p:cNvSpPr/>
          <p:nvPr/>
        </p:nvSpPr>
        <p:spPr>
          <a:xfrm>
            <a:off x="7429500" y="4643434"/>
            <a:ext cx="142875" cy="46038"/>
          </a:xfrm>
          <a:prstGeom prst="mathMin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9" name="Минус 108"/>
          <p:cNvSpPr/>
          <p:nvPr/>
        </p:nvSpPr>
        <p:spPr>
          <a:xfrm>
            <a:off x="7429500" y="4786309"/>
            <a:ext cx="142875" cy="46038"/>
          </a:xfrm>
          <a:prstGeom prst="mathMin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10" name="Группа 104"/>
          <p:cNvGrpSpPr>
            <a:grpSpLocks/>
          </p:cNvGrpSpPr>
          <p:nvPr/>
        </p:nvGrpSpPr>
        <p:grpSpPr bwMode="auto">
          <a:xfrm>
            <a:off x="6286500" y="5000622"/>
            <a:ext cx="428625" cy="285750"/>
            <a:chOff x="6215074" y="6286520"/>
            <a:chExt cx="428628" cy="285752"/>
          </a:xfrm>
        </p:grpSpPr>
        <p:sp>
          <p:nvSpPr>
            <p:cNvPr id="111" name="Овал 110"/>
            <p:cNvSpPr/>
            <p:nvPr/>
          </p:nvSpPr>
          <p:spPr>
            <a:xfrm>
              <a:off x="6286511" y="6286520"/>
              <a:ext cx="285752" cy="28575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112" name="TextBox 106"/>
            <p:cNvSpPr txBox="1">
              <a:spLocks noChangeArrowheads="1"/>
            </p:cNvSpPr>
            <p:nvPr/>
          </p:nvSpPr>
          <p:spPr bwMode="auto">
            <a:xfrm>
              <a:off x="6215074" y="6286520"/>
              <a:ext cx="42862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200" b="1" dirty="0">
                  <a:latin typeface="Calibri" pitchFamily="34" charset="0"/>
                </a:rPr>
                <a:t>Na</a:t>
              </a:r>
              <a:r>
                <a:rPr lang="en-US" sz="1200" b="1" baseline="30000" dirty="0">
                  <a:latin typeface="Calibri" pitchFamily="34" charset="0"/>
                </a:rPr>
                <a:t>+</a:t>
              </a:r>
              <a:endParaRPr lang="ru-RU" sz="1200" b="1" dirty="0">
                <a:latin typeface="Calibri" pitchFamily="34" charset="0"/>
              </a:endParaRPr>
            </a:p>
          </p:txBody>
        </p:sp>
      </p:grpSp>
      <p:grpSp>
        <p:nvGrpSpPr>
          <p:cNvPr id="113" name="Группа 107"/>
          <p:cNvGrpSpPr>
            <a:grpSpLocks/>
          </p:cNvGrpSpPr>
          <p:nvPr/>
        </p:nvGrpSpPr>
        <p:grpSpPr bwMode="auto">
          <a:xfrm>
            <a:off x="6572250" y="4500559"/>
            <a:ext cx="428625" cy="285750"/>
            <a:chOff x="6215074" y="6286520"/>
            <a:chExt cx="428628" cy="285752"/>
          </a:xfrm>
        </p:grpSpPr>
        <p:sp>
          <p:nvSpPr>
            <p:cNvPr id="114" name="Овал 113"/>
            <p:cNvSpPr/>
            <p:nvPr/>
          </p:nvSpPr>
          <p:spPr>
            <a:xfrm>
              <a:off x="6286511" y="6286520"/>
              <a:ext cx="285752" cy="28575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115" name="TextBox 109"/>
            <p:cNvSpPr txBox="1">
              <a:spLocks noChangeArrowheads="1"/>
            </p:cNvSpPr>
            <p:nvPr/>
          </p:nvSpPr>
          <p:spPr bwMode="auto">
            <a:xfrm>
              <a:off x="6215074" y="6286520"/>
              <a:ext cx="42862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200" b="1">
                  <a:latin typeface="Calibri" pitchFamily="34" charset="0"/>
                </a:rPr>
                <a:t>Na</a:t>
              </a:r>
              <a:r>
                <a:rPr lang="en-US" sz="1200" b="1" baseline="30000">
                  <a:latin typeface="Calibri" pitchFamily="34" charset="0"/>
                </a:rPr>
                <a:t>+</a:t>
              </a:r>
              <a:endParaRPr lang="ru-RU" sz="1200" b="1">
                <a:latin typeface="Calibri" pitchFamily="34" charset="0"/>
              </a:endParaRPr>
            </a:p>
          </p:txBody>
        </p:sp>
      </p:grpSp>
      <p:grpSp>
        <p:nvGrpSpPr>
          <p:cNvPr id="116" name="Группа 110"/>
          <p:cNvGrpSpPr>
            <a:grpSpLocks/>
          </p:cNvGrpSpPr>
          <p:nvPr/>
        </p:nvGrpSpPr>
        <p:grpSpPr bwMode="auto">
          <a:xfrm>
            <a:off x="6858000" y="5000622"/>
            <a:ext cx="428625" cy="285750"/>
            <a:chOff x="6215074" y="6286520"/>
            <a:chExt cx="428628" cy="285752"/>
          </a:xfrm>
        </p:grpSpPr>
        <p:sp>
          <p:nvSpPr>
            <p:cNvPr id="117" name="Овал 116"/>
            <p:cNvSpPr/>
            <p:nvPr/>
          </p:nvSpPr>
          <p:spPr>
            <a:xfrm>
              <a:off x="6286511" y="6286520"/>
              <a:ext cx="285752" cy="28575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118" name="TextBox 112"/>
            <p:cNvSpPr txBox="1">
              <a:spLocks noChangeArrowheads="1"/>
            </p:cNvSpPr>
            <p:nvPr/>
          </p:nvSpPr>
          <p:spPr bwMode="auto">
            <a:xfrm>
              <a:off x="6215074" y="6286520"/>
              <a:ext cx="42862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200" b="1" dirty="0">
                  <a:latin typeface="Calibri" pitchFamily="34" charset="0"/>
                </a:rPr>
                <a:t>Na</a:t>
              </a:r>
              <a:r>
                <a:rPr lang="en-US" sz="1200" b="1" baseline="30000" dirty="0">
                  <a:latin typeface="Calibri" pitchFamily="34" charset="0"/>
                </a:rPr>
                <a:t>+</a:t>
              </a:r>
              <a:endParaRPr lang="ru-RU" sz="1200" b="1" dirty="0">
                <a:latin typeface="Calibri" pitchFamily="34" charset="0"/>
              </a:endParaRPr>
            </a:p>
          </p:txBody>
        </p:sp>
      </p:grpSp>
      <p:grpSp>
        <p:nvGrpSpPr>
          <p:cNvPr id="119" name="Группа 113"/>
          <p:cNvGrpSpPr>
            <a:grpSpLocks/>
          </p:cNvGrpSpPr>
          <p:nvPr/>
        </p:nvGrpSpPr>
        <p:grpSpPr bwMode="auto">
          <a:xfrm>
            <a:off x="6286500" y="4286247"/>
            <a:ext cx="428625" cy="285750"/>
            <a:chOff x="6215074" y="6286520"/>
            <a:chExt cx="428628" cy="285752"/>
          </a:xfrm>
        </p:grpSpPr>
        <p:sp>
          <p:nvSpPr>
            <p:cNvPr id="120" name="Овал 119"/>
            <p:cNvSpPr/>
            <p:nvPr/>
          </p:nvSpPr>
          <p:spPr>
            <a:xfrm>
              <a:off x="6286511" y="6286520"/>
              <a:ext cx="285752" cy="28575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121" name="TextBox 115"/>
            <p:cNvSpPr txBox="1">
              <a:spLocks noChangeArrowheads="1"/>
            </p:cNvSpPr>
            <p:nvPr/>
          </p:nvSpPr>
          <p:spPr bwMode="auto">
            <a:xfrm>
              <a:off x="6215074" y="6286520"/>
              <a:ext cx="42862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200" b="1">
                  <a:latin typeface="Calibri" pitchFamily="34" charset="0"/>
                </a:rPr>
                <a:t>Na</a:t>
              </a:r>
              <a:r>
                <a:rPr lang="en-US" sz="1200" b="1" baseline="30000">
                  <a:latin typeface="Calibri" pitchFamily="34" charset="0"/>
                </a:rPr>
                <a:t>+</a:t>
              </a:r>
              <a:endParaRPr lang="ru-RU" sz="1200" b="1">
                <a:latin typeface="Calibri" pitchFamily="34" charset="0"/>
              </a:endParaRPr>
            </a:p>
          </p:txBody>
        </p:sp>
      </p:grpSp>
      <p:grpSp>
        <p:nvGrpSpPr>
          <p:cNvPr id="122" name="Группа 118"/>
          <p:cNvGrpSpPr>
            <a:grpSpLocks/>
          </p:cNvGrpSpPr>
          <p:nvPr/>
        </p:nvGrpSpPr>
        <p:grpSpPr bwMode="auto">
          <a:xfrm>
            <a:off x="6143625" y="4643434"/>
            <a:ext cx="428625" cy="285750"/>
            <a:chOff x="4562856" y="3357562"/>
            <a:chExt cx="428628" cy="286143"/>
          </a:xfrm>
        </p:grpSpPr>
        <p:sp>
          <p:nvSpPr>
            <p:cNvPr id="123" name="Овал 122"/>
            <p:cNvSpPr/>
            <p:nvPr/>
          </p:nvSpPr>
          <p:spPr>
            <a:xfrm>
              <a:off x="4572381" y="3357562"/>
              <a:ext cx="285752" cy="286143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124" name="TextBox 120"/>
            <p:cNvSpPr txBox="1">
              <a:spLocks noChangeArrowheads="1"/>
            </p:cNvSpPr>
            <p:nvPr/>
          </p:nvSpPr>
          <p:spPr bwMode="auto">
            <a:xfrm>
              <a:off x="4562856" y="3366706"/>
              <a:ext cx="42862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200" b="1">
                  <a:latin typeface="Calibri" pitchFamily="34" charset="0"/>
                </a:rPr>
                <a:t>Cl</a:t>
              </a:r>
              <a:r>
                <a:rPr lang="en-US" sz="1200" b="1" baseline="30000">
                  <a:latin typeface="Calibri" pitchFamily="34" charset="0"/>
                </a:rPr>
                <a:t>-</a:t>
              </a:r>
              <a:endParaRPr lang="ru-RU" sz="1200" b="1">
                <a:latin typeface="Calibri" pitchFamily="34" charset="0"/>
              </a:endParaRPr>
            </a:p>
          </p:txBody>
        </p:sp>
      </p:grpSp>
      <p:grpSp>
        <p:nvGrpSpPr>
          <p:cNvPr id="125" name="Группа 121"/>
          <p:cNvGrpSpPr>
            <a:grpSpLocks/>
          </p:cNvGrpSpPr>
          <p:nvPr/>
        </p:nvGrpSpPr>
        <p:grpSpPr bwMode="auto">
          <a:xfrm>
            <a:off x="6929437" y="4286247"/>
            <a:ext cx="428625" cy="285750"/>
            <a:chOff x="4562856" y="3357562"/>
            <a:chExt cx="428628" cy="286143"/>
          </a:xfrm>
        </p:grpSpPr>
        <p:sp>
          <p:nvSpPr>
            <p:cNvPr id="126" name="Овал 125"/>
            <p:cNvSpPr/>
            <p:nvPr/>
          </p:nvSpPr>
          <p:spPr>
            <a:xfrm>
              <a:off x="4572381" y="3357562"/>
              <a:ext cx="285752" cy="286143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127" name="TextBox 123"/>
            <p:cNvSpPr txBox="1">
              <a:spLocks noChangeArrowheads="1"/>
            </p:cNvSpPr>
            <p:nvPr/>
          </p:nvSpPr>
          <p:spPr bwMode="auto">
            <a:xfrm>
              <a:off x="4562856" y="3366706"/>
              <a:ext cx="42862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200" b="1" dirty="0" err="1">
                  <a:latin typeface="Calibri" pitchFamily="34" charset="0"/>
                </a:rPr>
                <a:t>Cl</a:t>
              </a:r>
              <a:r>
                <a:rPr lang="en-US" sz="1200" b="1" baseline="30000" dirty="0">
                  <a:latin typeface="Calibri" pitchFamily="34" charset="0"/>
                </a:rPr>
                <a:t>-</a:t>
              </a:r>
              <a:endParaRPr lang="ru-RU" sz="1200" b="1" dirty="0">
                <a:latin typeface="Calibri" pitchFamily="34" charset="0"/>
              </a:endParaRPr>
            </a:p>
          </p:txBody>
        </p:sp>
      </p:grpSp>
      <p:grpSp>
        <p:nvGrpSpPr>
          <p:cNvPr id="128" name="Группа 124"/>
          <p:cNvGrpSpPr>
            <a:grpSpLocks/>
          </p:cNvGrpSpPr>
          <p:nvPr/>
        </p:nvGrpSpPr>
        <p:grpSpPr bwMode="auto">
          <a:xfrm>
            <a:off x="6858000" y="4643434"/>
            <a:ext cx="428625" cy="285750"/>
            <a:chOff x="4562856" y="3357562"/>
            <a:chExt cx="428628" cy="286143"/>
          </a:xfrm>
        </p:grpSpPr>
        <p:sp>
          <p:nvSpPr>
            <p:cNvPr id="129" name="Овал 128"/>
            <p:cNvSpPr/>
            <p:nvPr/>
          </p:nvSpPr>
          <p:spPr>
            <a:xfrm>
              <a:off x="4572381" y="3357562"/>
              <a:ext cx="285752" cy="286143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130" name="TextBox 126"/>
            <p:cNvSpPr txBox="1">
              <a:spLocks noChangeArrowheads="1"/>
            </p:cNvSpPr>
            <p:nvPr/>
          </p:nvSpPr>
          <p:spPr bwMode="auto">
            <a:xfrm>
              <a:off x="4562856" y="3366706"/>
              <a:ext cx="42862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200" b="1">
                  <a:latin typeface="Calibri" pitchFamily="34" charset="0"/>
                </a:rPr>
                <a:t>Cl</a:t>
              </a:r>
              <a:r>
                <a:rPr lang="en-US" sz="1200" b="1" baseline="30000">
                  <a:latin typeface="Calibri" pitchFamily="34" charset="0"/>
                </a:rPr>
                <a:t>-</a:t>
              </a:r>
              <a:endParaRPr lang="ru-RU" sz="1200" b="1">
                <a:latin typeface="Calibri" pitchFamily="34" charset="0"/>
              </a:endParaRPr>
            </a:p>
          </p:txBody>
        </p:sp>
      </p:grpSp>
      <p:grpSp>
        <p:nvGrpSpPr>
          <p:cNvPr id="131" name="Группа 127"/>
          <p:cNvGrpSpPr>
            <a:grpSpLocks/>
          </p:cNvGrpSpPr>
          <p:nvPr/>
        </p:nvGrpSpPr>
        <p:grpSpPr bwMode="auto">
          <a:xfrm>
            <a:off x="5857875" y="5072059"/>
            <a:ext cx="428625" cy="285750"/>
            <a:chOff x="4562856" y="3357562"/>
            <a:chExt cx="428628" cy="286143"/>
          </a:xfrm>
        </p:grpSpPr>
        <p:sp>
          <p:nvSpPr>
            <p:cNvPr id="132" name="Овал 131"/>
            <p:cNvSpPr/>
            <p:nvPr/>
          </p:nvSpPr>
          <p:spPr>
            <a:xfrm>
              <a:off x="4572381" y="3357562"/>
              <a:ext cx="285752" cy="286143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133" name="TextBox 129"/>
            <p:cNvSpPr txBox="1">
              <a:spLocks noChangeArrowheads="1"/>
            </p:cNvSpPr>
            <p:nvPr/>
          </p:nvSpPr>
          <p:spPr bwMode="auto">
            <a:xfrm>
              <a:off x="4562856" y="3366706"/>
              <a:ext cx="42862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200" b="1">
                  <a:latin typeface="Calibri" pitchFamily="34" charset="0"/>
                </a:rPr>
                <a:t>Cl</a:t>
              </a:r>
              <a:r>
                <a:rPr lang="en-US" sz="1200" b="1" baseline="30000">
                  <a:latin typeface="Calibri" pitchFamily="34" charset="0"/>
                </a:rPr>
                <a:t>-</a:t>
              </a:r>
              <a:endParaRPr lang="ru-RU" sz="1200" b="1">
                <a:latin typeface="Calibri" pitchFamily="34" charset="0"/>
              </a:endParaRPr>
            </a:p>
          </p:txBody>
        </p:sp>
      </p:grpSp>
      <p:sp>
        <p:nvSpPr>
          <p:cNvPr id="134" name="TextBox 133"/>
          <p:cNvSpPr txBox="1">
            <a:spLocks noChangeArrowheads="1"/>
          </p:cNvSpPr>
          <p:nvPr/>
        </p:nvSpPr>
        <p:spPr bwMode="auto">
          <a:xfrm>
            <a:off x="5286375" y="5643559"/>
            <a:ext cx="28575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latin typeface="Calibri" pitchFamily="34" charset="0"/>
              </a:rPr>
              <a:t>NaCl → Na</a:t>
            </a:r>
            <a:r>
              <a:rPr lang="en-US" sz="2400" b="1" baseline="30000">
                <a:latin typeface="Calibri" pitchFamily="34" charset="0"/>
              </a:rPr>
              <a:t>+</a:t>
            </a:r>
            <a:r>
              <a:rPr lang="en-US" sz="2400" b="1">
                <a:latin typeface="Calibri" pitchFamily="34" charset="0"/>
              </a:rPr>
              <a:t> + Cl</a:t>
            </a:r>
            <a:r>
              <a:rPr lang="en-US" sz="2400" b="1" baseline="30000">
                <a:latin typeface="Calibri" pitchFamily="34" charset="0"/>
              </a:rPr>
              <a:t>-</a:t>
            </a:r>
            <a:endParaRPr lang="ru-RU" sz="2400" b="1" baseline="30000">
              <a:latin typeface="Calibri" pitchFamily="34" charset="0"/>
            </a:endParaRPr>
          </a:p>
        </p:txBody>
      </p:sp>
      <p:sp>
        <p:nvSpPr>
          <p:cNvPr id="135" name="TextBox 134"/>
          <p:cNvSpPr txBox="1">
            <a:spLocks noChangeArrowheads="1"/>
          </p:cNvSpPr>
          <p:nvPr/>
        </p:nvSpPr>
        <p:spPr bwMode="auto">
          <a:xfrm>
            <a:off x="5143500" y="5643559"/>
            <a:ext cx="28575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latin typeface="Calibri" pitchFamily="34" charset="0"/>
              </a:rPr>
              <a:t>2NaCl → 2Na + Cl</a:t>
            </a:r>
            <a:r>
              <a:rPr lang="en-US" sz="2400" b="1" baseline="-25000">
                <a:latin typeface="Calibri" pitchFamily="34" charset="0"/>
              </a:rPr>
              <a:t>2</a:t>
            </a:r>
            <a:endParaRPr lang="ru-RU" sz="2400" b="1" baseline="30000">
              <a:latin typeface="Calibri" pitchFamily="34" charset="0"/>
            </a:endParaRPr>
          </a:p>
        </p:txBody>
      </p:sp>
      <p:sp>
        <p:nvSpPr>
          <p:cNvPr id="136" name="Скругленный прямоугольник 135"/>
          <p:cNvSpPr/>
          <p:nvPr/>
        </p:nvSpPr>
        <p:spPr>
          <a:xfrm>
            <a:off x="4357686" y="1857364"/>
            <a:ext cx="4572032" cy="4357718"/>
          </a:xfrm>
          <a:prstGeom prst="round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8" name="TextBox 137"/>
          <p:cNvSpPr txBox="1"/>
          <p:nvPr/>
        </p:nvSpPr>
        <p:spPr>
          <a:xfrm>
            <a:off x="2571736" y="6215082"/>
            <a:ext cx="6572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</a:rPr>
              <a:t>Интерактивная схема электролиза взята из презентации </a:t>
            </a:r>
            <a:r>
              <a:rPr lang="ru-RU" sz="1600" b="1" dirty="0" err="1" smtClean="0">
                <a:solidFill>
                  <a:srgbClr val="002060"/>
                </a:solidFill>
              </a:rPr>
              <a:t>Гальцевой</a:t>
            </a:r>
            <a:r>
              <a:rPr lang="ru-RU" sz="1600" b="1" dirty="0" smtClean="0">
                <a:solidFill>
                  <a:srgbClr val="002060"/>
                </a:solidFill>
              </a:rPr>
              <a:t> О.Н., </a:t>
            </a:r>
            <a:r>
              <a:rPr lang="ru-RU" sz="1600" dirty="0" smtClean="0">
                <a:solidFill>
                  <a:srgbClr val="002060"/>
                </a:solidFill>
              </a:rPr>
              <a:t>учителя химии МОУ «Аннинская СОШ №1», пос. Анна, Воронежской  обл. 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7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8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1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2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3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7037E-7 L -0.00798 -0.03148 " pathEditMode="relative" ptsTypes="AA">
                                      <p:cBhvr>
                                        <p:cTn id="97" dur="2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61111E-6 6.66667E-6 L -0.01562 6.66667E-6 " pathEditMode="relative" ptsTypes="AA">
                                      <p:cBhvr>
                                        <p:cTn id="99" dur="2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7037E-6 L -0.10226 -3.7037E-6 " pathEditMode="relative" ptsTypes="AA">
                                      <p:cBhvr>
                                        <p:cTn id="101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6.66667E-6 L -0.10226 0.02107 " pathEditMode="relative" ptsTypes="AA">
                                      <p:cBhvr>
                                        <p:cTn id="103" dur="2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44444E-6 L 0.0316 -0.02106 " pathEditMode="relative" ptsTypes="AA">
                                      <p:cBhvr>
                                        <p:cTn id="105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44444E-6 L 0.11823 -0.04213 " pathEditMode="relative" ptsTypes="AA">
                                      <p:cBhvr>
                                        <p:cTn id="107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3.7037E-6 L 0.10243 -3.7037E-6 " pathEditMode="relative" ptsTypes="AA">
                                      <p:cBhvr>
                                        <p:cTn id="109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81481E-6 L 0.08663 4.81481E-6 " pathEditMode="relative" ptsTypes="AA">
                                      <p:cBhvr>
                                        <p:cTn id="111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84" grpId="0" animBg="1"/>
      <p:bldP spid="85" grpId="0" animBg="1"/>
      <p:bldP spid="86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34" grpId="0"/>
      <p:bldP spid="134" grpId="1"/>
      <p:bldP spid="1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-71470" y="1428736"/>
            <a:ext cx="414337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Активные</a:t>
            </a:r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  <a:t>получают </a:t>
            </a:r>
            <a:r>
              <a:rPr lang="ru-RU" sz="1600" b="1" dirty="0" err="1" smtClean="0">
                <a:solidFill>
                  <a:schemeClr val="accent4">
                    <a:lumMod val="75000"/>
                  </a:schemeClr>
                </a:solidFill>
              </a:rPr>
              <a:t>пироэлектрометаллургическим</a:t>
            </a: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  <a:t> способом  </a:t>
            </a:r>
            <a:endParaRPr lang="ru-RU" sz="1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110" name="Группа 109"/>
          <p:cNvGrpSpPr/>
          <p:nvPr/>
        </p:nvGrpSpPr>
        <p:grpSpPr>
          <a:xfrm>
            <a:off x="500034" y="928670"/>
            <a:ext cx="8001056" cy="869398"/>
            <a:chOff x="285720" y="928670"/>
            <a:chExt cx="8001056" cy="869398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2786050" y="928670"/>
              <a:ext cx="4357718" cy="428628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000" b="1" dirty="0" err="1" smtClean="0">
                  <a:solidFill>
                    <a:schemeClr val="tx1"/>
                  </a:solidFill>
                </a:rPr>
                <a:t>Mn</a:t>
              </a:r>
              <a:r>
                <a:rPr lang="en-US" sz="2000" b="1" dirty="0" smtClean="0">
                  <a:solidFill>
                    <a:schemeClr val="tx1"/>
                  </a:solidFill>
                </a:rPr>
                <a:t> Zn Cr Fe </a:t>
              </a:r>
              <a:r>
                <a:rPr lang="en-US" sz="2000" b="1" dirty="0" err="1" smtClean="0">
                  <a:solidFill>
                    <a:schemeClr val="tx1"/>
                  </a:solidFill>
                </a:rPr>
                <a:t>Cd</a:t>
              </a:r>
              <a:r>
                <a:rPr lang="en-US" sz="2000" b="1" dirty="0" smtClean="0">
                  <a:solidFill>
                    <a:schemeClr val="tx1"/>
                  </a:solidFill>
                </a:rPr>
                <a:t> Co Ni </a:t>
              </a:r>
              <a:r>
                <a:rPr lang="en-US" sz="2000" b="1" dirty="0" err="1" smtClean="0">
                  <a:solidFill>
                    <a:schemeClr val="tx1"/>
                  </a:solidFill>
                </a:rPr>
                <a:t>Sn</a:t>
              </a:r>
              <a:r>
                <a:rPr lang="en-US" sz="2000" b="1" dirty="0" smtClean="0">
                  <a:solidFill>
                    <a:schemeClr val="tx1"/>
                  </a:solidFill>
                </a:rPr>
                <a:t> </a:t>
              </a:r>
              <a:r>
                <a:rPr lang="en-US" sz="2000" b="1" dirty="0" err="1" smtClean="0">
                  <a:solidFill>
                    <a:schemeClr val="tx1"/>
                  </a:solidFill>
                </a:rPr>
                <a:t>Pb</a:t>
              </a:r>
              <a:r>
                <a:rPr lang="en-US" sz="2000" b="1" dirty="0" smtClean="0">
                  <a:solidFill>
                    <a:schemeClr val="tx1"/>
                  </a:solidFill>
                </a:rPr>
                <a:t> </a:t>
              </a:r>
              <a:r>
                <a:rPr lang="ru-RU" sz="2000" b="1" dirty="0" smtClean="0">
                  <a:solidFill>
                    <a:srgbClr val="C00000"/>
                  </a:solidFill>
                </a:rPr>
                <a:t>(Н</a:t>
              </a:r>
              <a:r>
                <a:rPr lang="ru-RU" sz="2000" b="1" baseline="-25000" dirty="0" smtClean="0">
                  <a:solidFill>
                    <a:srgbClr val="C00000"/>
                  </a:solidFill>
                </a:rPr>
                <a:t>2</a:t>
              </a:r>
              <a:r>
                <a:rPr lang="ru-RU" sz="2000" b="1" dirty="0" smtClean="0">
                  <a:solidFill>
                    <a:srgbClr val="C00000"/>
                  </a:solidFill>
                </a:rPr>
                <a:t>) </a:t>
              </a:r>
              <a:r>
                <a:rPr lang="en-US" sz="2000" b="1" dirty="0" smtClean="0">
                  <a:solidFill>
                    <a:schemeClr val="tx1"/>
                  </a:solidFill>
                </a:rPr>
                <a:t>Cu Hg</a:t>
              </a:r>
              <a:endParaRPr lang="ru-RU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" name="Прямоугольник 1"/>
            <p:cNvSpPr/>
            <p:nvPr/>
          </p:nvSpPr>
          <p:spPr>
            <a:xfrm>
              <a:off x="285720" y="928670"/>
              <a:ext cx="2500330" cy="428628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schemeClr val="tx1"/>
                  </a:solidFill>
                </a:rPr>
                <a:t>Li K </a:t>
              </a:r>
              <a:r>
                <a:rPr lang="en-US" sz="2000" b="1" dirty="0" err="1" smtClean="0">
                  <a:solidFill>
                    <a:schemeClr val="tx1"/>
                  </a:solidFill>
                </a:rPr>
                <a:t>Ba</a:t>
              </a:r>
              <a:r>
                <a:rPr lang="en-US" sz="2000" b="1" dirty="0" smtClean="0">
                  <a:solidFill>
                    <a:schemeClr val="tx1"/>
                  </a:solidFill>
                </a:rPr>
                <a:t> </a:t>
              </a:r>
              <a:r>
                <a:rPr lang="en-US" sz="2000" b="1" dirty="0" err="1" smtClean="0">
                  <a:solidFill>
                    <a:schemeClr val="tx1"/>
                  </a:solidFill>
                </a:rPr>
                <a:t>Sr</a:t>
              </a:r>
              <a:r>
                <a:rPr lang="en-US" sz="2000" b="1" dirty="0" smtClean="0">
                  <a:solidFill>
                    <a:schemeClr val="tx1"/>
                  </a:solidFill>
                </a:rPr>
                <a:t> Ca Na Mg Al  </a:t>
              </a:r>
              <a:endParaRPr lang="ru-RU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7072330" y="928670"/>
              <a:ext cx="1214446" cy="428628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000" b="1" dirty="0" smtClean="0">
                  <a:solidFill>
                    <a:schemeClr val="tx1"/>
                  </a:solidFill>
                </a:rPr>
                <a:t>Ag Pt Au</a:t>
              </a:r>
              <a:endParaRPr lang="ru-RU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786182" y="1428736"/>
              <a:ext cx="23574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Средней активности</a:t>
              </a:r>
              <a:endParaRPr lang="ru-RU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7143768" y="1428736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Благородные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285720" y="285728"/>
            <a:ext cx="4000528" cy="357190"/>
          </a:xfrm>
          <a:prstGeom prst="round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rgbClr val="002060"/>
                </a:solidFill>
              </a:rPr>
              <a:t>Получение металлов</a:t>
            </a:r>
            <a:endParaRPr lang="ru-RU" b="1" dirty="0">
              <a:solidFill>
                <a:srgbClr val="002060"/>
              </a:solidFill>
            </a:endParaRPr>
          </a:p>
        </p:txBody>
      </p:sp>
      <p:grpSp>
        <p:nvGrpSpPr>
          <p:cNvPr id="113" name="Группа 112"/>
          <p:cNvGrpSpPr/>
          <p:nvPr/>
        </p:nvGrpSpPr>
        <p:grpSpPr>
          <a:xfrm>
            <a:off x="428596" y="2071678"/>
            <a:ext cx="8358246" cy="861774"/>
            <a:chOff x="357158" y="2214554"/>
            <a:chExt cx="8358246" cy="861774"/>
          </a:xfrm>
        </p:grpSpPr>
        <p:sp>
          <p:nvSpPr>
            <p:cNvPr id="16" name="TextBox 15"/>
            <p:cNvSpPr txBox="1"/>
            <p:nvPr/>
          </p:nvSpPr>
          <p:spPr>
            <a:xfrm>
              <a:off x="357158" y="2214554"/>
              <a:ext cx="8358246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C00000"/>
                  </a:solidFill>
                </a:rPr>
                <a:t>Электрометаллургия</a:t>
              </a:r>
              <a:r>
                <a:rPr lang="ru-RU" dirty="0" smtClean="0"/>
                <a:t> </a:t>
              </a:r>
              <a:r>
                <a:rPr lang="ru-RU" sz="1600" b="1" dirty="0" smtClean="0">
                  <a:solidFill>
                    <a:srgbClr val="002060"/>
                  </a:solidFill>
                </a:rPr>
                <a:t>–</a:t>
              </a:r>
              <a:r>
                <a:rPr lang="ru-RU" sz="1600" dirty="0" smtClean="0"/>
                <a:t> </a:t>
              </a:r>
              <a:r>
                <a:rPr lang="ru-RU" sz="1600" b="1" dirty="0" smtClean="0">
                  <a:solidFill>
                    <a:srgbClr val="002060"/>
                  </a:solidFill>
                </a:rPr>
                <a:t>это способ получения металлов с помощью электрического тока – электролиза. Так получают в основном активные металлы из расплавов оксидов, </a:t>
              </a:r>
              <a:r>
                <a:rPr lang="ru-RU" sz="1600" b="1" dirty="0" err="1" smtClean="0">
                  <a:solidFill>
                    <a:srgbClr val="002060"/>
                  </a:solidFill>
                </a:rPr>
                <a:t>гидроксидов</a:t>
              </a:r>
              <a:r>
                <a:rPr lang="ru-RU" sz="1600" b="1" dirty="0" smtClean="0">
                  <a:solidFill>
                    <a:srgbClr val="002060"/>
                  </a:solidFill>
                </a:rPr>
                <a:t>, солей.</a:t>
              </a:r>
              <a:endParaRPr lang="ru-RU" sz="1600" b="1" dirty="0">
                <a:solidFill>
                  <a:srgbClr val="002060"/>
                </a:solidFill>
              </a:endParaRPr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357158" y="2214554"/>
              <a:ext cx="8286808" cy="857256"/>
            </a:xfrm>
            <a:prstGeom prst="roundRect">
              <a:avLst/>
            </a:prstGeom>
            <a:noFill/>
            <a:ln w="28575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500034" y="3071810"/>
            <a:ext cx="8358246" cy="3571900"/>
            <a:chOff x="500034" y="3357562"/>
            <a:chExt cx="8358246" cy="3750495"/>
          </a:xfrm>
        </p:grpSpPr>
        <p:pic>
          <p:nvPicPr>
            <p:cNvPr id="76" name="Рисунок 75" descr="Ме  3 3в.JPG"/>
            <p:cNvPicPr>
              <a:picLocks noChangeAspect="1"/>
            </p:cNvPicPr>
            <p:nvPr/>
          </p:nvPicPr>
          <p:blipFill>
            <a:blip r:embed="rId2"/>
            <a:srcRect l="54407" t="25971" r="2630" b="34241"/>
            <a:stretch>
              <a:fillRect/>
            </a:stretch>
          </p:blipFill>
          <p:spPr>
            <a:xfrm>
              <a:off x="5143504" y="3882631"/>
              <a:ext cx="3071834" cy="1648301"/>
            </a:xfrm>
            <a:prstGeom prst="rect">
              <a:avLst/>
            </a:prstGeom>
          </p:spPr>
        </p:pic>
        <p:pic>
          <p:nvPicPr>
            <p:cNvPr id="77" name="Рисунок 76" descr="Ме  3 3в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9FCEB"/>
                </a:clrFrom>
                <a:clrTo>
                  <a:srgbClr val="F9FCEB">
                    <a:alpha val="0"/>
                  </a:srgbClr>
                </a:clrTo>
              </a:clrChange>
            </a:blip>
            <a:srcRect l="966" t="28097" r="47914" b="29025"/>
            <a:stretch>
              <a:fillRect/>
            </a:stretch>
          </p:blipFill>
          <p:spPr>
            <a:xfrm>
              <a:off x="642910" y="4000504"/>
              <a:ext cx="4115770" cy="2000264"/>
            </a:xfrm>
            <a:prstGeom prst="rect">
              <a:avLst/>
            </a:prstGeom>
          </p:spPr>
        </p:pic>
        <p:sp>
          <p:nvSpPr>
            <p:cNvPr id="78" name="TextBox 77"/>
            <p:cNvSpPr txBox="1"/>
            <p:nvPr/>
          </p:nvSpPr>
          <p:spPr>
            <a:xfrm>
              <a:off x="5072066" y="5607859"/>
              <a:ext cx="37862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002060"/>
                  </a:solidFill>
                </a:rPr>
                <a:t>Электролизер для получения А</a:t>
              </a:r>
              <a:r>
                <a:rPr lang="en-US" b="1" dirty="0" smtClean="0">
                  <a:solidFill>
                    <a:srgbClr val="002060"/>
                  </a:solidFill>
                </a:rPr>
                <a:t>l</a:t>
              </a:r>
              <a:endParaRPr lang="ru-RU" b="1" dirty="0">
                <a:solidFill>
                  <a:srgbClr val="002060"/>
                </a:solidFill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2143108" y="3429000"/>
              <a:ext cx="37147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002060"/>
                  </a:solidFill>
                </a:rPr>
                <a:t>Получение А</a:t>
              </a:r>
              <a:r>
                <a:rPr lang="en-US" b="1" dirty="0" smtClean="0">
                  <a:solidFill>
                    <a:srgbClr val="002060"/>
                  </a:solidFill>
                </a:rPr>
                <a:t>l </a:t>
              </a:r>
              <a:r>
                <a:rPr lang="ru-RU" b="1" dirty="0" smtClean="0">
                  <a:solidFill>
                    <a:srgbClr val="002060"/>
                  </a:solidFill>
                </a:rPr>
                <a:t>электролизом А</a:t>
              </a:r>
              <a:r>
                <a:rPr lang="en-US" b="1" dirty="0" smtClean="0">
                  <a:solidFill>
                    <a:srgbClr val="002060"/>
                  </a:solidFill>
                </a:rPr>
                <a:t>l</a:t>
              </a:r>
              <a:r>
                <a:rPr lang="en-US" b="1" baseline="-25000" dirty="0" smtClean="0">
                  <a:solidFill>
                    <a:srgbClr val="002060"/>
                  </a:solidFill>
                </a:rPr>
                <a:t>2</a:t>
              </a:r>
              <a:r>
                <a:rPr lang="en-US" b="1" dirty="0" smtClean="0">
                  <a:solidFill>
                    <a:srgbClr val="002060"/>
                  </a:solidFill>
                </a:rPr>
                <a:t>O</a:t>
              </a:r>
              <a:r>
                <a:rPr lang="en-US" b="1" baseline="-25000" dirty="0" smtClean="0">
                  <a:solidFill>
                    <a:srgbClr val="002060"/>
                  </a:solidFill>
                </a:rPr>
                <a:t>3</a:t>
              </a:r>
              <a:endParaRPr lang="ru-RU" b="1" baseline="-25000" dirty="0">
                <a:solidFill>
                  <a:srgbClr val="002060"/>
                </a:solidFill>
              </a:endParaRPr>
            </a:p>
          </p:txBody>
        </p:sp>
        <p:sp>
          <p:nvSpPr>
            <p:cNvPr id="80" name="Скругленный прямоугольник 79"/>
            <p:cNvSpPr/>
            <p:nvPr/>
          </p:nvSpPr>
          <p:spPr>
            <a:xfrm>
              <a:off x="500034" y="3357562"/>
              <a:ext cx="8143932" cy="3750495"/>
            </a:xfrm>
            <a:prstGeom prst="roundRect">
              <a:avLst/>
            </a:prstGeom>
            <a:noFill/>
            <a:ln w="28575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857224" y="5572140"/>
            <a:ext cx="75724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T </a:t>
            </a:r>
            <a:r>
              <a:rPr lang="ru-RU" dirty="0" smtClean="0">
                <a:solidFill>
                  <a:srgbClr val="002060"/>
                </a:solidFill>
              </a:rPr>
              <a:t>950°</a:t>
            </a:r>
            <a:r>
              <a:rPr lang="en-US" dirty="0" smtClean="0">
                <a:solidFill>
                  <a:srgbClr val="002060"/>
                </a:solidFill>
              </a:rPr>
              <a:t>C</a:t>
            </a:r>
            <a:r>
              <a:rPr lang="ru-RU" dirty="0" smtClean="0">
                <a:solidFill>
                  <a:srgbClr val="002060"/>
                </a:solidFill>
              </a:rPr>
              <a:t>, </a:t>
            </a:r>
            <a:r>
              <a:rPr lang="en-US" dirty="0" smtClean="0">
                <a:solidFill>
                  <a:srgbClr val="002060"/>
                </a:solidFill>
              </a:rPr>
              <a:t>Al</a:t>
            </a:r>
            <a:r>
              <a:rPr lang="en-US" baseline="-25000" dirty="0" smtClean="0">
                <a:solidFill>
                  <a:srgbClr val="002060"/>
                </a:solidFill>
              </a:rPr>
              <a:t>2</a:t>
            </a:r>
            <a:r>
              <a:rPr lang="en-US" dirty="0" smtClean="0">
                <a:solidFill>
                  <a:srgbClr val="002060"/>
                </a:solidFill>
              </a:rPr>
              <a:t>O</a:t>
            </a:r>
            <a:r>
              <a:rPr lang="en-US" baseline="-25000" dirty="0" smtClean="0">
                <a:solidFill>
                  <a:srgbClr val="002060"/>
                </a:solidFill>
              </a:rPr>
              <a:t>3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в расплаве криолита (</a:t>
            </a:r>
            <a:r>
              <a:rPr lang="en-US" dirty="0" smtClean="0">
                <a:solidFill>
                  <a:srgbClr val="002060"/>
                </a:solidFill>
              </a:rPr>
              <a:t>Na</a:t>
            </a:r>
            <a:r>
              <a:rPr lang="en-US" baseline="-25000" dirty="0" smtClean="0">
                <a:solidFill>
                  <a:srgbClr val="002060"/>
                </a:solidFill>
              </a:rPr>
              <a:t>3</a:t>
            </a:r>
            <a:r>
              <a:rPr lang="en-US" dirty="0" smtClean="0">
                <a:solidFill>
                  <a:srgbClr val="002060"/>
                </a:solidFill>
              </a:rPr>
              <a:t>AlF</a:t>
            </a:r>
            <a:r>
              <a:rPr lang="en-US" baseline="-25000" dirty="0" smtClean="0">
                <a:solidFill>
                  <a:srgbClr val="002060"/>
                </a:solidFill>
              </a:rPr>
              <a:t>6</a:t>
            </a:r>
            <a:r>
              <a:rPr lang="en-US" dirty="0" smtClean="0">
                <a:solidFill>
                  <a:srgbClr val="002060"/>
                </a:solidFill>
              </a:rPr>
              <a:t>)</a:t>
            </a:r>
            <a:r>
              <a:rPr lang="ru-RU" dirty="0" smtClean="0">
                <a:solidFill>
                  <a:srgbClr val="002060"/>
                </a:solidFill>
              </a:rPr>
              <a:t>; на катоде: </a:t>
            </a:r>
            <a:r>
              <a:rPr lang="en-US" dirty="0" smtClean="0">
                <a:solidFill>
                  <a:srgbClr val="002060"/>
                </a:solidFill>
              </a:rPr>
              <a:t>Al</a:t>
            </a:r>
            <a:r>
              <a:rPr lang="en-US" baseline="30000" dirty="0" smtClean="0">
                <a:solidFill>
                  <a:srgbClr val="002060"/>
                </a:solidFill>
              </a:rPr>
              <a:t>3+ </a:t>
            </a:r>
            <a:r>
              <a:rPr lang="en-US" dirty="0" smtClean="0">
                <a:solidFill>
                  <a:srgbClr val="002060"/>
                </a:solidFill>
              </a:rPr>
              <a:t>+ 3e = Al</a:t>
            </a:r>
            <a:r>
              <a:rPr lang="en-US" baseline="30000" dirty="0" smtClean="0">
                <a:solidFill>
                  <a:srgbClr val="002060"/>
                </a:solidFill>
              </a:rPr>
              <a:t>0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На угольном аноде (расходуется в процессе электролиза): </a:t>
            </a:r>
            <a:r>
              <a:rPr lang="en-US" dirty="0" smtClean="0">
                <a:solidFill>
                  <a:srgbClr val="002060"/>
                </a:solidFill>
              </a:rPr>
              <a:t>O</a:t>
            </a:r>
            <a:r>
              <a:rPr lang="en-US" baseline="30000" dirty="0" smtClean="0">
                <a:solidFill>
                  <a:srgbClr val="002060"/>
                </a:solidFill>
              </a:rPr>
              <a:t>2-</a:t>
            </a:r>
            <a:r>
              <a:rPr lang="en-US" dirty="0" smtClean="0">
                <a:solidFill>
                  <a:srgbClr val="002060"/>
                </a:solidFill>
              </a:rPr>
              <a:t>- 2e = O</a:t>
            </a:r>
            <a:r>
              <a:rPr lang="en-US" baseline="30000" dirty="0" smtClean="0">
                <a:solidFill>
                  <a:srgbClr val="002060"/>
                </a:solidFill>
              </a:rPr>
              <a:t>0</a:t>
            </a:r>
            <a:r>
              <a:rPr lang="en-US" dirty="0" smtClean="0">
                <a:solidFill>
                  <a:srgbClr val="002060"/>
                </a:solidFill>
              </a:rPr>
              <a:t>;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C + O = CO↑;  2CO + O</a:t>
            </a:r>
            <a:r>
              <a:rPr lang="en-US" baseline="-25000" dirty="0" smtClean="0">
                <a:solidFill>
                  <a:srgbClr val="002060"/>
                </a:solidFill>
              </a:rPr>
              <a:t>2</a:t>
            </a:r>
            <a:r>
              <a:rPr lang="en-US" dirty="0" smtClean="0">
                <a:solidFill>
                  <a:srgbClr val="002060"/>
                </a:solidFill>
              </a:rPr>
              <a:t> = 2CO</a:t>
            </a:r>
            <a:r>
              <a:rPr lang="en-US" baseline="-25000" dirty="0" smtClean="0">
                <a:solidFill>
                  <a:srgbClr val="002060"/>
                </a:solidFill>
              </a:rPr>
              <a:t>2</a:t>
            </a:r>
            <a:r>
              <a:rPr lang="en-US" dirty="0" smtClean="0">
                <a:solidFill>
                  <a:srgbClr val="002060"/>
                </a:solidFill>
              </a:rPr>
              <a:t>↑;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8"/>
          <p:cNvGrpSpPr/>
          <p:nvPr/>
        </p:nvGrpSpPr>
        <p:grpSpPr>
          <a:xfrm>
            <a:off x="285720" y="857232"/>
            <a:ext cx="8286808" cy="1044181"/>
            <a:chOff x="285720" y="928670"/>
            <a:chExt cx="8286808" cy="1044181"/>
          </a:xfrm>
        </p:grpSpPr>
        <p:grpSp>
          <p:nvGrpSpPr>
            <p:cNvPr id="9" name="Группа 47"/>
            <p:cNvGrpSpPr/>
            <p:nvPr/>
          </p:nvGrpSpPr>
          <p:grpSpPr>
            <a:xfrm>
              <a:off x="285720" y="928670"/>
              <a:ext cx="8001056" cy="869398"/>
              <a:chOff x="285720" y="928670"/>
              <a:chExt cx="8001056" cy="869398"/>
            </a:xfrm>
          </p:grpSpPr>
          <p:sp>
            <p:nvSpPr>
              <p:cNvPr id="3" name="Прямоугольник 2"/>
              <p:cNvSpPr/>
              <p:nvPr/>
            </p:nvSpPr>
            <p:spPr>
              <a:xfrm>
                <a:off x="2786050" y="928670"/>
                <a:ext cx="4357718" cy="428628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2000" b="1" dirty="0" err="1" smtClean="0">
                    <a:solidFill>
                      <a:schemeClr val="tx1"/>
                    </a:solidFill>
                  </a:rPr>
                  <a:t>Mn</a:t>
                </a:r>
                <a:r>
                  <a:rPr lang="en-US" sz="2000" b="1" dirty="0" smtClean="0">
                    <a:solidFill>
                      <a:schemeClr val="tx1"/>
                    </a:solidFill>
                  </a:rPr>
                  <a:t> Zn Cr Fe </a:t>
                </a:r>
                <a:r>
                  <a:rPr lang="en-US" sz="2000" b="1" dirty="0" err="1" smtClean="0">
                    <a:solidFill>
                      <a:schemeClr val="tx1"/>
                    </a:solidFill>
                  </a:rPr>
                  <a:t>Cd</a:t>
                </a:r>
                <a:r>
                  <a:rPr lang="en-US" sz="2000" b="1" dirty="0" smtClean="0">
                    <a:solidFill>
                      <a:schemeClr val="tx1"/>
                    </a:solidFill>
                  </a:rPr>
                  <a:t> Co Ni </a:t>
                </a:r>
                <a:r>
                  <a:rPr lang="en-US" sz="2000" b="1" dirty="0" err="1" smtClean="0">
                    <a:solidFill>
                      <a:schemeClr val="tx1"/>
                    </a:solidFill>
                  </a:rPr>
                  <a:t>Sn</a:t>
                </a:r>
                <a:r>
                  <a:rPr lang="en-US" sz="2000" b="1" dirty="0" smtClean="0">
                    <a:solidFill>
                      <a:schemeClr val="tx1"/>
                    </a:solidFill>
                  </a:rPr>
                  <a:t> </a:t>
                </a:r>
                <a:r>
                  <a:rPr lang="en-US" sz="2000" b="1" dirty="0" err="1" smtClean="0">
                    <a:solidFill>
                      <a:schemeClr val="tx1"/>
                    </a:solidFill>
                  </a:rPr>
                  <a:t>Pb</a:t>
                </a:r>
                <a:r>
                  <a:rPr lang="en-US" sz="2000" b="1" dirty="0" smtClean="0">
                    <a:solidFill>
                      <a:schemeClr val="tx1"/>
                    </a:solidFill>
                  </a:rPr>
                  <a:t> </a:t>
                </a:r>
                <a:r>
                  <a:rPr lang="ru-RU" sz="2000" b="1" dirty="0" smtClean="0">
                    <a:solidFill>
                      <a:srgbClr val="C00000"/>
                    </a:solidFill>
                  </a:rPr>
                  <a:t>(Н</a:t>
                </a:r>
                <a:r>
                  <a:rPr lang="ru-RU" sz="2000" b="1" baseline="-25000" dirty="0" smtClean="0">
                    <a:solidFill>
                      <a:srgbClr val="C00000"/>
                    </a:solidFill>
                  </a:rPr>
                  <a:t>2</a:t>
                </a:r>
                <a:r>
                  <a:rPr lang="ru-RU" sz="2000" b="1" dirty="0" smtClean="0">
                    <a:solidFill>
                      <a:srgbClr val="C00000"/>
                    </a:solidFill>
                  </a:rPr>
                  <a:t>) </a:t>
                </a:r>
                <a:r>
                  <a:rPr lang="en-US" sz="2000" b="1" dirty="0" smtClean="0">
                    <a:solidFill>
                      <a:schemeClr val="tx1"/>
                    </a:solidFill>
                  </a:rPr>
                  <a:t>Cu Hg</a:t>
                </a:r>
                <a:endParaRPr lang="ru-RU" sz="20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" name="Прямоугольник 1"/>
              <p:cNvSpPr/>
              <p:nvPr/>
            </p:nvSpPr>
            <p:spPr>
              <a:xfrm>
                <a:off x="285720" y="928670"/>
                <a:ext cx="2500330" cy="428628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chemeClr val="tx1"/>
                    </a:solidFill>
                  </a:rPr>
                  <a:t>Li K </a:t>
                </a:r>
                <a:r>
                  <a:rPr lang="en-US" sz="2000" b="1" dirty="0" err="1" smtClean="0">
                    <a:solidFill>
                      <a:schemeClr val="tx1"/>
                    </a:solidFill>
                  </a:rPr>
                  <a:t>Ba</a:t>
                </a:r>
                <a:r>
                  <a:rPr lang="en-US" sz="2000" b="1" dirty="0" smtClean="0">
                    <a:solidFill>
                      <a:schemeClr val="tx1"/>
                    </a:solidFill>
                  </a:rPr>
                  <a:t> </a:t>
                </a:r>
                <a:r>
                  <a:rPr lang="en-US" sz="2000" b="1" dirty="0" err="1" smtClean="0">
                    <a:solidFill>
                      <a:schemeClr val="tx1"/>
                    </a:solidFill>
                  </a:rPr>
                  <a:t>Sr</a:t>
                </a:r>
                <a:r>
                  <a:rPr lang="en-US" sz="2000" b="1" dirty="0" smtClean="0">
                    <a:solidFill>
                      <a:schemeClr val="tx1"/>
                    </a:solidFill>
                  </a:rPr>
                  <a:t> Ca Na Mg Al  </a:t>
                </a:r>
                <a:endParaRPr lang="ru-RU" sz="20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" name="Прямоугольник 3"/>
              <p:cNvSpPr/>
              <p:nvPr/>
            </p:nvSpPr>
            <p:spPr>
              <a:xfrm>
                <a:off x="7072330" y="928670"/>
                <a:ext cx="1214446" cy="428628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3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2000" b="1" dirty="0" smtClean="0">
                    <a:solidFill>
                      <a:schemeClr val="tx1"/>
                    </a:solidFill>
                  </a:rPr>
                  <a:t>Ag Pt Au</a:t>
                </a:r>
                <a:endParaRPr lang="ru-RU" sz="20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1000100" y="1428736"/>
                <a:ext cx="121444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b="1" dirty="0" smtClean="0">
                    <a:solidFill>
                      <a:schemeClr val="accent4">
                        <a:lumMod val="75000"/>
                      </a:schemeClr>
                    </a:solidFill>
                  </a:rPr>
                  <a:t>Активные</a:t>
                </a:r>
                <a:r>
                  <a:rPr lang="ru-RU" dirty="0" smtClean="0">
                    <a:solidFill>
                      <a:schemeClr val="accent4">
                        <a:lumMod val="75000"/>
                      </a:schemeClr>
                    </a:solidFill>
                  </a:rPr>
                  <a:t> </a:t>
                </a:r>
                <a:endParaRPr lang="ru-RU" dirty="0">
                  <a:solidFill>
                    <a:schemeClr val="accent4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2857488" y="1357298"/>
              <a:ext cx="4143404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Средней активности </a:t>
              </a:r>
              <a:r>
                <a:rPr lang="ru-RU" sz="1600" b="1" dirty="0" smtClean="0">
                  <a:solidFill>
                    <a:srgbClr val="002060"/>
                  </a:solidFill>
                </a:rPr>
                <a:t>получают </a:t>
              </a:r>
              <a:r>
                <a:rPr lang="ru-RU" sz="1600" b="1" dirty="0" err="1" smtClean="0">
                  <a:solidFill>
                    <a:srgbClr val="002060"/>
                  </a:solidFill>
                </a:rPr>
                <a:t>пиро</a:t>
              </a:r>
              <a:r>
                <a:rPr lang="ru-RU" sz="1600" b="1" dirty="0" smtClean="0">
                  <a:solidFill>
                    <a:srgbClr val="002060"/>
                  </a:solidFill>
                </a:rPr>
                <a:t>- или гидрометаллургическим способом</a:t>
              </a:r>
              <a:endParaRPr lang="ru-RU" sz="1600" b="1" dirty="0">
                <a:solidFill>
                  <a:srgbClr val="002060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858016" y="1357298"/>
              <a:ext cx="1714512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accent3">
                      <a:lumMod val="50000"/>
                    </a:schemeClr>
                  </a:solidFill>
                </a:rPr>
                <a:t>Благородные </a:t>
              </a:r>
              <a:r>
                <a:rPr lang="ru-RU" sz="1600" b="1" dirty="0" smtClean="0">
                  <a:solidFill>
                    <a:srgbClr val="002060"/>
                  </a:solidFill>
                </a:rPr>
                <a:t>добывают</a:t>
              </a:r>
              <a:endParaRPr lang="ru-RU" sz="1600" b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33" name="Скругленный прямоугольник 32"/>
          <p:cNvSpPr/>
          <p:nvPr/>
        </p:nvSpPr>
        <p:spPr>
          <a:xfrm>
            <a:off x="285720" y="214290"/>
            <a:ext cx="4000528" cy="357190"/>
          </a:xfrm>
          <a:prstGeom prst="round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rgbClr val="002060"/>
                </a:solidFill>
              </a:rPr>
              <a:t>Получение металлов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357686" y="2071678"/>
            <a:ext cx="450059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Пирометаллургия </a:t>
            </a:r>
            <a:r>
              <a:rPr lang="ru-RU" dirty="0" smtClean="0"/>
              <a:t>– </a:t>
            </a:r>
            <a:r>
              <a:rPr lang="ru-RU" b="1" dirty="0" smtClean="0">
                <a:solidFill>
                  <a:srgbClr val="002060"/>
                </a:solidFill>
              </a:rPr>
              <a:t>это восстановление металлов из руд при высоких температурах с помощью различных восстановителей</a:t>
            </a:r>
            <a:endParaRPr lang="ru-RU" b="1" dirty="0">
              <a:solidFill>
                <a:srgbClr val="002060"/>
              </a:solidFill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39"/>
          <p:cNvGrpSpPr/>
          <p:nvPr/>
        </p:nvGrpSpPr>
        <p:grpSpPr>
          <a:xfrm>
            <a:off x="142844" y="2143116"/>
            <a:ext cx="4143404" cy="4500594"/>
            <a:chOff x="142844" y="2643182"/>
            <a:chExt cx="2928958" cy="4071966"/>
          </a:xfrm>
        </p:grpSpPr>
        <p:pic>
          <p:nvPicPr>
            <p:cNvPr id="25" name="Рисунок 24" descr="Ме  3 1г.JPG"/>
            <p:cNvPicPr>
              <a:picLocks noChangeAspect="1"/>
            </p:cNvPicPr>
            <p:nvPr/>
          </p:nvPicPr>
          <p:blipFill>
            <a:blip r:embed="rId2"/>
            <a:srcRect l="6283" t="25082" r="55483" b="32105"/>
            <a:stretch>
              <a:fillRect/>
            </a:stretch>
          </p:blipFill>
          <p:spPr>
            <a:xfrm>
              <a:off x="285720" y="3071810"/>
              <a:ext cx="2606058" cy="1714512"/>
            </a:xfrm>
            <a:prstGeom prst="rect">
              <a:avLst/>
            </a:prstGeom>
          </p:spPr>
        </p:pic>
        <p:pic>
          <p:nvPicPr>
            <p:cNvPr id="26" name="Рисунок 25" descr="Ме  3 1г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9FCEB"/>
                </a:clrFrom>
                <a:clrTo>
                  <a:srgbClr val="F9FCEB">
                    <a:alpha val="0"/>
                  </a:srgbClr>
                </a:clrTo>
              </a:clrChange>
            </a:blip>
            <a:srcRect l="50554" t="16748" r="14230" b="37243"/>
            <a:stretch>
              <a:fillRect/>
            </a:stretch>
          </p:blipFill>
          <p:spPr>
            <a:xfrm>
              <a:off x="357158" y="4724408"/>
              <a:ext cx="2500330" cy="1919302"/>
            </a:xfrm>
            <a:prstGeom prst="rect">
              <a:avLst/>
            </a:prstGeom>
          </p:spPr>
        </p:pic>
        <p:sp>
          <p:nvSpPr>
            <p:cNvPr id="28" name="TextBox 27"/>
            <p:cNvSpPr txBox="1"/>
            <p:nvPr/>
          </p:nvSpPr>
          <p:spPr>
            <a:xfrm>
              <a:off x="500034" y="2714620"/>
              <a:ext cx="25003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002060"/>
                  </a:solidFill>
                </a:rPr>
                <a:t>Доменный процесс</a:t>
              </a:r>
              <a:endParaRPr lang="ru-RU" b="1" dirty="0">
                <a:solidFill>
                  <a:srgbClr val="002060"/>
                </a:solidFill>
              </a:endParaRPr>
            </a:p>
          </p:txBody>
        </p:sp>
        <p:sp>
          <p:nvSpPr>
            <p:cNvPr id="29" name="Скругленный прямоугольник 28"/>
            <p:cNvSpPr/>
            <p:nvPr/>
          </p:nvSpPr>
          <p:spPr>
            <a:xfrm>
              <a:off x="142844" y="2643182"/>
              <a:ext cx="2928958" cy="4071966"/>
            </a:xfrm>
            <a:prstGeom prst="round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6" name="Группа 38"/>
          <p:cNvGrpSpPr/>
          <p:nvPr/>
        </p:nvGrpSpPr>
        <p:grpSpPr>
          <a:xfrm>
            <a:off x="500034" y="3143248"/>
            <a:ext cx="8001056" cy="3429024"/>
            <a:chOff x="3571868" y="2643182"/>
            <a:chExt cx="5429288" cy="2428892"/>
          </a:xfrm>
        </p:grpSpPr>
        <p:pic>
          <p:nvPicPr>
            <p:cNvPr id="39" name="Рисунок 38" descr="Ме  3 1в.JP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9FCEB"/>
                </a:clrFrom>
                <a:clrTo>
                  <a:srgbClr val="F9FCEB">
                    <a:alpha val="0"/>
                  </a:srgbClr>
                </a:clrTo>
              </a:clrChange>
            </a:blip>
            <a:srcRect l="55494" t="26381" r="2861" b="18138"/>
            <a:stretch>
              <a:fillRect/>
            </a:stretch>
          </p:blipFill>
          <p:spPr>
            <a:xfrm>
              <a:off x="6286511" y="2857496"/>
              <a:ext cx="2663617" cy="2071702"/>
            </a:xfrm>
            <a:prstGeom prst="rect">
              <a:avLst/>
            </a:prstGeom>
          </p:spPr>
        </p:pic>
        <p:pic>
          <p:nvPicPr>
            <p:cNvPr id="40" name="Рисунок 39" descr="Ме  3 1в.JPG"/>
            <p:cNvPicPr>
              <a:picLocks noChangeAspect="1"/>
            </p:cNvPicPr>
            <p:nvPr/>
          </p:nvPicPr>
          <p:blipFill>
            <a:blip r:embed="rId3"/>
            <a:srcRect l="17164" t="28098" r="45817" b="30291"/>
            <a:stretch>
              <a:fillRect/>
            </a:stretch>
          </p:blipFill>
          <p:spPr>
            <a:xfrm>
              <a:off x="3714744" y="3214686"/>
              <a:ext cx="2571768" cy="1687723"/>
            </a:xfrm>
            <a:prstGeom prst="rect">
              <a:avLst/>
            </a:prstGeom>
          </p:spPr>
        </p:pic>
        <p:sp>
          <p:nvSpPr>
            <p:cNvPr id="42" name="TextBox 41"/>
            <p:cNvSpPr txBox="1"/>
            <p:nvPr/>
          </p:nvSpPr>
          <p:spPr>
            <a:xfrm>
              <a:off x="3571868" y="2643182"/>
              <a:ext cx="28575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002060"/>
                  </a:solidFill>
                </a:rPr>
                <a:t>Получение стали в кислородном конвертере</a:t>
              </a:r>
              <a:endParaRPr lang="ru-RU" b="1" dirty="0">
                <a:solidFill>
                  <a:srgbClr val="002060"/>
                </a:solidFill>
              </a:endParaRPr>
            </a:p>
          </p:txBody>
        </p:sp>
        <p:sp>
          <p:nvSpPr>
            <p:cNvPr id="43" name="Скругленный прямоугольник 42"/>
            <p:cNvSpPr/>
            <p:nvPr/>
          </p:nvSpPr>
          <p:spPr>
            <a:xfrm>
              <a:off x="3571868" y="2714620"/>
              <a:ext cx="5429288" cy="2357454"/>
            </a:xfrm>
            <a:prstGeom prst="round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857224" y="2071678"/>
            <a:ext cx="3071834" cy="2428916"/>
            <a:chOff x="3286116" y="5000636"/>
            <a:chExt cx="2643206" cy="1857412"/>
          </a:xfrm>
        </p:grpSpPr>
        <p:pic>
          <p:nvPicPr>
            <p:cNvPr id="47" name="Рисунок 46" descr="Ме  3 1а.JPG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9FCEB"/>
                </a:clrFrom>
                <a:clrTo>
                  <a:srgbClr val="F9FCEB">
                    <a:alpha val="0"/>
                  </a:srgbClr>
                </a:clrTo>
              </a:clrChange>
            </a:blip>
            <a:srcRect l="8249" t="59443" r="46887" b="32050"/>
            <a:stretch>
              <a:fillRect/>
            </a:stretch>
          </p:blipFill>
          <p:spPr>
            <a:xfrm>
              <a:off x="3376602" y="6572272"/>
              <a:ext cx="2552720" cy="285776"/>
            </a:xfrm>
            <a:prstGeom prst="rect">
              <a:avLst/>
            </a:prstGeom>
          </p:spPr>
        </p:pic>
        <p:grpSp>
          <p:nvGrpSpPr>
            <p:cNvPr id="48" name="Группа 42"/>
            <p:cNvGrpSpPr/>
            <p:nvPr/>
          </p:nvGrpSpPr>
          <p:grpSpPr>
            <a:xfrm>
              <a:off x="3286116" y="5000636"/>
              <a:ext cx="2357454" cy="1785926"/>
              <a:chOff x="3286116" y="5000636"/>
              <a:chExt cx="2357454" cy="1785926"/>
            </a:xfrm>
          </p:grpSpPr>
          <p:sp>
            <p:nvSpPr>
              <p:cNvPr id="49" name="TextBox 48"/>
              <p:cNvSpPr txBox="1"/>
              <p:nvPr/>
            </p:nvSpPr>
            <p:spPr>
              <a:xfrm>
                <a:off x="3286116" y="5000636"/>
                <a:ext cx="2214578" cy="6155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b="1" dirty="0" smtClean="0">
                    <a:solidFill>
                      <a:srgbClr val="002060"/>
                    </a:solidFill>
                  </a:rPr>
                  <a:t>Металлотермия </a:t>
                </a:r>
                <a:endParaRPr lang="en-US" b="1" dirty="0" smtClean="0">
                  <a:solidFill>
                    <a:srgbClr val="002060"/>
                  </a:solidFill>
                </a:endParaRPr>
              </a:p>
              <a:p>
                <a:pPr algn="ctr"/>
                <a:r>
                  <a:rPr lang="ru-RU" sz="1600" b="1" dirty="0" smtClean="0">
                    <a:solidFill>
                      <a:srgbClr val="002060"/>
                    </a:solidFill>
                  </a:rPr>
                  <a:t>(</a:t>
                </a:r>
                <a:r>
                  <a:rPr lang="en-US" sz="1600" b="1" dirty="0" smtClean="0">
                    <a:solidFill>
                      <a:srgbClr val="002060"/>
                    </a:solidFill>
                  </a:rPr>
                  <a:t>Al, Mg, Ca, Li)</a:t>
                </a:r>
                <a:endParaRPr lang="ru-RU" sz="1600" b="1" dirty="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50" name="Группа 41"/>
              <p:cNvGrpSpPr/>
              <p:nvPr/>
            </p:nvGrpSpPr>
            <p:grpSpPr>
              <a:xfrm>
                <a:off x="3357554" y="5072074"/>
                <a:ext cx="2286016" cy="1714488"/>
                <a:chOff x="3286116" y="5143512"/>
                <a:chExt cx="2286016" cy="1714488"/>
              </a:xfrm>
            </p:grpSpPr>
            <p:pic>
              <p:nvPicPr>
                <p:cNvPr id="51" name="Рисунок 50" descr="Ме  3 1а.JPG"/>
                <p:cNvPicPr>
                  <a:picLocks noChangeAspect="1"/>
                </p:cNvPicPr>
                <p:nvPr/>
              </p:nvPicPr>
              <p:blipFill>
                <a:blip r:embed="rId4"/>
                <a:srcRect l="10593" t="21449" r="51742" b="48779"/>
                <a:stretch>
                  <a:fillRect/>
                </a:stretch>
              </p:blipFill>
              <p:spPr>
                <a:xfrm>
                  <a:off x="3357554" y="5643578"/>
                  <a:ext cx="2143140" cy="1000132"/>
                </a:xfrm>
                <a:prstGeom prst="rect">
                  <a:avLst/>
                </a:prstGeom>
              </p:spPr>
            </p:pic>
            <p:sp>
              <p:nvSpPr>
                <p:cNvPr id="52" name="Скругленный прямоугольник 51"/>
                <p:cNvSpPr/>
                <p:nvPr/>
              </p:nvSpPr>
              <p:spPr>
                <a:xfrm>
                  <a:off x="3286116" y="5143512"/>
                  <a:ext cx="2286016" cy="1714488"/>
                </a:xfrm>
                <a:prstGeom prst="roundRect">
                  <a:avLst/>
                </a:pr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</p:grpSp>
      <p:grpSp>
        <p:nvGrpSpPr>
          <p:cNvPr id="56" name="Группа 55"/>
          <p:cNvGrpSpPr/>
          <p:nvPr/>
        </p:nvGrpSpPr>
        <p:grpSpPr>
          <a:xfrm>
            <a:off x="428596" y="4500570"/>
            <a:ext cx="3643338" cy="2071702"/>
            <a:chOff x="928662" y="3286124"/>
            <a:chExt cx="3214710" cy="1714512"/>
          </a:xfrm>
        </p:grpSpPr>
        <p:pic>
          <p:nvPicPr>
            <p:cNvPr id="57" name="Рисунок 56" descr="Ме  4 83.JPG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9FCEB"/>
                </a:clrFrom>
                <a:clrTo>
                  <a:srgbClr val="F9FCEB">
                    <a:alpha val="0"/>
                  </a:srgbClr>
                </a:clrTo>
              </a:clrChange>
            </a:blip>
            <a:srcRect l="39198" t="49211" r="23129" b="42123"/>
            <a:stretch>
              <a:fillRect/>
            </a:stretch>
          </p:blipFill>
          <p:spPr>
            <a:xfrm>
              <a:off x="1000100" y="4214818"/>
              <a:ext cx="2071702" cy="285752"/>
            </a:xfrm>
            <a:prstGeom prst="rect">
              <a:avLst/>
            </a:prstGeom>
          </p:spPr>
        </p:pic>
        <p:pic>
          <p:nvPicPr>
            <p:cNvPr id="58" name="Рисунок 57" descr="Ме  4 83.JPG"/>
            <p:cNvPicPr>
              <a:picLocks noChangeAspect="1"/>
            </p:cNvPicPr>
            <p:nvPr/>
          </p:nvPicPr>
          <p:blipFill>
            <a:blip r:embed="rId5"/>
            <a:srcRect l="81726" t="46756" r="1949" b="14247"/>
            <a:stretch>
              <a:fillRect/>
            </a:stretch>
          </p:blipFill>
          <p:spPr>
            <a:xfrm>
              <a:off x="3071802" y="3429000"/>
              <a:ext cx="928694" cy="1285884"/>
            </a:xfrm>
            <a:prstGeom prst="roundRect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</p:pic>
        <p:sp>
          <p:nvSpPr>
            <p:cNvPr id="59" name="TextBox 58"/>
            <p:cNvSpPr txBox="1"/>
            <p:nvPr/>
          </p:nvSpPr>
          <p:spPr>
            <a:xfrm>
              <a:off x="928662" y="3500438"/>
              <a:ext cx="2214578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002060"/>
                  </a:solidFill>
                </a:rPr>
                <a:t>Металлотермия </a:t>
              </a:r>
              <a:endParaRPr lang="en-US" b="1" dirty="0" smtClean="0">
                <a:solidFill>
                  <a:srgbClr val="002060"/>
                </a:solidFill>
              </a:endParaRPr>
            </a:p>
            <a:p>
              <a:pPr algn="ctr"/>
              <a:r>
                <a:rPr lang="ru-RU" sz="1600" b="1" dirty="0" smtClean="0">
                  <a:solidFill>
                    <a:srgbClr val="002060"/>
                  </a:solidFill>
                </a:rPr>
                <a:t>(</a:t>
              </a:r>
              <a:r>
                <a:rPr lang="en-US" sz="1600" b="1" dirty="0" smtClean="0">
                  <a:solidFill>
                    <a:srgbClr val="002060"/>
                  </a:solidFill>
                </a:rPr>
                <a:t>Al, Mg, Ca, Li)</a:t>
              </a:r>
              <a:endParaRPr lang="ru-RU" sz="1600" b="1" dirty="0">
                <a:solidFill>
                  <a:srgbClr val="002060"/>
                </a:solidFill>
              </a:endParaRPr>
            </a:p>
          </p:txBody>
        </p:sp>
        <p:sp>
          <p:nvSpPr>
            <p:cNvPr id="60" name="Скругленный прямоугольник 59"/>
            <p:cNvSpPr/>
            <p:nvPr/>
          </p:nvSpPr>
          <p:spPr>
            <a:xfrm>
              <a:off x="1000100" y="3286124"/>
              <a:ext cx="3143272" cy="1714512"/>
            </a:xfrm>
            <a:prstGeom prst="roundRect">
              <a:avLst/>
            </a:prstGeom>
            <a:noFill/>
            <a:ln w="28575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1" name="Группа 60"/>
          <p:cNvGrpSpPr/>
          <p:nvPr/>
        </p:nvGrpSpPr>
        <p:grpSpPr>
          <a:xfrm>
            <a:off x="4286248" y="3286124"/>
            <a:ext cx="4500594" cy="2071703"/>
            <a:chOff x="5857884" y="5143512"/>
            <a:chExt cx="3000396" cy="1143008"/>
          </a:xfrm>
        </p:grpSpPr>
        <p:sp>
          <p:nvSpPr>
            <p:cNvPr id="62" name="TextBox 61"/>
            <p:cNvSpPr txBox="1"/>
            <p:nvPr/>
          </p:nvSpPr>
          <p:spPr>
            <a:xfrm>
              <a:off x="5857884" y="5214951"/>
              <a:ext cx="3000396" cy="1020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002060"/>
                  </a:solidFill>
                </a:rPr>
                <a:t>               </a:t>
              </a:r>
            </a:p>
            <a:p>
              <a:r>
                <a:rPr lang="ru-RU" b="1" dirty="0" smtClean="0">
                  <a:solidFill>
                    <a:srgbClr val="002060"/>
                  </a:solidFill>
                </a:rPr>
                <a:t>       </a:t>
              </a:r>
              <a:r>
                <a:rPr lang="ru-RU" sz="2400" b="1" dirty="0" err="1" smtClean="0">
                  <a:solidFill>
                    <a:srgbClr val="002060"/>
                  </a:solidFill>
                </a:rPr>
                <a:t>Водородотермия</a:t>
              </a:r>
              <a:r>
                <a:rPr lang="ru-RU" sz="2400" b="1" dirty="0" smtClean="0">
                  <a:solidFill>
                    <a:srgbClr val="002060"/>
                  </a:solidFill>
                </a:rPr>
                <a:t> (Н</a:t>
              </a:r>
              <a:r>
                <a:rPr lang="ru-RU" sz="2400" b="1" baseline="-25000" dirty="0" smtClean="0">
                  <a:solidFill>
                    <a:srgbClr val="002060"/>
                  </a:solidFill>
                </a:rPr>
                <a:t>2</a:t>
              </a:r>
              <a:r>
                <a:rPr lang="ru-RU" sz="2400" b="1" dirty="0" smtClean="0">
                  <a:solidFill>
                    <a:srgbClr val="002060"/>
                  </a:solidFill>
                </a:rPr>
                <a:t> при</a:t>
              </a:r>
              <a:r>
                <a:rPr lang="en-US" sz="2400" b="1" dirty="0" smtClean="0">
                  <a:solidFill>
                    <a:srgbClr val="002060"/>
                  </a:solidFill>
                </a:rPr>
                <a:t>t°</a:t>
              </a:r>
              <a:r>
                <a:rPr lang="ru-RU" sz="2400" b="1" dirty="0" smtClean="0">
                  <a:solidFill>
                    <a:srgbClr val="002060"/>
                  </a:solidFill>
                </a:rPr>
                <a:t>)</a:t>
              </a:r>
            </a:p>
            <a:p>
              <a:r>
                <a:rPr lang="en-US" sz="2400" dirty="0" smtClean="0"/>
                <a:t>                     </a:t>
              </a:r>
              <a:r>
                <a:rPr lang="en-US" sz="2400" b="1" dirty="0" smtClean="0">
                  <a:solidFill>
                    <a:srgbClr val="002060"/>
                  </a:solidFill>
                </a:rPr>
                <a:t> </a:t>
              </a:r>
              <a:r>
                <a:rPr lang="ru-RU" sz="2400" b="1" dirty="0" smtClean="0">
                  <a:solidFill>
                    <a:srgbClr val="002060"/>
                  </a:solidFill>
                </a:rPr>
                <a:t> </a:t>
              </a:r>
              <a:r>
                <a:rPr lang="en-US" sz="2400" b="1" dirty="0" smtClean="0">
                  <a:solidFill>
                    <a:srgbClr val="002060"/>
                  </a:solidFill>
                </a:rPr>
                <a:t> </a:t>
              </a:r>
              <a:r>
                <a:rPr lang="ru-RU" sz="2400" b="1" dirty="0" smtClean="0">
                  <a:solidFill>
                    <a:srgbClr val="002060"/>
                  </a:solidFill>
                </a:rPr>
                <a:t>      </a:t>
              </a:r>
              <a:r>
                <a:rPr lang="en-US" sz="2400" b="1" dirty="0" smtClean="0">
                  <a:solidFill>
                    <a:srgbClr val="002060"/>
                  </a:solidFill>
                </a:rPr>
                <a:t>t°</a:t>
              </a:r>
              <a:endParaRPr lang="ru-RU" sz="2400" b="1" dirty="0" smtClean="0">
                <a:solidFill>
                  <a:srgbClr val="002060"/>
                </a:solidFill>
              </a:endParaRPr>
            </a:p>
            <a:p>
              <a:r>
                <a:rPr lang="ru-RU" sz="2400" b="1" dirty="0" smtClean="0">
                  <a:solidFill>
                    <a:srgbClr val="002060"/>
                  </a:solidFill>
                </a:rPr>
                <a:t>         </a:t>
              </a:r>
              <a:r>
                <a:rPr lang="en-US" sz="2400" b="1" dirty="0" smtClean="0">
                  <a:solidFill>
                    <a:srgbClr val="002060"/>
                  </a:solidFill>
                </a:rPr>
                <a:t> WO</a:t>
              </a:r>
              <a:r>
                <a:rPr lang="en-US" sz="2400" b="1" baseline="-25000" dirty="0" smtClean="0">
                  <a:solidFill>
                    <a:srgbClr val="002060"/>
                  </a:solidFill>
                </a:rPr>
                <a:t>3</a:t>
              </a:r>
              <a:r>
                <a:rPr lang="en-US" sz="2400" b="1" dirty="0" smtClean="0">
                  <a:solidFill>
                    <a:srgbClr val="002060"/>
                  </a:solidFill>
                </a:rPr>
                <a:t> + 3H</a:t>
              </a:r>
              <a:r>
                <a:rPr lang="en-US" sz="2400" b="1" baseline="-25000" dirty="0" smtClean="0">
                  <a:solidFill>
                    <a:srgbClr val="002060"/>
                  </a:solidFill>
                </a:rPr>
                <a:t>2</a:t>
              </a:r>
              <a:r>
                <a:rPr lang="en-US" sz="2400" b="1" dirty="0" smtClean="0">
                  <a:solidFill>
                    <a:srgbClr val="002060"/>
                  </a:solidFill>
                </a:rPr>
                <a:t> = W + 3H</a:t>
              </a:r>
              <a:r>
                <a:rPr lang="en-US" sz="2400" b="1" baseline="-25000" dirty="0" smtClean="0">
                  <a:solidFill>
                    <a:srgbClr val="002060"/>
                  </a:solidFill>
                </a:rPr>
                <a:t>2</a:t>
              </a:r>
              <a:r>
                <a:rPr lang="en-US" sz="2400" b="1" dirty="0" smtClean="0">
                  <a:solidFill>
                    <a:srgbClr val="002060"/>
                  </a:solidFill>
                </a:rPr>
                <a:t>O </a:t>
              </a:r>
              <a:endParaRPr lang="ru-RU" sz="2400" b="1" dirty="0" smtClean="0">
                <a:solidFill>
                  <a:srgbClr val="002060"/>
                </a:solidFill>
              </a:endParaRPr>
            </a:p>
            <a:p>
              <a:endParaRPr lang="ru-RU" sz="2400" dirty="0"/>
            </a:p>
          </p:txBody>
        </p:sp>
        <p:sp>
          <p:nvSpPr>
            <p:cNvPr id="63" name="Скругленный прямоугольник 62"/>
            <p:cNvSpPr/>
            <p:nvPr/>
          </p:nvSpPr>
          <p:spPr>
            <a:xfrm>
              <a:off x="5857884" y="5143512"/>
              <a:ext cx="2857520" cy="1143008"/>
            </a:xfrm>
            <a:prstGeom prst="round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285720" y="2857495"/>
            <a:ext cx="4143404" cy="2948304"/>
            <a:chOff x="928662" y="2428868"/>
            <a:chExt cx="3615862" cy="1857388"/>
          </a:xfrm>
        </p:grpSpPr>
        <p:sp>
          <p:nvSpPr>
            <p:cNvPr id="65" name="TextBox 64"/>
            <p:cNvSpPr txBox="1"/>
            <p:nvPr/>
          </p:nvSpPr>
          <p:spPr>
            <a:xfrm>
              <a:off x="928662" y="2481515"/>
              <a:ext cx="3615862" cy="1803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Получение оксидов с последующим </a:t>
              </a:r>
            </a:p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восстановлением </a:t>
              </a:r>
            </a:p>
            <a:p>
              <a:pPr algn="ctr"/>
              <a:endParaRPr lang="ru-RU" sz="2000" b="1" dirty="0" smtClean="0"/>
            </a:p>
            <a:p>
              <a:pPr algn="ctr"/>
              <a:r>
                <a:rPr lang="en-US" sz="2200" b="1" dirty="0" smtClean="0"/>
                <a:t>2CuS + 3O</a:t>
              </a:r>
              <a:r>
                <a:rPr lang="en-US" sz="2200" b="1" baseline="-25000" dirty="0" smtClean="0"/>
                <a:t>2</a:t>
              </a:r>
              <a:r>
                <a:rPr lang="en-US" sz="2200" b="1" dirty="0" smtClean="0"/>
                <a:t> = 2CuO + 2SO</a:t>
              </a:r>
              <a:r>
                <a:rPr lang="en-US" sz="2200" b="1" baseline="-25000" dirty="0" smtClean="0"/>
                <a:t>2</a:t>
              </a:r>
              <a:r>
                <a:rPr lang="en-US" sz="2200" b="1" dirty="0" smtClean="0"/>
                <a:t>↑(t°)</a:t>
              </a:r>
            </a:p>
            <a:p>
              <a:pPr algn="ctr"/>
              <a:r>
                <a:rPr lang="en-US" sz="2200" b="1" dirty="0" err="1" smtClean="0"/>
                <a:t>CuO</a:t>
              </a:r>
              <a:r>
                <a:rPr lang="en-US" sz="2200" b="1" dirty="0" smtClean="0"/>
                <a:t> + C = Cu + CO↑ (t°)</a:t>
              </a:r>
            </a:p>
            <a:p>
              <a:pPr algn="ctr"/>
              <a:r>
                <a:rPr lang="en-US" sz="2200" b="1" dirty="0" err="1" smtClean="0"/>
                <a:t>CuO</a:t>
              </a:r>
              <a:r>
                <a:rPr lang="en-US" sz="2200" b="1" dirty="0" smtClean="0"/>
                <a:t> + CO = Cu + CO</a:t>
              </a:r>
              <a:r>
                <a:rPr lang="en-US" sz="2200" b="1" baseline="-25000" dirty="0" smtClean="0"/>
                <a:t>2</a:t>
              </a:r>
              <a:r>
                <a:rPr lang="en-US" sz="2200" b="1" dirty="0" smtClean="0"/>
                <a:t> ↑(t°)</a:t>
              </a:r>
            </a:p>
            <a:p>
              <a:endParaRPr lang="ru-RU" sz="2200" dirty="0"/>
            </a:p>
          </p:txBody>
        </p:sp>
        <p:pic>
          <p:nvPicPr>
            <p:cNvPr id="66" name="Рисунок 65" descr="Медный колчедан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62965" y="2743902"/>
              <a:ext cx="575955" cy="493637"/>
            </a:xfrm>
            <a:prstGeom prst="roundRect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</p:pic>
        <p:sp>
          <p:nvSpPr>
            <p:cNvPr id="67" name="Скругленный прямоугольник 66"/>
            <p:cNvSpPr/>
            <p:nvPr/>
          </p:nvSpPr>
          <p:spPr>
            <a:xfrm>
              <a:off x="928662" y="2428868"/>
              <a:ext cx="3428835" cy="1857388"/>
            </a:xfrm>
            <a:prstGeom prst="roundRect">
              <a:avLst/>
            </a:prstGeom>
            <a:noFill/>
            <a:ln w="28575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2049</TotalTime>
  <Words>2591</Words>
  <Application>Microsoft Office PowerPoint</Application>
  <PresentationFormat>Экран (4:3)</PresentationFormat>
  <Paragraphs>541</Paragraphs>
  <Slides>23</Slides>
  <Notes>2</Notes>
  <HiddenSlides>5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Электрохимический ряд  напряжений  металлов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Andrew</dc:creator>
  <cp:lastModifiedBy>Andrew</cp:lastModifiedBy>
  <cp:revision>259</cp:revision>
  <dcterms:created xsi:type="dcterms:W3CDTF">2009-06-19T11:57:52Z</dcterms:created>
  <dcterms:modified xsi:type="dcterms:W3CDTF">2009-07-28T00:55:30Z</dcterms:modified>
</cp:coreProperties>
</file>