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9" r:id="rId3"/>
    <p:sldId id="260" r:id="rId4"/>
    <p:sldId id="262" r:id="rId5"/>
    <p:sldId id="279" r:id="rId6"/>
    <p:sldId id="263" r:id="rId7"/>
    <p:sldId id="265" r:id="rId8"/>
    <p:sldId id="268" r:id="rId9"/>
    <p:sldId id="266" r:id="rId10"/>
    <p:sldId id="275" r:id="rId11"/>
    <p:sldId id="280" r:id="rId12"/>
    <p:sldId id="281" r:id="rId13"/>
    <p:sldId id="277" r:id="rId14"/>
    <p:sldId id="284" r:id="rId15"/>
    <p:sldId id="285" r:id="rId16"/>
    <p:sldId id="25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4F3"/>
    <a:srgbClr val="CC0000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878" autoAdjust="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F77981-0E06-4251-A512-049FF1C8BD9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53E81C-D618-43E0-A8EA-2F9BD05828E1}" type="slidenum">
              <a:rPr lang="ru-RU"/>
              <a:pPr/>
              <a:t>8</a:t>
            </a:fld>
            <a:endParaRPr lang="ru-RU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Примеры выполняются в тетрадях. Проверка - фронтально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9314C-F70D-42AB-96C9-83EC48B3AD67}" type="slidenum">
              <a:rPr lang="ru-RU"/>
              <a:pPr/>
              <a:t>9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Вычислительные примеры. Фронтальная работа. Отвечая, учащиеся обязательно проговаривают правила деления.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591707-5FC9-45FF-B016-D4C248BABB6C}" type="slidenum">
              <a:rPr lang="ru-RU"/>
              <a:pPr/>
              <a:t>10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Математика 6 класс. Н.Я.Виленкин.   № 1305. </a:t>
            </a:r>
            <a:endParaRPr lang="ru-RU" b="1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3512A-0374-4865-BEFC-DE2198D152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14489-A0D8-4F76-B49B-399722D022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F9DF1-8A66-4D11-9270-DFED73EF78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5AB9CE7-B3E8-4CC0-8F8B-F996AC8EE7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1165F-5057-42AE-8D7B-BB13B5116B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0C092-895F-4BDA-B4E8-57B77B8B81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3164E-9D23-47C8-BB50-E74C1CC208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D8EA-3F0D-43B2-B49C-3B82B8F8BF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3E175-466F-40E9-BEA8-9E11BFC2A8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4AB91-EC3E-44D2-9169-ECAECE0479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A92E9-E9EF-4339-BB57-4B7C29E6BF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DEBC9-B6D2-42C4-8379-402A5D0743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66"/>
            </a:gs>
            <a:gs pos="50000">
              <a:srgbClr val="FFCC66">
                <a:gamma/>
                <a:tint val="0"/>
                <a:invGamma/>
              </a:srgbClr>
            </a:gs>
            <a:gs pos="100000">
              <a:srgbClr val="FFCC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F2409D6-E0F1-4AC4-BB1F-6B7AFAC79C9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oleObject" Target="../embeddings/oleObject1.bin"/><Relationship Id="rId7" Type="http://schemas.openxmlformats.org/officeDocument/2006/relationships/hyperlink" Target="&#1089;&#1072;&#1084;&#1086;&#1089;&#1090;.&#1088;&#1072;&#1073;..doc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ivegif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 rot="-674591">
            <a:off x="684213" y="1628775"/>
            <a:ext cx="7542212" cy="3313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Деление.</a:t>
            </a:r>
          </a:p>
        </p:txBody>
      </p:sp>
      <p:pic>
        <p:nvPicPr>
          <p:cNvPr id="3075" name="Picture 3" descr="BOY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60350"/>
            <a:ext cx="1468437" cy="1800225"/>
          </a:xfrm>
          <a:prstGeom prst="rect">
            <a:avLst/>
          </a:prstGeom>
          <a:noFill/>
        </p:spPr>
      </p:pic>
      <p:pic>
        <p:nvPicPr>
          <p:cNvPr id="3076" name="Picture 4" descr="BOY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620713"/>
            <a:ext cx="1752600" cy="1825625"/>
          </a:xfrm>
          <a:prstGeom prst="rect">
            <a:avLst/>
          </a:prstGeom>
          <a:noFill/>
        </p:spPr>
      </p:pic>
      <p:pic>
        <p:nvPicPr>
          <p:cNvPr id="3078" name="Picture 6" descr="CRCTR0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941888"/>
            <a:ext cx="1100137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CRCTR06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2500" y="4986338"/>
            <a:ext cx="18415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5634038"/>
            <a:ext cx="64008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b="1" i="1">
                <a:solidFill>
                  <a:srgbClr val="CC0000"/>
                </a:solidFill>
                <a:latin typeface="Times New Roman" pitchFamily="18" charset="0"/>
              </a:rPr>
              <a:t>МОУ СОШ № 256</a:t>
            </a:r>
          </a:p>
          <a:p>
            <a:pPr algn="ctr">
              <a:spcBef>
                <a:spcPct val="20000"/>
              </a:spcBef>
            </a:pPr>
            <a:r>
              <a:rPr lang="ru-RU" b="1" i="1">
                <a:solidFill>
                  <a:srgbClr val="CC0000"/>
                </a:solidFill>
                <a:latin typeface="Times New Roman" pitchFamily="18" charset="0"/>
              </a:rPr>
              <a:t>г.Фокино</a:t>
            </a:r>
            <a:endParaRPr lang="en-US" b="1" i="1">
              <a:solidFill>
                <a:srgbClr val="CC0000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b="1" i="1">
                <a:solidFill>
                  <a:srgbClr val="CC0000"/>
                </a:solidFill>
                <a:latin typeface="Times New Roman" pitchFamily="18" charset="0"/>
              </a:rPr>
              <a:t>Каратанова Марина Николаевна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8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323850" y="3500438"/>
            <a:ext cx="508000" cy="1096962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</a:t>
            </a:r>
            <a:endParaRPr lang="ru-RU" sz="66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98" name="Text Box 50"/>
          <p:cNvSpPr txBox="1">
            <a:spLocks noChangeArrowheads="1"/>
          </p:cNvSpPr>
          <p:nvPr/>
        </p:nvSpPr>
        <p:spPr bwMode="auto">
          <a:xfrm>
            <a:off x="179388" y="4652963"/>
            <a:ext cx="835025" cy="1100137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II</a:t>
            </a:r>
            <a:endParaRPr lang="ru-RU" sz="66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708" name="Rectangle 60"/>
          <p:cNvSpPr>
            <a:spLocks noChangeArrowheads="1"/>
          </p:cNvSpPr>
          <p:nvPr/>
        </p:nvSpPr>
        <p:spPr bwMode="auto">
          <a:xfrm>
            <a:off x="0" y="188913"/>
            <a:ext cx="9144000" cy="2232025"/>
          </a:xfrm>
          <a:prstGeom prst="rect">
            <a:avLst/>
          </a:prstGeom>
          <a:gradFill rotWithShape="1">
            <a:gsLst>
              <a:gs pos="0">
                <a:srgbClr val="99CCFF">
                  <a:alpha val="53999"/>
                </a:srgbClr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>
                  <a:alpha val="53999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i="1">
                <a:latin typeface="Georgia" pitchFamily="18" charset="0"/>
              </a:rPr>
              <a:t>В  первом  бидоне  в  3  раза  больше  молока,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чем  во  втором.  Если  из  первого  перелить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20 л во  второй,  то  молока  в  бидонах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будет  поровну. Сколько  литров  молока  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в  каждом  бидоне?</a:t>
            </a:r>
          </a:p>
        </p:txBody>
      </p:sp>
      <p:sp>
        <p:nvSpPr>
          <p:cNvPr id="27709" name="Text Box 61"/>
          <p:cNvSpPr txBox="1">
            <a:spLocks noChangeArrowheads="1"/>
          </p:cNvSpPr>
          <p:nvPr/>
        </p:nvSpPr>
        <p:spPr bwMode="auto">
          <a:xfrm>
            <a:off x="900113" y="2636838"/>
            <a:ext cx="2906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Первоначально.</a:t>
            </a:r>
          </a:p>
        </p:txBody>
      </p:sp>
      <p:sp>
        <p:nvSpPr>
          <p:cNvPr id="27710" name="Text Box 62"/>
          <p:cNvSpPr txBox="1">
            <a:spLocks noChangeArrowheads="1"/>
          </p:cNvSpPr>
          <p:nvPr/>
        </p:nvSpPr>
        <p:spPr bwMode="auto">
          <a:xfrm>
            <a:off x="755650" y="3860800"/>
            <a:ext cx="2798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latin typeface="Georgia" pitchFamily="18" charset="0"/>
              </a:rPr>
              <a:t>в 3 раза больше</a:t>
            </a:r>
          </a:p>
        </p:txBody>
      </p:sp>
      <p:sp>
        <p:nvSpPr>
          <p:cNvPr id="27711" name="AutoShape 63"/>
          <p:cNvSpPr>
            <a:spLocks noChangeArrowheads="1"/>
          </p:cNvSpPr>
          <p:nvPr/>
        </p:nvSpPr>
        <p:spPr bwMode="auto">
          <a:xfrm>
            <a:off x="3563938" y="4076700"/>
            <a:ext cx="504825" cy="1214438"/>
          </a:xfrm>
          <a:prstGeom prst="curvedLeftArrow">
            <a:avLst>
              <a:gd name="adj1" fmla="val 48113"/>
              <a:gd name="adj2" fmla="val 962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12" name="Text Box 64"/>
          <p:cNvSpPr txBox="1">
            <a:spLocks noChangeArrowheads="1"/>
          </p:cNvSpPr>
          <p:nvPr/>
        </p:nvSpPr>
        <p:spPr bwMode="auto">
          <a:xfrm>
            <a:off x="2032000" y="4513263"/>
            <a:ext cx="6858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CC0000"/>
                </a:solidFill>
                <a:latin typeface="Georgia" pitchFamily="18" charset="0"/>
              </a:rPr>
              <a:t>?</a:t>
            </a:r>
          </a:p>
        </p:txBody>
      </p:sp>
      <p:sp>
        <p:nvSpPr>
          <p:cNvPr id="27713" name="Line 65"/>
          <p:cNvSpPr>
            <a:spLocks noChangeShapeType="1"/>
          </p:cNvSpPr>
          <p:nvPr/>
        </p:nvSpPr>
        <p:spPr bwMode="auto">
          <a:xfrm>
            <a:off x="4140200" y="2708275"/>
            <a:ext cx="0" cy="309721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14" name="Text Box 66"/>
          <p:cNvSpPr txBox="1">
            <a:spLocks noChangeArrowheads="1"/>
          </p:cNvSpPr>
          <p:nvPr/>
        </p:nvSpPr>
        <p:spPr bwMode="auto">
          <a:xfrm>
            <a:off x="4211638" y="2636838"/>
            <a:ext cx="1912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Перелили.</a:t>
            </a:r>
          </a:p>
        </p:txBody>
      </p:sp>
      <p:sp>
        <p:nvSpPr>
          <p:cNvPr id="27715" name="AutoShape 67"/>
          <p:cNvSpPr>
            <a:spLocks noChangeArrowheads="1"/>
          </p:cNvSpPr>
          <p:nvPr/>
        </p:nvSpPr>
        <p:spPr bwMode="auto">
          <a:xfrm>
            <a:off x="4283075" y="4076700"/>
            <a:ext cx="504825" cy="1214438"/>
          </a:xfrm>
          <a:prstGeom prst="curvedLeftArrow">
            <a:avLst>
              <a:gd name="adj1" fmla="val 48113"/>
              <a:gd name="adj2" fmla="val 962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16" name="Text Box 68"/>
          <p:cNvSpPr txBox="1">
            <a:spLocks noChangeArrowheads="1"/>
          </p:cNvSpPr>
          <p:nvPr/>
        </p:nvSpPr>
        <p:spPr bwMode="auto">
          <a:xfrm>
            <a:off x="4859338" y="4221163"/>
            <a:ext cx="1314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20 л</a:t>
            </a:r>
          </a:p>
        </p:txBody>
      </p:sp>
      <p:sp>
        <p:nvSpPr>
          <p:cNvPr id="27717" name="Line 69"/>
          <p:cNvSpPr>
            <a:spLocks noChangeShapeType="1"/>
          </p:cNvSpPr>
          <p:nvPr/>
        </p:nvSpPr>
        <p:spPr bwMode="auto">
          <a:xfrm>
            <a:off x="6300788" y="2708275"/>
            <a:ext cx="0" cy="309721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18" name="Text Box 70"/>
          <p:cNvSpPr txBox="1">
            <a:spLocks noChangeArrowheads="1"/>
          </p:cNvSpPr>
          <p:nvPr/>
        </p:nvSpPr>
        <p:spPr bwMode="auto">
          <a:xfrm>
            <a:off x="6300788" y="2636838"/>
            <a:ext cx="1398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Стало.</a:t>
            </a:r>
          </a:p>
        </p:txBody>
      </p:sp>
      <p:sp>
        <p:nvSpPr>
          <p:cNvPr id="27719" name="Text Box 71"/>
          <p:cNvSpPr txBox="1">
            <a:spLocks noChangeArrowheads="1"/>
          </p:cNvSpPr>
          <p:nvPr/>
        </p:nvSpPr>
        <p:spPr bwMode="auto">
          <a:xfrm>
            <a:off x="6156325" y="3716338"/>
            <a:ext cx="176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 - 20 л</a:t>
            </a:r>
          </a:p>
        </p:txBody>
      </p:sp>
      <p:sp>
        <p:nvSpPr>
          <p:cNvPr id="27720" name="Text Box 72"/>
          <p:cNvSpPr txBox="1">
            <a:spLocks noChangeArrowheads="1"/>
          </p:cNvSpPr>
          <p:nvPr/>
        </p:nvSpPr>
        <p:spPr bwMode="auto">
          <a:xfrm>
            <a:off x="6084888" y="4581525"/>
            <a:ext cx="180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 +20 л</a:t>
            </a:r>
          </a:p>
        </p:txBody>
      </p:sp>
      <p:sp>
        <p:nvSpPr>
          <p:cNvPr id="27721" name="AutoShape 73"/>
          <p:cNvSpPr>
            <a:spLocks/>
          </p:cNvSpPr>
          <p:nvPr/>
        </p:nvSpPr>
        <p:spPr bwMode="auto">
          <a:xfrm>
            <a:off x="7956550" y="3429000"/>
            <a:ext cx="215900" cy="2376488"/>
          </a:xfrm>
          <a:prstGeom prst="rightBrace">
            <a:avLst>
              <a:gd name="adj1" fmla="val 91728"/>
              <a:gd name="adj2" fmla="val 50000"/>
            </a:avLst>
          </a:prstGeom>
          <a:noFill/>
          <a:ln w="603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22" name="Oval 74"/>
          <p:cNvSpPr>
            <a:spLocks noChangeArrowheads="1"/>
          </p:cNvSpPr>
          <p:nvPr/>
        </p:nvSpPr>
        <p:spPr bwMode="auto">
          <a:xfrm>
            <a:off x="8315325" y="4292600"/>
            <a:ext cx="649288" cy="576263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CC0000"/>
                </a:solidFill>
              </a:rPr>
              <a:t>=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7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2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2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2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2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2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2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7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2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52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7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2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520"/>
                            </p:stCondLst>
                            <p:childTnLst>
                              <p:par>
                                <p:cTn id="7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520"/>
                            </p:stCondLst>
                            <p:childTnLst>
                              <p:par>
                                <p:cTn id="7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27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52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27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4" grpId="0"/>
      <p:bldP spid="27698" grpId="0"/>
      <p:bldP spid="27708" grpId="0" animBg="1"/>
      <p:bldP spid="27709" grpId="0"/>
      <p:bldP spid="27710" grpId="0"/>
      <p:bldP spid="27711" grpId="0" animBg="1"/>
      <p:bldP spid="27712" grpId="0"/>
      <p:bldP spid="27713" grpId="0" animBg="1"/>
      <p:bldP spid="27714" grpId="0"/>
      <p:bldP spid="27715" grpId="0" animBg="1"/>
      <p:bldP spid="27716" grpId="0"/>
      <p:bldP spid="27717" grpId="0" animBg="1"/>
      <p:bldP spid="27718" grpId="0"/>
      <p:bldP spid="27719" grpId="0"/>
      <p:bldP spid="27720" grpId="0"/>
      <p:bldP spid="27721" grpId="0" animBg="1"/>
      <p:bldP spid="277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84" name="Group 20"/>
          <p:cNvGrpSpPr>
            <a:grpSpLocks/>
          </p:cNvGrpSpPr>
          <p:nvPr/>
        </p:nvGrpSpPr>
        <p:grpSpPr bwMode="auto">
          <a:xfrm>
            <a:off x="179388" y="2636838"/>
            <a:ext cx="8785225" cy="3168650"/>
            <a:chOff x="113" y="1661"/>
            <a:chExt cx="5534" cy="1996"/>
          </a:xfrm>
        </p:grpSpPr>
        <p:sp>
          <p:nvSpPr>
            <p:cNvPr id="36868" name="Text Box 4"/>
            <p:cNvSpPr txBox="1">
              <a:spLocks noChangeArrowheads="1"/>
            </p:cNvSpPr>
            <p:nvPr/>
          </p:nvSpPr>
          <p:spPr bwMode="auto">
            <a:xfrm>
              <a:off x="204" y="2205"/>
              <a:ext cx="320" cy="691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6600" b="1">
                  <a:solidFill>
                    <a:srgbClr val="0033CC"/>
                  </a:solidFill>
                  <a:latin typeface="Times New Roman" pitchFamily="18" charset="0"/>
                  <a:cs typeface="Arial" pitchFamily="34" charset="0"/>
                </a:rPr>
                <a:t>I</a:t>
              </a:r>
              <a:endParaRPr lang="ru-RU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6869" name="Text Box 5"/>
            <p:cNvSpPr txBox="1">
              <a:spLocks noChangeArrowheads="1"/>
            </p:cNvSpPr>
            <p:nvPr/>
          </p:nvSpPr>
          <p:spPr bwMode="auto">
            <a:xfrm>
              <a:off x="113" y="2931"/>
              <a:ext cx="526" cy="693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6600" b="1">
                  <a:solidFill>
                    <a:srgbClr val="0033CC"/>
                  </a:solidFill>
                  <a:latin typeface="Times New Roman" pitchFamily="18" charset="0"/>
                  <a:cs typeface="Arial" pitchFamily="34" charset="0"/>
                </a:rPr>
                <a:t>II</a:t>
              </a:r>
              <a:endParaRPr lang="ru-RU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6870" name="Text Box 6"/>
            <p:cNvSpPr txBox="1">
              <a:spLocks noChangeArrowheads="1"/>
            </p:cNvSpPr>
            <p:nvPr/>
          </p:nvSpPr>
          <p:spPr bwMode="auto">
            <a:xfrm>
              <a:off x="567" y="1661"/>
              <a:ext cx="18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Georgia" pitchFamily="18" charset="0"/>
                </a:rPr>
                <a:t>Первоначально.</a:t>
              </a:r>
            </a:p>
          </p:txBody>
        </p:sp>
        <p:sp>
          <p:nvSpPr>
            <p:cNvPr id="36871" name="Text Box 7"/>
            <p:cNvSpPr txBox="1">
              <a:spLocks noChangeArrowheads="1"/>
            </p:cNvSpPr>
            <p:nvPr/>
          </p:nvSpPr>
          <p:spPr bwMode="auto">
            <a:xfrm>
              <a:off x="476" y="2432"/>
              <a:ext cx="17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latin typeface="Georgia" pitchFamily="18" charset="0"/>
                </a:rPr>
                <a:t>в 3 раза больше</a:t>
              </a:r>
            </a:p>
          </p:txBody>
        </p:sp>
        <p:sp>
          <p:nvSpPr>
            <p:cNvPr id="36872" name="AutoShape 8"/>
            <p:cNvSpPr>
              <a:spLocks noChangeArrowheads="1"/>
            </p:cNvSpPr>
            <p:nvPr/>
          </p:nvSpPr>
          <p:spPr bwMode="auto">
            <a:xfrm>
              <a:off x="2245" y="2568"/>
              <a:ext cx="318" cy="765"/>
            </a:xfrm>
            <a:prstGeom prst="curvedLeftArrow">
              <a:avLst>
                <a:gd name="adj1" fmla="val 48113"/>
                <a:gd name="adj2" fmla="val 96226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73" name="Text Box 9"/>
            <p:cNvSpPr txBox="1">
              <a:spLocks noChangeArrowheads="1"/>
            </p:cNvSpPr>
            <p:nvPr/>
          </p:nvSpPr>
          <p:spPr bwMode="auto">
            <a:xfrm>
              <a:off x="1280" y="2843"/>
              <a:ext cx="432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7200" b="1">
                  <a:solidFill>
                    <a:srgbClr val="CC0000"/>
                  </a:solidFill>
                  <a:latin typeface="Georgia" pitchFamily="18" charset="0"/>
                </a:rPr>
                <a:t>?</a:t>
              </a:r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>
              <a:off x="2608" y="1706"/>
              <a:ext cx="0" cy="195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5" name="Text Box 11"/>
            <p:cNvSpPr txBox="1">
              <a:spLocks noChangeArrowheads="1"/>
            </p:cNvSpPr>
            <p:nvPr/>
          </p:nvSpPr>
          <p:spPr bwMode="auto">
            <a:xfrm>
              <a:off x="2653" y="1661"/>
              <a:ext cx="12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Georgia" pitchFamily="18" charset="0"/>
                </a:rPr>
                <a:t>Перелили.</a:t>
              </a:r>
            </a:p>
          </p:txBody>
        </p:sp>
        <p:sp>
          <p:nvSpPr>
            <p:cNvPr id="36876" name="AutoShape 12"/>
            <p:cNvSpPr>
              <a:spLocks noChangeArrowheads="1"/>
            </p:cNvSpPr>
            <p:nvPr/>
          </p:nvSpPr>
          <p:spPr bwMode="auto">
            <a:xfrm>
              <a:off x="2698" y="2568"/>
              <a:ext cx="318" cy="765"/>
            </a:xfrm>
            <a:prstGeom prst="curvedLeftArrow">
              <a:avLst>
                <a:gd name="adj1" fmla="val 48113"/>
                <a:gd name="adj2" fmla="val 96226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77" name="Text Box 13"/>
            <p:cNvSpPr txBox="1">
              <a:spLocks noChangeArrowheads="1"/>
            </p:cNvSpPr>
            <p:nvPr/>
          </p:nvSpPr>
          <p:spPr bwMode="auto">
            <a:xfrm>
              <a:off x="3061" y="2659"/>
              <a:ext cx="82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000" b="1" i="1">
                  <a:solidFill>
                    <a:srgbClr val="CC0000"/>
                  </a:solidFill>
                  <a:latin typeface="Georgia" pitchFamily="18" charset="0"/>
                </a:rPr>
                <a:t>20 л</a:t>
              </a:r>
            </a:p>
          </p:txBody>
        </p:sp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>
              <a:off x="3969" y="1706"/>
              <a:ext cx="0" cy="195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9" name="Text Box 15"/>
            <p:cNvSpPr txBox="1">
              <a:spLocks noChangeArrowheads="1"/>
            </p:cNvSpPr>
            <p:nvPr/>
          </p:nvSpPr>
          <p:spPr bwMode="auto">
            <a:xfrm>
              <a:off x="3969" y="1661"/>
              <a:ext cx="8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Georgia" pitchFamily="18" charset="0"/>
                </a:rPr>
                <a:t>Стало.</a:t>
              </a:r>
            </a:p>
          </p:txBody>
        </p:sp>
        <p:sp>
          <p:nvSpPr>
            <p:cNvPr id="36880" name="Text Box 16"/>
            <p:cNvSpPr txBox="1">
              <a:spLocks noChangeArrowheads="1"/>
            </p:cNvSpPr>
            <p:nvPr/>
          </p:nvSpPr>
          <p:spPr bwMode="auto">
            <a:xfrm>
              <a:off x="3878" y="2341"/>
              <a:ext cx="111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000" b="1" i="1">
                  <a:solidFill>
                    <a:srgbClr val="CC0000"/>
                  </a:solidFill>
                  <a:latin typeface="Georgia" pitchFamily="18" charset="0"/>
                </a:rPr>
                <a:t> - 20 л</a:t>
              </a:r>
            </a:p>
          </p:txBody>
        </p:sp>
        <p:sp>
          <p:nvSpPr>
            <p:cNvPr id="36881" name="Text Box 17"/>
            <p:cNvSpPr txBox="1">
              <a:spLocks noChangeArrowheads="1"/>
            </p:cNvSpPr>
            <p:nvPr/>
          </p:nvSpPr>
          <p:spPr bwMode="auto">
            <a:xfrm>
              <a:off x="3833" y="2886"/>
              <a:ext cx="113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000" b="1" i="1">
                  <a:solidFill>
                    <a:srgbClr val="CC0000"/>
                  </a:solidFill>
                  <a:latin typeface="Georgia" pitchFamily="18" charset="0"/>
                </a:rPr>
                <a:t> +20 л</a:t>
              </a:r>
            </a:p>
          </p:txBody>
        </p:sp>
        <p:sp>
          <p:nvSpPr>
            <p:cNvPr id="36882" name="AutoShape 18"/>
            <p:cNvSpPr>
              <a:spLocks/>
            </p:cNvSpPr>
            <p:nvPr/>
          </p:nvSpPr>
          <p:spPr bwMode="auto">
            <a:xfrm>
              <a:off x="5012" y="2160"/>
              <a:ext cx="136" cy="1497"/>
            </a:xfrm>
            <a:prstGeom prst="rightBrace">
              <a:avLst>
                <a:gd name="adj1" fmla="val 91728"/>
                <a:gd name="adj2" fmla="val 50000"/>
              </a:avLst>
            </a:prstGeom>
            <a:noFill/>
            <a:ln w="603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83" name="Oval 19"/>
            <p:cNvSpPr>
              <a:spLocks noChangeArrowheads="1"/>
            </p:cNvSpPr>
            <p:nvPr/>
          </p:nvSpPr>
          <p:spPr bwMode="auto">
            <a:xfrm>
              <a:off x="5238" y="2704"/>
              <a:ext cx="409" cy="363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rgbClr val="CC0000"/>
                  </a:solidFill>
                </a:rPr>
                <a:t>=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23850" y="1196975"/>
            <a:ext cx="508000" cy="1096963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</a:t>
            </a:r>
            <a:endParaRPr lang="ru-RU" sz="66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79388" y="2349500"/>
            <a:ext cx="835025" cy="1100138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II</a:t>
            </a:r>
            <a:endParaRPr lang="ru-RU" sz="66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900113" y="333375"/>
            <a:ext cx="2906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Первоначально.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755650" y="1557338"/>
            <a:ext cx="2798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latin typeface="Georgia" pitchFamily="18" charset="0"/>
              </a:rPr>
              <a:t>в 3 раза больше</a:t>
            </a:r>
          </a:p>
        </p:txBody>
      </p:sp>
      <p:sp>
        <p:nvSpPr>
          <p:cNvPr id="37897" name="AutoShape 9"/>
          <p:cNvSpPr>
            <a:spLocks noChangeArrowheads="1"/>
          </p:cNvSpPr>
          <p:nvPr/>
        </p:nvSpPr>
        <p:spPr bwMode="auto">
          <a:xfrm>
            <a:off x="3563938" y="1773238"/>
            <a:ext cx="504825" cy="1214437"/>
          </a:xfrm>
          <a:prstGeom prst="curvedLeftArrow">
            <a:avLst>
              <a:gd name="adj1" fmla="val 48113"/>
              <a:gd name="adj2" fmla="val 962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2032000" y="2209800"/>
            <a:ext cx="6858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CC0000"/>
                </a:solidFill>
                <a:latin typeface="Georgia" pitchFamily="18" charset="0"/>
              </a:rPr>
              <a:t>?</a:t>
            </a:r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4140200" y="404813"/>
            <a:ext cx="0" cy="309721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4211638" y="333375"/>
            <a:ext cx="1912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Перелили.</a:t>
            </a:r>
          </a:p>
        </p:txBody>
      </p:sp>
      <p:sp>
        <p:nvSpPr>
          <p:cNvPr id="37901" name="AutoShape 13"/>
          <p:cNvSpPr>
            <a:spLocks noChangeArrowheads="1"/>
          </p:cNvSpPr>
          <p:nvPr/>
        </p:nvSpPr>
        <p:spPr bwMode="auto">
          <a:xfrm>
            <a:off x="4283075" y="1773238"/>
            <a:ext cx="504825" cy="1214437"/>
          </a:xfrm>
          <a:prstGeom prst="curvedLeftArrow">
            <a:avLst>
              <a:gd name="adj1" fmla="val 48113"/>
              <a:gd name="adj2" fmla="val 962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4859338" y="1917700"/>
            <a:ext cx="1314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20 л</a:t>
            </a:r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6300788" y="404813"/>
            <a:ext cx="0" cy="309721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6300788" y="333375"/>
            <a:ext cx="1398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Стало.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6156325" y="1412875"/>
            <a:ext cx="176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 - 20 л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6084888" y="2278063"/>
            <a:ext cx="180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 +20 л</a:t>
            </a:r>
          </a:p>
        </p:txBody>
      </p:sp>
      <p:sp>
        <p:nvSpPr>
          <p:cNvPr id="37907" name="AutoShape 19"/>
          <p:cNvSpPr>
            <a:spLocks/>
          </p:cNvSpPr>
          <p:nvPr/>
        </p:nvSpPr>
        <p:spPr bwMode="auto">
          <a:xfrm>
            <a:off x="7956550" y="1125538"/>
            <a:ext cx="215900" cy="2376487"/>
          </a:xfrm>
          <a:prstGeom prst="rightBrace">
            <a:avLst>
              <a:gd name="adj1" fmla="val 91728"/>
              <a:gd name="adj2" fmla="val 50000"/>
            </a:avLst>
          </a:prstGeom>
          <a:noFill/>
          <a:ln w="603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08" name="Oval 20"/>
          <p:cNvSpPr>
            <a:spLocks noChangeArrowheads="1"/>
          </p:cNvSpPr>
          <p:nvPr/>
        </p:nvSpPr>
        <p:spPr bwMode="auto">
          <a:xfrm>
            <a:off x="8315325" y="1989138"/>
            <a:ext cx="649288" cy="576262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CC0000"/>
                </a:solidFill>
              </a:rPr>
              <a:t>=</a:t>
            </a:r>
          </a:p>
        </p:txBody>
      </p:sp>
      <p:sp>
        <p:nvSpPr>
          <p:cNvPr id="37909" name="Text Box 21"/>
          <p:cNvSpPr txBox="1">
            <a:spLocks noChangeArrowheads="1"/>
          </p:cNvSpPr>
          <p:nvPr/>
        </p:nvSpPr>
        <p:spPr bwMode="auto">
          <a:xfrm>
            <a:off x="2051050" y="2205038"/>
            <a:ext cx="6413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х</a:t>
            </a:r>
          </a:p>
        </p:txBody>
      </p:sp>
      <p:sp>
        <p:nvSpPr>
          <p:cNvPr id="37910" name="Text Box 22"/>
          <p:cNvSpPr txBox="1">
            <a:spLocks noChangeArrowheads="1"/>
          </p:cNvSpPr>
          <p:nvPr/>
        </p:nvSpPr>
        <p:spPr bwMode="auto">
          <a:xfrm>
            <a:off x="1835150" y="1125538"/>
            <a:ext cx="10985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3х</a:t>
            </a:r>
          </a:p>
        </p:txBody>
      </p:sp>
      <p:sp>
        <p:nvSpPr>
          <p:cNvPr id="37911" name="Text Box 23"/>
          <p:cNvSpPr txBox="1">
            <a:spLocks noChangeArrowheads="1"/>
          </p:cNvSpPr>
          <p:nvPr/>
        </p:nvSpPr>
        <p:spPr bwMode="auto">
          <a:xfrm>
            <a:off x="4643438" y="1125538"/>
            <a:ext cx="27749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3х - 20</a:t>
            </a:r>
          </a:p>
        </p:txBody>
      </p:sp>
      <p:sp>
        <p:nvSpPr>
          <p:cNvPr id="37912" name="Text Box 24"/>
          <p:cNvSpPr txBox="1">
            <a:spLocks noChangeArrowheads="1"/>
          </p:cNvSpPr>
          <p:nvPr/>
        </p:nvSpPr>
        <p:spPr bwMode="auto">
          <a:xfrm>
            <a:off x="5003800" y="2205038"/>
            <a:ext cx="23050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х +20</a:t>
            </a:r>
          </a:p>
        </p:txBody>
      </p:sp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1547813" y="4149725"/>
            <a:ext cx="62547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3х – 20 = х + 20</a:t>
            </a:r>
          </a:p>
        </p:txBody>
      </p:sp>
      <p:sp>
        <p:nvSpPr>
          <p:cNvPr id="37914" name="Text Box 26"/>
          <p:cNvSpPr txBox="1">
            <a:spLocks noChangeArrowheads="1"/>
          </p:cNvSpPr>
          <p:nvPr/>
        </p:nvSpPr>
        <p:spPr bwMode="auto">
          <a:xfrm>
            <a:off x="1979613" y="3716338"/>
            <a:ext cx="5386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Составим и решим уравнение:</a:t>
            </a:r>
          </a:p>
        </p:txBody>
      </p:sp>
      <p:sp>
        <p:nvSpPr>
          <p:cNvPr id="37915" name="Text Box 27"/>
          <p:cNvSpPr txBox="1">
            <a:spLocks noChangeArrowheads="1"/>
          </p:cNvSpPr>
          <p:nvPr/>
        </p:nvSpPr>
        <p:spPr bwMode="auto">
          <a:xfrm>
            <a:off x="1547813" y="4941888"/>
            <a:ext cx="25336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х = 20</a:t>
            </a:r>
          </a:p>
        </p:txBody>
      </p:sp>
      <p:sp>
        <p:nvSpPr>
          <p:cNvPr id="37916" name="Text Box 28"/>
          <p:cNvSpPr txBox="1">
            <a:spLocks noChangeArrowheads="1"/>
          </p:cNvSpPr>
          <p:nvPr/>
        </p:nvSpPr>
        <p:spPr bwMode="auto">
          <a:xfrm>
            <a:off x="1547813" y="5668963"/>
            <a:ext cx="2990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3х = 60</a:t>
            </a:r>
          </a:p>
        </p:txBody>
      </p:sp>
      <p:sp>
        <p:nvSpPr>
          <p:cNvPr id="37917" name="Text Box 29"/>
          <p:cNvSpPr txBox="1">
            <a:spLocks noChangeArrowheads="1"/>
          </p:cNvSpPr>
          <p:nvPr/>
        </p:nvSpPr>
        <p:spPr bwMode="auto">
          <a:xfrm>
            <a:off x="4572000" y="5016500"/>
            <a:ext cx="1222375" cy="1006475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- </a:t>
            </a:r>
            <a:r>
              <a:rPr lang="en-US" sz="60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II</a:t>
            </a:r>
            <a:endParaRPr lang="ru-RU" sz="60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918" name="Text Box 30"/>
          <p:cNvSpPr txBox="1">
            <a:spLocks noChangeArrowheads="1"/>
          </p:cNvSpPr>
          <p:nvPr/>
        </p:nvSpPr>
        <p:spPr bwMode="auto">
          <a:xfrm>
            <a:off x="4572000" y="5851525"/>
            <a:ext cx="925513" cy="1006475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- </a:t>
            </a:r>
            <a:r>
              <a:rPr lang="en-US" sz="60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</a:t>
            </a:r>
            <a:endParaRPr lang="ru-RU" sz="60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9" dur="10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6" grpId="0"/>
      <p:bldP spid="37898" grpId="0"/>
      <p:bldP spid="37901" grpId="0" animBg="1"/>
      <p:bldP spid="37902" grpId="0"/>
      <p:bldP spid="37903" grpId="0" animBg="1"/>
      <p:bldP spid="37905" grpId="0"/>
      <p:bldP spid="37906" grpId="0"/>
      <p:bldP spid="37907" grpId="0" animBg="1"/>
      <p:bldP spid="37907" grpId="1" animBg="1"/>
      <p:bldP spid="37908" grpId="0" animBg="1"/>
      <p:bldP spid="37908" grpId="1" animBg="1"/>
      <p:bldP spid="37909" grpId="0"/>
      <p:bldP spid="37910" grpId="0"/>
      <p:bldP spid="37911" grpId="0"/>
      <p:bldP spid="37912" grpId="0"/>
      <p:bldP spid="37913" grpId="0"/>
      <p:bldP spid="37914" grpId="0"/>
      <p:bldP spid="37915" grpId="0"/>
      <p:bldP spid="37916" grpId="0"/>
      <p:bldP spid="37917" grpId="0"/>
      <p:bldP spid="379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5416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2195513" y="188913"/>
            <a:ext cx="6335712" cy="719137"/>
          </a:xfrm>
          <a:prstGeom prst="wedgeRoundRectCallout">
            <a:avLst>
              <a:gd name="adj1" fmla="val -69343"/>
              <a:gd name="adj2" fmla="val 135870"/>
              <a:gd name="adj3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Решение  уравнений.</a:t>
            </a:r>
          </a:p>
        </p:txBody>
      </p:sp>
      <p:sp>
        <p:nvSpPr>
          <p:cNvPr id="31754" name="WordArt 10"/>
          <p:cNvSpPr>
            <a:spLocks noChangeArrowheads="1" noChangeShapeType="1" noTextEdit="1"/>
          </p:cNvSpPr>
          <p:nvPr/>
        </p:nvSpPr>
        <p:spPr bwMode="auto">
          <a:xfrm>
            <a:off x="2195513" y="2420938"/>
            <a:ext cx="2735262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-3,4</a:t>
            </a:r>
          </a:p>
        </p:txBody>
      </p:sp>
      <p:grpSp>
        <p:nvGrpSpPr>
          <p:cNvPr id="31756" name="Group 12"/>
          <p:cNvGrpSpPr>
            <a:grpSpLocks/>
          </p:cNvGrpSpPr>
          <p:nvPr/>
        </p:nvGrpSpPr>
        <p:grpSpPr bwMode="auto">
          <a:xfrm>
            <a:off x="1979613" y="1628775"/>
            <a:ext cx="4752975" cy="706438"/>
            <a:chOff x="1383" y="1026"/>
            <a:chExt cx="2313" cy="363"/>
          </a:xfrm>
        </p:grpSpPr>
        <p:sp>
          <p:nvSpPr>
            <p:cNvPr id="31750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383" y="1026"/>
              <a:ext cx="2313" cy="3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FFCC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-4,3   х = 14,62</a:t>
              </a:r>
            </a:p>
          </p:txBody>
        </p:sp>
        <p:sp>
          <p:nvSpPr>
            <p:cNvPr id="3175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064" y="1207"/>
              <a:ext cx="46" cy="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FFCC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.</a:t>
              </a:r>
            </a:p>
          </p:txBody>
        </p:sp>
      </p:grpSp>
      <p:sp>
        <p:nvSpPr>
          <p:cNvPr id="31779" name="WordArt 35"/>
          <p:cNvSpPr>
            <a:spLocks noChangeArrowheads="1" noChangeShapeType="1" noTextEdit="1"/>
          </p:cNvSpPr>
          <p:nvPr/>
        </p:nvSpPr>
        <p:spPr bwMode="auto">
          <a:xfrm>
            <a:off x="2124075" y="5229225"/>
            <a:ext cx="29527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-0,5</a:t>
            </a:r>
          </a:p>
        </p:txBody>
      </p:sp>
      <p:grpSp>
        <p:nvGrpSpPr>
          <p:cNvPr id="31781" name="Group 37"/>
          <p:cNvGrpSpPr>
            <a:grpSpLocks/>
          </p:cNvGrpSpPr>
          <p:nvPr/>
        </p:nvGrpSpPr>
        <p:grpSpPr bwMode="auto">
          <a:xfrm>
            <a:off x="2051050" y="3644900"/>
            <a:ext cx="5257800" cy="1368425"/>
            <a:chOff x="975" y="1979"/>
            <a:chExt cx="3312" cy="862"/>
          </a:xfrm>
        </p:grpSpPr>
        <p:sp>
          <p:nvSpPr>
            <p:cNvPr id="31782" name="Oval 38"/>
            <p:cNvSpPr>
              <a:spLocks noChangeArrowheads="1"/>
            </p:cNvSpPr>
            <p:nvPr/>
          </p:nvSpPr>
          <p:spPr bwMode="auto">
            <a:xfrm>
              <a:off x="1655" y="2387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783" name="Group 39"/>
            <p:cNvGrpSpPr>
              <a:grpSpLocks/>
            </p:cNvGrpSpPr>
            <p:nvPr/>
          </p:nvGrpSpPr>
          <p:grpSpPr bwMode="auto">
            <a:xfrm>
              <a:off x="975" y="2024"/>
              <a:ext cx="500" cy="817"/>
              <a:chOff x="793" y="1979"/>
              <a:chExt cx="500" cy="861"/>
            </a:xfrm>
          </p:grpSpPr>
          <p:sp>
            <p:nvSpPr>
              <p:cNvPr id="31784" name="WordArt 40"/>
              <p:cNvSpPr>
                <a:spLocks noChangeArrowheads="1" noChangeShapeType="1" noTextEdit="1"/>
              </p:cNvSpPr>
              <p:nvPr/>
            </p:nvSpPr>
            <p:spPr bwMode="auto">
              <a:xfrm>
                <a:off x="884" y="1979"/>
                <a:ext cx="408" cy="33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17</a:t>
                </a:r>
              </a:p>
            </p:txBody>
          </p:sp>
          <p:sp>
            <p:nvSpPr>
              <p:cNvPr id="31785" name="WordArt 41"/>
              <p:cNvSpPr>
                <a:spLocks noChangeArrowheads="1" noChangeShapeType="1" noTextEdit="1"/>
              </p:cNvSpPr>
              <p:nvPr/>
            </p:nvSpPr>
            <p:spPr bwMode="auto">
              <a:xfrm>
                <a:off x="839" y="2479"/>
                <a:ext cx="371" cy="3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21</a:t>
                </a:r>
              </a:p>
            </p:txBody>
          </p:sp>
          <p:sp>
            <p:nvSpPr>
              <p:cNvPr id="31786" name="WordArt 42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793" y="2373"/>
                <a:ext cx="500" cy="4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  <p:grpSp>
          <p:nvGrpSpPr>
            <p:cNvPr id="31787" name="Group 43"/>
            <p:cNvGrpSpPr>
              <a:grpSpLocks/>
            </p:cNvGrpSpPr>
            <p:nvPr/>
          </p:nvGrpSpPr>
          <p:grpSpPr bwMode="auto">
            <a:xfrm>
              <a:off x="2744" y="1979"/>
              <a:ext cx="503" cy="853"/>
              <a:chOff x="2744" y="2044"/>
              <a:chExt cx="503" cy="853"/>
            </a:xfrm>
          </p:grpSpPr>
          <p:sp>
            <p:nvSpPr>
              <p:cNvPr id="31788" name="WordArt 4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80" y="2044"/>
                <a:ext cx="227" cy="30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9</a:t>
                </a:r>
              </a:p>
            </p:txBody>
          </p:sp>
          <p:sp>
            <p:nvSpPr>
              <p:cNvPr id="31789" name="WordArt 4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744" y="2540"/>
                <a:ext cx="408" cy="35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14</a:t>
                </a:r>
              </a:p>
            </p:txBody>
          </p:sp>
          <p:sp>
            <p:nvSpPr>
              <p:cNvPr id="31790" name="WordArt 46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2747" y="2429"/>
                <a:ext cx="500" cy="5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  <p:grpSp>
          <p:nvGrpSpPr>
            <p:cNvPr id="31791" name="Group 47"/>
            <p:cNvGrpSpPr>
              <a:grpSpLocks/>
            </p:cNvGrpSpPr>
            <p:nvPr/>
          </p:nvGrpSpPr>
          <p:grpSpPr bwMode="auto">
            <a:xfrm>
              <a:off x="3787" y="1979"/>
              <a:ext cx="500" cy="854"/>
              <a:chOff x="3787" y="1979"/>
              <a:chExt cx="500" cy="854"/>
            </a:xfrm>
          </p:grpSpPr>
          <p:sp>
            <p:nvSpPr>
              <p:cNvPr id="31792" name="WordArt 4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923" y="1979"/>
                <a:ext cx="227" cy="30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5</a:t>
                </a:r>
              </a:p>
            </p:txBody>
          </p:sp>
          <p:sp>
            <p:nvSpPr>
              <p:cNvPr id="31793" name="WordArt 4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833" y="2475"/>
                <a:ext cx="371" cy="35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21</a:t>
                </a:r>
              </a:p>
            </p:txBody>
          </p:sp>
          <p:sp>
            <p:nvSpPr>
              <p:cNvPr id="31794" name="WordArt 50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3787" y="2365"/>
                <a:ext cx="50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  <p:sp>
          <p:nvSpPr>
            <p:cNvPr id="31795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3334" y="2341"/>
              <a:ext cx="336" cy="1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=</a:t>
              </a:r>
            </a:p>
          </p:txBody>
        </p:sp>
        <p:sp>
          <p:nvSpPr>
            <p:cNvPr id="31796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2332" y="2264"/>
              <a:ext cx="255" cy="27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+</a:t>
              </a:r>
            </a:p>
          </p:txBody>
        </p:sp>
        <p:sp>
          <p:nvSpPr>
            <p:cNvPr id="31797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1837" y="2296"/>
              <a:ext cx="346" cy="30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х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  <p:bldP spid="31754" grpId="0" animBg="1"/>
      <p:bldP spid="317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403350" y="0"/>
            <a:ext cx="6526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Самостоятельная  работа.</a:t>
            </a: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457200" y="908050"/>
            <a:ext cx="8229600" cy="5257800"/>
            <a:chOff x="288" y="572"/>
            <a:chExt cx="5184" cy="3312"/>
          </a:xfrm>
        </p:grpSpPr>
        <p:sp>
          <p:nvSpPr>
            <p:cNvPr id="43012" name="Rectangle 4"/>
            <p:cNvSpPr>
              <a:spLocks noChangeArrowheads="1"/>
            </p:cNvSpPr>
            <p:nvPr/>
          </p:nvSpPr>
          <p:spPr bwMode="auto">
            <a:xfrm>
              <a:off x="2880" y="572"/>
              <a:ext cx="2592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 b="1" i="1">
                  <a:solidFill>
                    <a:schemeClr val="accent2"/>
                  </a:solidFill>
                  <a:latin typeface="Georgia" pitchFamily="18" charset="0"/>
                </a:rPr>
                <a:t>2 вариант.</a:t>
              </a:r>
            </a:p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288" y="572"/>
              <a:ext cx="2592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 b="1" i="1">
                  <a:solidFill>
                    <a:schemeClr val="accent2"/>
                  </a:solidFill>
                  <a:latin typeface="Georgia" pitchFamily="18" charset="0"/>
                </a:rPr>
                <a:t>1 вариант.</a:t>
              </a:r>
            </a:p>
          </p:txBody>
        </p:sp>
        <p:sp>
          <p:nvSpPr>
            <p:cNvPr id="43014" name="Rectangle 6"/>
            <p:cNvSpPr>
              <a:spLocks noChangeArrowheads="1"/>
            </p:cNvSpPr>
            <p:nvPr/>
          </p:nvSpPr>
          <p:spPr bwMode="auto">
            <a:xfrm>
              <a:off x="2880" y="1221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288" y="1221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2880" y="3158"/>
              <a:ext cx="259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288" y="3158"/>
              <a:ext cx="259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2880" y="2428"/>
              <a:ext cx="2592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288" y="2428"/>
              <a:ext cx="2592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2880" y="2033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288" y="2033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2880" y="1616"/>
              <a:ext cx="2592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288" y="1616"/>
              <a:ext cx="2592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4" name="Line 16"/>
            <p:cNvSpPr>
              <a:spLocks noChangeShapeType="1"/>
            </p:cNvSpPr>
            <p:nvPr/>
          </p:nvSpPr>
          <p:spPr bwMode="auto">
            <a:xfrm>
              <a:off x="288" y="572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5" name="Line 17"/>
            <p:cNvSpPr>
              <a:spLocks noChangeShapeType="1"/>
            </p:cNvSpPr>
            <p:nvPr/>
          </p:nvSpPr>
          <p:spPr bwMode="auto">
            <a:xfrm>
              <a:off x="288" y="2033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6" name="Line 18"/>
            <p:cNvSpPr>
              <a:spLocks noChangeShapeType="1"/>
            </p:cNvSpPr>
            <p:nvPr/>
          </p:nvSpPr>
          <p:spPr bwMode="auto">
            <a:xfrm>
              <a:off x="288" y="2428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7" name="Line 19"/>
            <p:cNvSpPr>
              <a:spLocks noChangeShapeType="1"/>
            </p:cNvSpPr>
            <p:nvPr/>
          </p:nvSpPr>
          <p:spPr bwMode="auto">
            <a:xfrm>
              <a:off x="288" y="3158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8" name="Line 20"/>
            <p:cNvSpPr>
              <a:spLocks noChangeShapeType="1"/>
            </p:cNvSpPr>
            <p:nvPr/>
          </p:nvSpPr>
          <p:spPr bwMode="auto">
            <a:xfrm>
              <a:off x="288" y="3884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9" name="Line 21"/>
            <p:cNvSpPr>
              <a:spLocks noChangeShapeType="1"/>
            </p:cNvSpPr>
            <p:nvPr/>
          </p:nvSpPr>
          <p:spPr bwMode="auto">
            <a:xfrm>
              <a:off x="288" y="572"/>
              <a:ext cx="0" cy="33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30" name="Line 22"/>
            <p:cNvSpPr>
              <a:spLocks noChangeShapeType="1"/>
            </p:cNvSpPr>
            <p:nvPr/>
          </p:nvSpPr>
          <p:spPr bwMode="auto">
            <a:xfrm>
              <a:off x="2880" y="572"/>
              <a:ext cx="0" cy="33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31" name="Line 23"/>
            <p:cNvSpPr>
              <a:spLocks noChangeShapeType="1"/>
            </p:cNvSpPr>
            <p:nvPr/>
          </p:nvSpPr>
          <p:spPr bwMode="auto">
            <a:xfrm>
              <a:off x="5472" y="572"/>
              <a:ext cx="0" cy="33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32" name="Line 24"/>
            <p:cNvSpPr>
              <a:spLocks noChangeShapeType="1"/>
            </p:cNvSpPr>
            <p:nvPr/>
          </p:nvSpPr>
          <p:spPr bwMode="auto">
            <a:xfrm>
              <a:off x="288" y="1616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33" name="Line 25"/>
            <p:cNvSpPr>
              <a:spLocks noChangeShapeType="1"/>
            </p:cNvSpPr>
            <p:nvPr/>
          </p:nvSpPr>
          <p:spPr bwMode="auto">
            <a:xfrm>
              <a:off x="288" y="1221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34" name="Text Box 26"/>
          <p:cNvSpPr txBox="1">
            <a:spLocks noChangeArrowheads="1"/>
          </p:cNvSpPr>
          <p:nvPr/>
        </p:nvSpPr>
        <p:spPr bwMode="auto">
          <a:xfrm>
            <a:off x="1258888" y="1989138"/>
            <a:ext cx="2162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4,5 : (–0,5) =</a:t>
            </a:r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auto">
          <a:xfrm>
            <a:off x="5364163" y="2060575"/>
            <a:ext cx="2232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3,5 : (– 0,5) =</a:t>
            </a:r>
          </a:p>
        </p:txBody>
      </p:sp>
      <p:sp>
        <p:nvSpPr>
          <p:cNvPr id="43036" name="Text Box 28"/>
          <p:cNvSpPr txBox="1">
            <a:spLocks noChangeArrowheads="1"/>
          </p:cNvSpPr>
          <p:nvPr/>
        </p:nvSpPr>
        <p:spPr bwMode="auto">
          <a:xfrm>
            <a:off x="1187450" y="2636838"/>
            <a:ext cx="2305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(</a:t>
            </a:r>
            <a:r>
              <a:rPr lang="ru-RU" sz="2800" b="1">
                <a:latin typeface="Times New Roman" pitchFamily="18" charset="0"/>
                <a:cs typeface="Arial" pitchFamily="34" charset="0"/>
              </a:rPr>
              <a:t>–6) </a:t>
            </a:r>
            <a:r>
              <a:rPr lang="en-US" sz="2800" b="1">
                <a:latin typeface="Times New Roman" pitchFamily="18" charset="0"/>
                <a:cs typeface="Arial" pitchFamily="34" charset="0"/>
              </a:rPr>
              <a:t>·</a:t>
            </a:r>
            <a:r>
              <a:rPr lang="ru-RU" sz="2800" b="1">
                <a:latin typeface="Times New Roman" pitchFamily="18" charset="0"/>
                <a:cs typeface="Arial" pitchFamily="34" charset="0"/>
              </a:rPr>
              <a:t> (–1,4) =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3037" name="Text Box 29"/>
          <p:cNvSpPr txBox="1">
            <a:spLocks noChangeArrowheads="1"/>
          </p:cNvSpPr>
          <p:nvPr/>
        </p:nvSpPr>
        <p:spPr bwMode="auto">
          <a:xfrm>
            <a:off x="5435600" y="2636838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(–4) </a:t>
            </a:r>
            <a:r>
              <a:rPr lang="en-US" sz="2800" b="1">
                <a:latin typeface="Times New Roman" pitchFamily="18" charset="0"/>
              </a:rPr>
              <a:t>·</a:t>
            </a:r>
            <a:r>
              <a:rPr lang="ru-RU" sz="2800" b="1">
                <a:latin typeface="Times New Roman" pitchFamily="18" charset="0"/>
              </a:rPr>
              <a:t> (–1,7) =</a:t>
            </a:r>
          </a:p>
        </p:txBody>
      </p:sp>
      <p:sp>
        <p:nvSpPr>
          <p:cNvPr id="43038" name="Text Box 30"/>
          <p:cNvSpPr txBox="1">
            <a:spLocks noChangeArrowheads="1"/>
          </p:cNvSpPr>
          <p:nvPr/>
        </p:nvSpPr>
        <p:spPr bwMode="auto">
          <a:xfrm>
            <a:off x="1258888" y="3284538"/>
            <a:ext cx="2017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–4,8 : 12 =</a:t>
            </a:r>
          </a:p>
        </p:txBody>
      </p:sp>
      <p:sp>
        <p:nvSpPr>
          <p:cNvPr id="43039" name="Text Box 31"/>
          <p:cNvSpPr txBox="1">
            <a:spLocks noChangeArrowheads="1"/>
          </p:cNvSpPr>
          <p:nvPr/>
        </p:nvSpPr>
        <p:spPr bwMode="auto">
          <a:xfrm>
            <a:off x="5508625" y="3284538"/>
            <a:ext cx="2017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–2,6  : 13 =</a:t>
            </a:r>
          </a:p>
        </p:txBody>
      </p:sp>
      <p:graphicFrame>
        <p:nvGraphicFramePr>
          <p:cNvPr id="43040" name="Object 32"/>
          <p:cNvGraphicFramePr>
            <a:graphicFrameLocks noChangeAspect="1"/>
          </p:cNvGraphicFramePr>
          <p:nvPr/>
        </p:nvGraphicFramePr>
        <p:xfrm>
          <a:off x="1331913" y="3860800"/>
          <a:ext cx="1801812" cy="1090613"/>
        </p:xfrm>
        <a:graphic>
          <a:graphicData uri="http://schemas.openxmlformats.org/presentationml/2006/ole">
            <p:oleObj spid="_x0000_s43040" name="Формула" r:id="rId3" imgW="647640" imgH="393480" progId="Equation.3">
              <p:embed/>
            </p:oleObj>
          </a:graphicData>
        </a:graphic>
      </p:graphicFrame>
      <p:graphicFrame>
        <p:nvGraphicFramePr>
          <p:cNvPr id="43041" name="Object 33"/>
          <p:cNvGraphicFramePr>
            <a:graphicFrameLocks noChangeAspect="1"/>
          </p:cNvGraphicFramePr>
          <p:nvPr/>
        </p:nvGraphicFramePr>
        <p:xfrm>
          <a:off x="5580063" y="3860800"/>
          <a:ext cx="1800225" cy="1079500"/>
        </p:xfrm>
        <a:graphic>
          <a:graphicData uri="http://schemas.openxmlformats.org/presentationml/2006/ole">
            <p:oleObj spid="_x0000_s43041" name="Формула" r:id="rId4" imgW="647640" imgH="393480" progId="Equation.3">
              <p:embed/>
            </p:oleObj>
          </a:graphicData>
        </a:graphic>
      </p:graphicFrame>
      <p:graphicFrame>
        <p:nvGraphicFramePr>
          <p:cNvPr id="43042" name="Object 34"/>
          <p:cNvGraphicFramePr>
            <a:graphicFrameLocks noChangeAspect="1"/>
          </p:cNvGraphicFramePr>
          <p:nvPr/>
        </p:nvGraphicFramePr>
        <p:xfrm>
          <a:off x="1331913" y="5013325"/>
          <a:ext cx="2305050" cy="1074738"/>
        </p:xfrm>
        <a:graphic>
          <a:graphicData uri="http://schemas.openxmlformats.org/presentationml/2006/ole">
            <p:oleObj spid="_x0000_s43042" name="Формула" r:id="rId5" imgW="837836" imgH="393529" progId="Equation.3">
              <p:embed/>
            </p:oleObj>
          </a:graphicData>
        </a:graphic>
      </p:graphicFrame>
      <p:graphicFrame>
        <p:nvGraphicFramePr>
          <p:cNvPr id="43043" name="Object 35"/>
          <p:cNvGraphicFramePr>
            <a:graphicFrameLocks noChangeAspect="1"/>
          </p:cNvGraphicFramePr>
          <p:nvPr/>
        </p:nvGraphicFramePr>
        <p:xfrm>
          <a:off x="5580063" y="5013325"/>
          <a:ext cx="2232025" cy="1073150"/>
        </p:xfrm>
        <a:graphic>
          <a:graphicData uri="http://schemas.openxmlformats.org/presentationml/2006/ole">
            <p:oleObj spid="_x0000_s43043" name="Формула" r:id="rId6" imgW="812520" imgH="393480" progId="Equation.3">
              <p:embed/>
            </p:oleObj>
          </a:graphicData>
        </a:graphic>
      </p:graphicFrame>
      <p:sp>
        <p:nvSpPr>
          <p:cNvPr id="43044" name="AutoShape 36">
            <a:hlinkClick r:id="rId7" action="ppaction://hlinkfile" highlightClick="1"/>
          </p:cNvPr>
          <p:cNvSpPr>
            <a:spLocks noChangeArrowheads="1"/>
          </p:cNvSpPr>
          <p:nvPr/>
        </p:nvSpPr>
        <p:spPr bwMode="auto">
          <a:xfrm>
            <a:off x="468313" y="6237288"/>
            <a:ext cx="2232025" cy="4762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latin typeface="Georgia" pitchFamily="18" charset="0"/>
              </a:rPr>
              <a:t>Печать</a:t>
            </a:r>
          </a:p>
        </p:txBody>
      </p:sp>
      <p:sp>
        <p:nvSpPr>
          <p:cNvPr id="43045" name="AutoShape 3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443663" y="6237288"/>
            <a:ext cx="2232025" cy="4762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latin typeface="Georgia" pitchFamily="18" charset="0"/>
              </a:rPr>
              <a:t>Проверка</a:t>
            </a:r>
          </a:p>
        </p:txBody>
      </p:sp>
      <p:sp>
        <p:nvSpPr>
          <p:cNvPr id="43046" name="AutoShape 38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4067175" y="6237288"/>
            <a:ext cx="1042988" cy="43180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3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3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3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03200" y="0"/>
            <a:ext cx="8929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latin typeface="Georgia" pitchFamily="18" charset="0"/>
              </a:rPr>
              <a:t>Самостоятельная  работа. </a:t>
            </a:r>
            <a:r>
              <a:rPr lang="ru-RU" sz="3200" b="1" i="1">
                <a:solidFill>
                  <a:schemeClr val="accent2"/>
                </a:solidFill>
                <a:latin typeface="Georgia" pitchFamily="18" charset="0"/>
              </a:rPr>
              <a:t>Проверка.</a:t>
            </a:r>
          </a:p>
        </p:txBody>
      </p:sp>
      <p:grpSp>
        <p:nvGrpSpPr>
          <p:cNvPr id="44035" name="Group 3"/>
          <p:cNvGrpSpPr>
            <a:grpSpLocks/>
          </p:cNvGrpSpPr>
          <p:nvPr/>
        </p:nvGrpSpPr>
        <p:grpSpPr bwMode="auto">
          <a:xfrm>
            <a:off x="457200" y="908050"/>
            <a:ext cx="8229600" cy="5257800"/>
            <a:chOff x="288" y="572"/>
            <a:chExt cx="5184" cy="3312"/>
          </a:xfrm>
        </p:grpSpPr>
        <p:sp>
          <p:nvSpPr>
            <p:cNvPr id="44036" name="Rectangle 4"/>
            <p:cNvSpPr>
              <a:spLocks noChangeArrowheads="1"/>
            </p:cNvSpPr>
            <p:nvPr/>
          </p:nvSpPr>
          <p:spPr bwMode="auto">
            <a:xfrm>
              <a:off x="2880" y="572"/>
              <a:ext cx="2592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 b="1" i="1">
                  <a:solidFill>
                    <a:schemeClr val="accent2"/>
                  </a:solidFill>
                  <a:latin typeface="Georgia" pitchFamily="18" charset="0"/>
                </a:rPr>
                <a:t>2 вариант.</a:t>
              </a:r>
            </a:p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37" name="Rectangle 5"/>
            <p:cNvSpPr>
              <a:spLocks noChangeArrowheads="1"/>
            </p:cNvSpPr>
            <p:nvPr/>
          </p:nvSpPr>
          <p:spPr bwMode="auto">
            <a:xfrm>
              <a:off x="288" y="572"/>
              <a:ext cx="2592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 b="1" i="1">
                  <a:solidFill>
                    <a:schemeClr val="accent2"/>
                  </a:solidFill>
                  <a:latin typeface="Georgia" pitchFamily="18" charset="0"/>
                </a:rPr>
                <a:t>1 вариант.</a:t>
              </a:r>
            </a:p>
          </p:txBody>
        </p:sp>
        <p:sp>
          <p:nvSpPr>
            <p:cNvPr id="44038" name="Rectangle 6"/>
            <p:cNvSpPr>
              <a:spLocks noChangeArrowheads="1"/>
            </p:cNvSpPr>
            <p:nvPr/>
          </p:nvSpPr>
          <p:spPr bwMode="auto">
            <a:xfrm>
              <a:off x="2880" y="1221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288" y="1221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2880" y="3158"/>
              <a:ext cx="259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288" y="3158"/>
              <a:ext cx="259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>
              <a:off x="2880" y="2428"/>
              <a:ext cx="2592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288" y="2428"/>
              <a:ext cx="2592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2880" y="2033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5" name="Rectangle 13"/>
            <p:cNvSpPr>
              <a:spLocks noChangeArrowheads="1"/>
            </p:cNvSpPr>
            <p:nvPr/>
          </p:nvSpPr>
          <p:spPr bwMode="auto">
            <a:xfrm>
              <a:off x="288" y="2033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6" name="Rectangle 14"/>
            <p:cNvSpPr>
              <a:spLocks noChangeArrowheads="1"/>
            </p:cNvSpPr>
            <p:nvPr/>
          </p:nvSpPr>
          <p:spPr bwMode="auto">
            <a:xfrm>
              <a:off x="2880" y="1616"/>
              <a:ext cx="2592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7" name="Rectangle 15"/>
            <p:cNvSpPr>
              <a:spLocks noChangeArrowheads="1"/>
            </p:cNvSpPr>
            <p:nvPr/>
          </p:nvSpPr>
          <p:spPr bwMode="auto">
            <a:xfrm>
              <a:off x="288" y="1616"/>
              <a:ext cx="2592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8" name="Line 16"/>
            <p:cNvSpPr>
              <a:spLocks noChangeShapeType="1"/>
            </p:cNvSpPr>
            <p:nvPr/>
          </p:nvSpPr>
          <p:spPr bwMode="auto">
            <a:xfrm>
              <a:off x="288" y="572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49" name="Line 17"/>
            <p:cNvSpPr>
              <a:spLocks noChangeShapeType="1"/>
            </p:cNvSpPr>
            <p:nvPr/>
          </p:nvSpPr>
          <p:spPr bwMode="auto">
            <a:xfrm>
              <a:off x="288" y="2033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0" name="Line 18"/>
            <p:cNvSpPr>
              <a:spLocks noChangeShapeType="1"/>
            </p:cNvSpPr>
            <p:nvPr/>
          </p:nvSpPr>
          <p:spPr bwMode="auto">
            <a:xfrm>
              <a:off x="288" y="2428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1" name="Line 19"/>
            <p:cNvSpPr>
              <a:spLocks noChangeShapeType="1"/>
            </p:cNvSpPr>
            <p:nvPr/>
          </p:nvSpPr>
          <p:spPr bwMode="auto">
            <a:xfrm>
              <a:off x="288" y="3158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2" name="Line 20"/>
            <p:cNvSpPr>
              <a:spLocks noChangeShapeType="1"/>
            </p:cNvSpPr>
            <p:nvPr/>
          </p:nvSpPr>
          <p:spPr bwMode="auto">
            <a:xfrm>
              <a:off x="288" y="3884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3" name="Line 21"/>
            <p:cNvSpPr>
              <a:spLocks noChangeShapeType="1"/>
            </p:cNvSpPr>
            <p:nvPr/>
          </p:nvSpPr>
          <p:spPr bwMode="auto">
            <a:xfrm>
              <a:off x="288" y="572"/>
              <a:ext cx="0" cy="33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4" name="Line 22"/>
            <p:cNvSpPr>
              <a:spLocks noChangeShapeType="1"/>
            </p:cNvSpPr>
            <p:nvPr/>
          </p:nvSpPr>
          <p:spPr bwMode="auto">
            <a:xfrm>
              <a:off x="2880" y="572"/>
              <a:ext cx="0" cy="33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5" name="Line 23"/>
            <p:cNvSpPr>
              <a:spLocks noChangeShapeType="1"/>
            </p:cNvSpPr>
            <p:nvPr/>
          </p:nvSpPr>
          <p:spPr bwMode="auto">
            <a:xfrm>
              <a:off x="5472" y="572"/>
              <a:ext cx="0" cy="33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6" name="Line 24"/>
            <p:cNvSpPr>
              <a:spLocks noChangeShapeType="1"/>
            </p:cNvSpPr>
            <p:nvPr/>
          </p:nvSpPr>
          <p:spPr bwMode="auto">
            <a:xfrm>
              <a:off x="288" y="1616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7" name="Line 25"/>
            <p:cNvSpPr>
              <a:spLocks noChangeShapeType="1"/>
            </p:cNvSpPr>
            <p:nvPr/>
          </p:nvSpPr>
          <p:spPr bwMode="auto">
            <a:xfrm>
              <a:off x="288" y="1221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1258888" y="1989138"/>
            <a:ext cx="2162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- 9</a:t>
            </a:r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5364163" y="2060575"/>
            <a:ext cx="2232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- 7</a:t>
            </a: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1187450" y="2636838"/>
            <a:ext cx="2305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8,4</a:t>
            </a:r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5435600" y="2636838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6,8</a:t>
            </a:r>
          </a:p>
        </p:txBody>
      </p:sp>
      <p:sp>
        <p:nvSpPr>
          <p:cNvPr id="44062" name="Text Box 30"/>
          <p:cNvSpPr txBox="1">
            <a:spLocks noChangeArrowheads="1"/>
          </p:cNvSpPr>
          <p:nvPr/>
        </p:nvSpPr>
        <p:spPr bwMode="auto">
          <a:xfrm>
            <a:off x="1258888" y="3284538"/>
            <a:ext cx="2017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- 0,4</a:t>
            </a:r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5435600" y="3284538"/>
            <a:ext cx="2017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– 0,2</a:t>
            </a:r>
          </a:p>
        </p:txBody>
      </p:sp>
      <p:graphicFrame>
        <p:nvGraphicFramePr>
          <p:cNvPr id="44064" name="Object 32"/>
          <p:cNvGraphicFramePr>
            <a:graphicFrameLocks noChangeAspect="1"/>
          </p:cNvGraphicFramePr>
          <p:nvPr/>
        </p:nvGraphicFramePr>
        <p:xfrm>
          <a:off x="1773238" y="3860800"/>
          <a:ext cx="917575" cy="1090613"/>
        </p:xfrm>
        <a:graphic>
          <a:graphicData uri="http://schemas.openxmlformats.org/presentationml/2006/ole">
            <p:oleObj spid="_x0000_s44064" name="Формула" r:id="rId3" imgW="330120" imgH="393480" progId="Equation.3">
              <p:embed/>
            </p:oleObj>
          </a:graphicData>
        </a:graphic>
      </p:graphicFrame>
      <p:graphicFrame>
        <p:nvGraphicFramePr>
          <p:cNvPr id="44065" name="Object 33"/>
          <p:cNvGraphicFramePr>
            <a:graphicFrameLocks noChangeAspect="1"/>
          </p:cNvGraphicFramePr>
          <p:nvPr/>
        </p:nvGraphicFramePr>
        <p:xfrm>
          <a:off x="5862638" y="3860800"/>
          <a:ext cx="1235075" cy="1079500"/>
        </p:xfrm>
        <a:graphic>
          <a:graphicData uri="http://schemas.openxmlformats.org/presentationml/2006/ole">
            <p:oleObj spid="_x0000_s44065" name="Формула" r:id="rId4" imgW="444240" imgH="393480" progId="Equation.3">
              <p:embed/>
            </p:oleObj>
          </a:graphicData>
        </a:graphic>
      </p:graphicFrame>
      <p:graphicFrame>
        <p:nvGraphicFramePr>
          <p:cNvPr id="44066" name="Object 34"/>
          <p:cNvGraphicFramePr>
            <a:graphicFrameLocks noChangeAspect="1"/>
          </p:cNvGraphicFramePr>
          <p:nvPr/>
        </p:nvGraphicFramePr>
        <p:xfrm>
          <a:off x="2051050" y="5013325"/>
          <a:ext cx="558800" cy="1074738"/>
        </p:xfrm>
        <a:graphic>
          <a:graphicData uri="http://schemas.openxmlformats.org/presentationml/2006/ole">
            <p:oleObj spid="_x0000_s44066" name="Формула" r:id="rId5" imgW="203040" imgH="393480" progId="Equation.3">
              <p:embed/>
            </p:oleObj>
          </a:graphicData>
        </a:graphic>
      </p:graphicFrame>
      <p:graphicFrame>
        <p:nvGraphicFramePr>
          <p:cNvPr id="44067" name="Object 35"/>
          <p:cNvGraphicFramePr>
            <a:graphicFrameLocks noChangeAspect="1"/>
          </p:cNvGraphicFramePr>
          <p:nvPr/>
        </p:nvGraphicFramePr>
        <p:xfrm>
          <a:off x="6227763" y="5013325"/>
          <a:ext cx="592137" cy="1073150"/>
        </p:xfrm>
        <a:graphic>
          <a:graphicData uri="http://schemas.openxmlformats.org/presentationml/2006/ole">
            <p:oleObj spid="_x0000_s44067" name="Формула" r:id="rId6" imgW="215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9" name="Group 23"/>
          <p:cNvGrpSpPr>
            <a:grpSpLocks/>
          </p:cNvGrpSpPr>
          <p:nvPr/>
        </p:nvGrpSpPr>
        <p:grpSpPr bwMode="auto">
          <a:xfrm>
            <a:off x="539750" y="0"/>
            <a:ext cx="1468438" cy="2592388"/>
            <a:chOff x="385" y="164"/>
            <a:chExt cx="925" cy="1633"/>
          </a:xfrm>
        </p:grpSpPr>
        <p:pic>
          <p:nvPicPr>
            <p:cNvPr id="4120" name="Picture 24" descr="BOY8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4121" name="AutoShape 25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grpSp>
        <p:nvGrpSpPr>
          <p:cNvPr id="4122" name="Group 26"/>
          <p:cNvGrpSpPr>
            <a:grpSpLocks/>
          </p:cNvGrpSpPr>
          <p:nvPr/>
        </p:nvGrpSpPr>
        <p:grpSpPr bwMode="auto">
          <a:xfrm>
            <a:off x="7019925" y="2133600"/>
            <a:ext cx="1752600" cy="2498725"/>
            <a:chOff x="1610" y="164"/>
            <a:chExt cx="1104" cy="1574"/>
          </a:xfrm>
        </p:grpSpPr>
        <p:pic>
          <p:nvPicPr>
            <p:cNvPr id="4123" name="Picture 27" descr="BOY4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4124" name="AutoShape 28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4125" name="WordArt 29"/>
          <p:cNvSpPr>
            <a:spLocks noChangeArrowheads="1" noChangeShapeType="1" noTextEdit="1"/>
          </p:cNvSpPr>
          <p:nvPr/>
        </p:nvSpPr>
        <p:spPr bwMode="auto">
          <a:xfrm rot="-674591">
            <a:off x="468313" y="1557338"/>
            <a:ext cx="7542212" cy="33131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Спасибо за урок!</a:t>
            </a: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323850" y="646112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Анимированные картинки:</a:t>
            </a:r>
            <a:r>
              <a:rPr lang="ru-RU" b="1"/>
              <a:t> </a:t>
            </a:r>
            <a:r>
              <a:rPr lang="ru-RU">
                <a:hlinkClick r:id="rId4"/>
              </a:rPr>
              <a:t>http://www.livegif.ru/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0138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1692275" y="188913"/>
            <a:ext cx="7272338" cy="1512887"/>
          </a:xfrm>
          <a:prstGeom prst="wedgeRoundRectCallout">
            <a:avLst>
              <a:gd name="adj1" fmla="val -59278"/>
              <a:gd name="adj2" fmla="val 7292"/>
              <a:gd name="adj3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Не  выполняя  арифметических  действий,  сравните  значения  выражений.</a:t>
            </a:r>
          </a:p>
        </p:txBody>
      </p:sp>
      <p:grpSp>
        <p:nvGrpSpPr>
          <p:cNvPr id="5144" name="Group 24"/>
          <p:cNvGrpSpPr>
            <a:grpSpLocks/>
          </p:cNvGrpSpPr>
          <p:nvPr/>
        </p:nvGrpSpPr>
        <p:grpSpPr bwMode="auto">
          <a:xfrm>
            <a:off x="1979613" y="2997200"/>
            <a:ext cx="1728787" cy="2520950"/>
            <a:chOff x="1610" y="164"/>
            <a:chExt cx="1104" cy="1574"/>
          </a:xfrm>
        </p:grpSpPr>
        <p:pic>
          <p:nvPicPr>
            <p:cNvPr id="5145" name="Picture 25" descr="BOY4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5146" name="AutoShape 26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grpSp>
        <p:nvGrpSpPr>
          <p:cNvPr id="5147" name="Group 27"/>
          <p:cNvGrpSpPr>
            <a:grpSpLocks/>
          </p:cNvGrpSpPr>
          <p:nvPr/>
        </p:nvGrpSpPr>
        <p:grpSpPr bwMode="auto">
          <a:xfrm>
            <a:off x="5651500" y="2997200"/>
            <a:ext cx="1468438" cy="2592388"/>
            <a:chOff x="385" y="164"/>
            <a:chExt cx="925" cy="1633"/>
          </a:xfrm>
        </p:grpSpPr>
        <p:pic>
          <p:nvPicPr>
            <p:cNvPr id="5148" name="Picture 28" descr="BOY8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5149" name="AutoShape 29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sp>
        <p:nvSpPr>
          <p:cNvPr id="5150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56325" y="6092825"/>
            <a:ext cx="2735263" cy="466725"/>
          </a:xfrm>
          <a:prstGeom prst="actionButtonBlank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Подсказка</a:t>
            </a:r>
          </a:p>
        </p:txBody>
      </p:sp>
      <p:grpSp>
        <p:nvGrpSpPr>
          <p:cNvPr id="5161" name="Group 41"/>
          <p:cNvGrpSpPr>
            <a:grpSpLocks/>
          </p:cNvGrpSpPr>
          <p:nvPr/>
        </p:nvGrpSpPr>
        <p:grpSpPr bwMode="auto">
          <a:xfrm>
            <a:off x="1763713" y="2205038"/>
            <a:ext cx="6119812" cy="579437"/>
            <a:chOff x="1111" y="1389"/>
            <a:chExt cx="3855" cy="365"/>
          </a:xfrm>
        </p:grpSpPr>
        <p:grpSp>
          <p:nvGrpSpPr>
            <p:cNvPr id="5156" name="Group 36"/>
            <p:cNvGrpSpPr>
              <a:grpSpLocks/>
            </p:cNvGrpSpPr>
            <p:nvPr/>
          </p:nvGrpSpPr>
          <p:grpSpPr bwMode="auto">
            <a:xfrm>
              <a:off x="1111" y="1434"/>
              <a:ext cx="1224" cy="272"/>
              <a:chOff x="1338" y="3521"/>
              <a:chExt cx="1224" cy="272"/>
            </a:xfrm>
          </p:grpSpPr>
          <p:sp>
            <p:nvSpPr>
              <p:cNvPr id="5152" name="WordArt 32"/>
              <p:cNvSpPr>
                <a:spLocks noChangeArrowheads="1" noChangeShapeType="1" noTextEdit="1"/>
              </p:cNvSpPr>
              <p:nvPr/>
            </p:nvSpPr>
            <p:spPr bwMode="auto">
              <a:xfrm>
                <a:off x="1338" y="3521"/>
                <a:ext cx="1224" cy="27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-77   38</a:t>
                </a:r>
              </a:p>
            </p:txBody>
          </p:sp>
          <p:sp>
            <p:nvSpPr>
              <p:cNvPr id="5154" name="Oval 34"/>
              <p:cNvSpPr>
                <a:spLocks noChangeArrowheads="1"/>
              </p:cNvSpPr>
              <p:nvPr/>
            </p:nvSpPr>
            <p:spPr bwMode="auto">
              <a:xfrm>
                <a:off x="2018" y="3612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58" name="Group 38"/>
            <p:cNvGrpSpPr>
              <a:grpSpLocks/>
            </p:cNvGrpSpPr>
            <p:nvPr/>
          </p:nvGrpSpPr>
          <p:grpSpPr bwMode="auto">
            <a:xfrm>
              <a:off x="3288" y="1389"/>
              <a:ext cx="1678" cy="363"/>
              <a:chOff x="3152" y="3294"/>
              <a:chExt cx="1678" cy="363"/>
            </a:xfrm>
          </p:grpSpPr>
          <p:sp>
            <p:nvSpPr>
              <p:cNvPr id="5153" name="WordArt 33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52" y="3294"/>
                <a:ext cx="1678" cy="3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-77   (-38)</a:t>
                </a:r>
              </a:p>
            </p:txBody>
          </p:sp>
          <p:sp>
            <p:nvSpPr>
              <p:cNvPr id="5155" name="Oval 35"/>
              <p:cNvSpPr>
                <a:spLocks noChangeArrowheads="1"/>
              </p:cNvSpPr>
              <p:nvPr/>
            </p:nvSpPr>
            <p:spPr bwMode="auto">
              <a:xfrm>
                <a:off x="3878" y="3430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60" name="Text Box 40"/>
            <p:cNvSpPr txBox="1">
              <a:spLocks noChangeArrowheads="1"/>
            </p:cNvSpPr>
            <p:nvPr/>
          </p:nvSpPr>
          <p:spPr bwMode="auto">
            <a:xfrm>
              <a:off x="2699" y="1389"/>
              <a:ext cx="26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</p:grpSp>
      <p:sp>
        <p:nvSpPr>
          <p:cNvPr id="5162" name="AutoShape 42"/>
          <p:cNvSpPr>
            <a:spLocks noChangeArrowheads="1"/>
          </p:cNvSpPr>
          <p:nvPr/>
        </p:nvSpPr>
        <p:spPr bwMode="auto">
          <a:xfrm>
            <a:off x="3924300" y="1989138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&lt;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50"/>
                  </p:tgtEl>
                </p:cond>
              </p:nextCondLst>
            </p:seq>
          </p:childTnLst>
        </p:cTn>
      </p:par>
    </p:tnLst>
    <p:bldLst>
      <p:bldP spid="5132" grpId="0" animBg="1"/>
      <p:bldP spid="51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0138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692275" y="188913"/>
            <a:ext cx="7272338" cy="1512887"/>
          </a:xfrm>
          <a:prstGeom prst="wedgeRoundRectCallout">
            <a:avLst>
              <a:gd name="adj1" fmla="val -59278"/>
              <a:gd name="adj2" fmla="val 7292"/>
              <a:gd name="adj3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Не  выполняя  арифметических  действий,  сравните  значения  выражений.</a:t>
            </a:r>
          </a:p>
        </p:txBody>
      </p:sp>
      <p:grpSp>
        <p:nvGrpSpPr>
          <p:cNvPr id="6214" name="Group 70"/>
          <p:cNvGrpSpPr>
            <a:grpSpLocks/>
          </p:cNvGrpSpPr>
          <p:nvPr/>
        </p:nvGrpSpPr>
        <p:grpSpPr bwMode="auto">
          <a:xfrm>
            <a:off x="1476375" y="2276475"/>
            <a:ext cx="5689600" cy="646113"/>
            <a:chOff x="975" y="889"/>
            <a:chExt cx="3584" cy="364"/>
          </a:xfrm>
        </p:grpSpPr>
        <p:sp>
          <p:nvSpPr>
            <p:cNvPr id="6206" name="WordArt 62"/>
            <p:cNvSpPr>
              <a:spLocks noChangeArrowheads="1" noChangeShapeType="1" noTextEdit="1"/>
            </p:cNvSpPr>
            <p:nvPr/>
          </p:nvSpPr>
          <p:spPr bwMode="auto">
            <a:xfrm>
              <a:off x="975" y="935"/>
              <a:ext cx="1451" cy="3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16  4,4  0</a:t>
              </a:r>
            </a:p>
          </p:txBody>
        </p:sp>
        <p:sp>
          <p:nvSpPr>
            <p:cNvPr id="6207" name="Oval 63"/>
            <p:cNvSpPr>
              <a:spLocks noChangeArrowheads="1"/>
            </p:cNvSpPr>
            <p:nvPr/>
          </p:nvSpPr>
          <p:spPr bwMode="auto">
            <a:xfrm>
              <a:off x="1429" y="1026"/>
              <a:ext cx="46" cy="7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208" name="Group 64"/>
            <p:cNvGrpSpPr>
              <a:grpSpLocks/>
            </p:cNvGrpSpPr>
            <p:nvPr/>
          </p:nvGrpSpPr>
          <p:grpSpPr bwMode="auto">
            <a:xfrm>
              <a:off x="3198" y="935"/>
              <a:ext cx="1361" cy="318"/>
              <a:chOff x="3152" y="1434"/>
              <a:chExt cx="1361" cy="318"/>
            </a:xfrm>
          </p:grpSpPr>
          <p:sp>
            <p:nvSpPr>
              <p:cNvPr id="6209" name="WordArt 65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52" y="1434"/>
                <a:ext cx="1361" cy="31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-7   3,68</a:t>
                </a:r>
              </a:p>
            </p:txBody>
          </p:sp>
          <p:sp>
            <p:nvSpPr>
              <p:cNvPr id="6210" name="Oval 66"/>
              <p:cNvSpPr>
                <a:spLocks noChangeArrowheads="1"/>
              </p:cNvSpPr>
              <p:nvPr/>
            </p:nvSpPr>
            <p:spPr bwMode="auto">
              <a:xfrm>
                <a:off x="3651" y="1525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211" name="Text Box 67"/>
            <p:cNvSpPr txBox="1">
              <a:spLocks noChangeArrowheads="1"/>
            </p:cNvSpPr>
            <p:nvPr/>
          </p:nvSpPr>
          <p:spPr bwMode="auto">
            <a:xfrm>
              <a:off x="2745" y="889"/>
              <a:ext cx="2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  <p:sp>
          <p:nvSpPr>
            <p:cNvPr id="6212" name="Oval 68"/>
            <p:cNvSpPr>
              <a:spLocks noChangeArrowheads="1"/>
            </p:cNvSpPr>
            <p:nvPr/>
          </p:nvSpPr>
          <p:spPr bwMode="auto">
            <a:xfrm>
              <a:off x="2109" y="1026"/>
              <a:ext cx="46" cy="7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13" name="AutoShape 69"/>
          <p:cNvSpPr>
            <a:spLocks noChangeArrowheads="1"/>
          </p:cNvSpPr>
          <p:nvPr/>
        </p:nvSpPr>
        <p:spPr bwMode="auto">
          <a:xfrm>
            <a:off x="3779838" y="1989138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&gt;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  <p:grpSp>
        <p:nvGrpSpPr>
          <p:cNvPr id="6215" name="Group 71"/>
          <p:cNvGrpSpPr>
            <a:grpSpLocks/>
          </p:cNvGrpSpPr>
          <p:nvPr/>
        </p:nvGrpSpPr>
        <p:grpSpPr bwMode="auto">
          <a:xfrm>
            <a:off x="1403350" y="3357563"/>
            <a:ext cx="6049963" cy="647700"/>
            <a:chOff x="975" y="1389"/>
            <a:chExt cx="3811" cy="408"/>
          </a:xfrm>
        </p:grpSpPr>
        <p:sp>
          <p:nvSpPr>
            <p:cNvPr id="6216" name="WordArt 72"/>
            <p:cNvSpPr>
              <a:spLocks noChangeArrowheads="1" noChangeShapeType="1" noTextEdit="1"/>
            </p:cNvSpPr>
            <p:nvPr/>
          </p:nvSpPr>
          <p:spPr bwMode="auto">
            <a:xfrm>
              <a:off x="975" y="1434"/>
              <a:ext cx="1451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- 29 - 19</a:t>
              </a:r>
            </a:p>
          </p:txBody>
        </p:sp>
        <p:sp>
          <p:nvSpPr>
            <p:cNvPr id="6217" name="Text Box 73"/>
            <p:cNvSpPr txBox="1">
              <a:spLocks noChangeArrowheads="1"/>
            </p:cNvSpPr>
            <p:nvPr/>
          </p:nvSpPr>
          <p:spPr bwMode="auto">
            <a:xfrm>
              <a:off x="2789" y="1389"/>
              <a:ext cx="26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  <p:grpSp>
          <p:nvGrpSpPr>
            <p:cNvPr id="6218" name="Group 74"/>
            <p:cNvGrpSpPr>
              <a:grpSpLocks/>
            </p:cNvGrpSpPr>
            <p:nvPr/>
          </p:nvGrpSpPr>
          <p:grpSpPr bwMode="auto">
            <a:xfrm>
              <a:off x="3198" y="1434"/>
              <a:ext cx="1588" cy="363"/>
              <a:chOff x="3016" y="1434"/>
              <a:chExt cx="1588" cy="363"/>
            </a:xfrm>
          </p:grpSpPr>
          <p:sp>
            <p:nvSpPr>
              <p:cNvPr id="6219" name="Oval 75"/>
              <p:cNvSpPr>
                <a:spLocks noChangeArrowheads="1"/>
              </p:cNvSpPr>
              <p:nvPr/>
            </p:nvSpPr>
            <p:spPr bwMode="auto">
              <a:xfrm>
                <a:off x="3787" y="1570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20" name="WordArt 7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16" y="1434"/>
                <a:ext cx="1588" cy="3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 - 29  (-19)</a:t>
                </a:r>
              </a:p>
            </p:txBody>
          </p:sp>
        </p:grpSp>
      </p:grpSp>
      <p:sp>
        <p:nvSpPr>
          <p:cNvPr id="6221" name="AutoShape 77"/>
          <p:cNvSpPr>
            <a:spLocks noChangeArrowheads="1"/>
          </p:cNvSpPr>
          <p:nvPr/>
        </p:nvSpPr>
        <p:spPr bwMode="auto">
          <a:xfrm>
            <a:off x="3851275" y="3068638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&lt;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  <p:grpSp>
        <p:nvGrpSpPr>
          <p:cNvPr id="6227" name="Group 83"/>
          <p:cNvGrpSpPr>
            <a:grpSpLocks/>
          </p:cNvGrpSpPr>
          <p:nvPr/>
        </p:nvGrpSpPr>
        <p:grpSpPr bwMode="auto">
          <a:xfrm>
            <a:off x="1547813" y="4292600"/>
            <a:ext cx="5545137" cy="579438"/>
            <a:chOff x="975" y="1933"/>
            <a:chExt cx="3448" cy="324"/>
          </a:xfrm>
        </p:grpSpPr>
        <p:grpSp>
          <p:nvGrpSpPr>
            <p:cNvPr id="6222" name="Group 78"/>
            <p:cNvGrpSpPr>
              <a:grpSpLocks/>
            </p:cNvGrpSpPr>
            <p:nvPr/>
          </p:nvGrpSpPr>
          <p:grpSpPr bwMode="auto">
            <a:xfrm>
              <a:off x="975" y="1978"/>
              <a:ext cx="1316" cy="272"/>
              <a:chOff x="657" y="1434"/>
              <a:chExt cx="1316" cy="272"/>
            </a:xfrm>
          </p:grpSpPr>
          <p:sp>
            <p:nvSpPr>
              <p:cNvPr id="6223" name="Oval 79"/>
              <p:cNvSpPr>
                <a:spLocks noChangeArrowheads="1"/>
              </p:cNvSpPr>
              <p:nvPr/>
            </p:nvSpPr>
            <p:spPr bwMode="auto">
              <a:xfrm>
                <a:off x="1474" y="1525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24" name="WordArt 80"/>
              <p:cNvSpPr>
                <a:spLocks noChangeArrowheads="1" noChangeShapeType="1" noTextEdit="1"/>
              </p:cNvSpPr>
              <p:nvPr/>
            </p:nvSpPr>
            <p:spPr bwMode="auto">
              <a:xfrm>
                <a:off x="657" y="1434"/>
                <a:ext cx="1316" cy="27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 - 18   18</a:t>
                </a:r>
              </a:p>
            </p:txBody>
          </p:sp>
        </p:grpSp>
        <p:sp>
          <p:nvSpPr>
            <p:cNvPr id="6225" name="Text Box 81"/>
            <p:cNvSpPr txBox="1">
              <a:spLocks noChangeArrowheads="1"/>
            </p:cNvSpPr>
            <p:nvPr/>
          </p:nvSpPr>
          <p:spPr bwMode="auto">
            <a:xfrm>
              <a:off x="2653" y="1933"/>
              <a:ext cx="261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  <p:sp>
          <p:nvSpPr>
            <p:cNvPr id="6226" name="WordArt 82"/>
            <p:cNvSpPr>
              <a:spLocks noChangeArrowheads="1" noChangeShapeType="1" noTextEdit="1"/>
            </p:cNvSpPr>
            <p:nvPr/>
          </p:nvSpPr>
          <p:spPr bwMode="auto">
            <a:xfrm>
              <a:off x="3107" y="1979"/>
              <a:ext cx="1316" cy="27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- 18 +18</a:t>
              </a:r>
            </a:p>
          </p:txBody>
        </p:sp>
      </p:grpSp>
      <p:sp>
        <p:nvSpPr>
          <p:cNvPr id="6228" name="AutoShape 84"/>
          <p:cNvSpPr>
            <a:spLocks noChangeArrowheads="1"/>
          </p:cNvSpPr>
          <p:nvPr/>
        </p:nvSpPr>
        <p:spPr bwMode="auto">
          <a:xfrm>
            <a:off x="3851275" y="4076700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&lt;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  <p:grpSp>
        <p:nvGrpSpPr>
          <p:cNvPr id="6229" name="Group 85"/>
          <p:cNvGrpSpPr>
            <a:grpSpLocks/>
          </p:cNvGrpSpPr>
          <p:nvPr/>
        </p:nvGrpSpPr>
        <p:grpSpPr bwMode="auto">
          <a:xfrm>
            <a:off x="1403350" y="5445125"/>
            <a:ext cx="6265863" cy="579438"/>
            <a:chOff x="1020" y="799"/>
            <a:chExt cx="3720" cy="365"/>
          </a:xfrm>
        </p:grpSpPr>
        <p:grpSp>
          <p:nvGrpSpPr>
            <p:cNvPr id="6230" name="Group 86"/>
            <p:cNvGrpSpPr>
              <a:grpSpLocks/>
            </p:cNvGrpSpPr>
            <p:nvPr/>
          </p:nvGrpSpPr>
          <p:grpSpPr bwMode="auto">
            <a:xfrm>
              <a:off x="1020" y="799"/>
              <a:ext cx="1497" cy="363"/>
              <a:chOff x="3107" y="981"/>
              <a:chExt cx="1497" cy="363"/>
            </a:xfrm>
          </p:grpSpPr>
          <p:sp>
            <p:nvSpPr>
              <p:cNvPr id="6231" name="WordArt 87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07" y="981"/>
                <a:ext cx="1497" cy="3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0,3   (7 - 5)</a:t>
                </a:r>
              </a:p>
            </p:txBody>
          </p:sp>
          <p:sp>
            <p:nvSpPr>
              <p:cNvPr id="6232" name="Oval 88"/>
              <p:cNvSpPr>
                <a:spLocks noChangeArrowheads="1"/>
              </p:cNvSpPr>
              <p:nvPr/>
            </p:nvSpPr>
            <p:spPr bwMode="auto">
              <a:xfrm>
                <a:off x="3606" y="1117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233" name="Text Box 89"/>
            <p:cNvSpPr txBox="1">
              <a:spLocks noChangeArrowheads="1"/>
            </p:cNvSpPr>
            <p:nvPr/>
          </p:nvSpPr>
          <p:spPr bwMode="auto">
            <a:xfrm>
              <a:off x="2744" y="799"/>
              <a:ext cx="24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  <p:grpSp>
          <p:nvGrpSpPr>
            <p:cNvPr id="6234" name="Group 90"/>
            <p:cNvGrpSpPr>
              <a:grpSpLocks/>
            </p:cNvGrpSpPr>
            <p:nvPr/>
          </p:nvGrpSpPr>
          <p:grpSpPr bwMode="auto">
            <a:xfrm>
              <a:off x="3243" y="799"/>
              <a:ext cx="1497" cy="363"/>
              <a:chOff x="3107" y="981"/>
              <a:chExt cx="1497" cy="363"/>
            </a:xfrm>
          </p:grpSpPr>
          <p:sp>
            <p:nvSpPr>
              <p:cNvPr id="6235" name="WordArt 9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07" y="981"/>
                <a:ext cx="1497" cy="3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0,3   (5 - 7)</a:t>
                </a:r>
              </a:p>
            </p:txBody>
          </p:sp>
          <p:sp>
            <p:nvSpPr>
              <p:cNvPr id="6236" name="Oval 92"/>
              <p:cNvSpPr>
                <a:spLocks noChangeArrowheads="1"/>
              </p:cNvSpPr>
              <p:nvPr/>
            </p:nvSpPr>
            <p:spPr bwMode="auto">
              <a:xfrm>
                <a:off x="3606" y="1117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237" name="AutoShape 93"/>
          <p:cNvSpPr>
            <a:spLocks noChangeArrowheads="1"/>
          </p:cNvSpPr>
          <p:nvPr/>
        </p:nvSpPr>
        <p:spPr bwMode="auto">
          <a:xfrm>
            <a:off x="3924300" y="5157788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&gt;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13" grpId="0" animBg="1"/>
      <p:bldP spid="6221" grpId="0" animBg="1"/>
      <p:bldP spid="6228" grpId="0" animBg="1"/>
      <p:bldP spid="62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0" y="5805488"/>
            <a:ext cx="25003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1 вариант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643688" y="5805488"/>
            <a:ext cx="2555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2 вариант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476375" y="4868863"/>
            <a:ext cx="2303463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-8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9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11188" y="393382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70 + …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50825" y="2997200"/>
            <a:ext cx="2303463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41 + …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11188" y="206057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: 2 – 9,5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116013" y="119697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+ 5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5364163" y="4868863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-2,5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4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6300788" y="3933825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0,12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6588125" y="2997200"/>
            <a:ext cx="2303463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(-5)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6227763" y="2060575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66 - …</a:t>
            </a: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5651500" y="1196975"/>
            <a:ext cx="2303463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-45 + …</a:t>
            </a:r>
          </a:p>
        </p:txBody>
      </p:sp>
      <p:sp>
        <p:nvSpPr>
          <p:cNvPr id="8208" name="Oval 16"/>
          <p:cNvSpPr>
            <a:spLocks noChangeArrowheads="1"/>
          </p:cNvSpPr>
          <p:nvPr/>
        </p:nvSpPr>
        <p:spPr bwMode="auto">
          <a:xfrm>
            <a:off x="2411413" y="188913"/>
            <a:ext cx="4537075" cy="719137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accent2"/>
                </a:solidFill>
                <a:latin typeface="Times New Roman" pitchFamily="18" charset="0"/>
              </a:rPr>
              <a:t>15</a:t>
            </a:r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 flipV="1">
            <a:off x="2700338" y="436562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6443663" y="436562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2268538" y="3429000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6877050" y="3429000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755650" y="24923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V="1">
            <a:off x="8388350" y="24923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 flipV="1">
            <a:off x="1331913" y="1557338"/>
            <a:ext cx="0" cy="57626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 flipV="1">
            <a:off x="7740650" y="16287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V="1">
            <a:off x="3132138" y="7651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 flipV="1">
            <a:off x="6011863" y="7651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1" name="Oval 29"/>
          <p:cNvSpPr>
            <a:spLocks noChangeArrowheads="1"/>
          </p:cNvSpPr>
          <p:nvPr/>
        </p:nvSpPr>
        <p:spPr bwMode="auto">
          <a:xfrm>
            <a:off x="2916238" y="2852738"/>
            <a:ext cx="3313112" cy="7191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Georgia" pitchFamily="18" charset="0"/>
              </a:rPr>
              <a:t>Лесенка </a:t>
            </a:r>
          </a:p>
        </p:txBody>
      </p:sp>
      <p:pic>
        <p:nvPicPr>
          <p:cNvPr id="8224" name="Picture 32" descr="CRCTR0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4986338"/>
            <a:ext cx="18415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1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0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1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1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22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22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82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7" grpId="0" animBg="1"/>
      <p:bldP spid="8198" grpId="0" animBg="1"/>
      <p:bldP spid="8199" grpId="0" animBg="1"/>
      <p:bldP spid="8200" grpId="0" animBg="1"/>
      <p:bldP spid="8201" grpId="0" animBg="1"/>
      <p:bldP spid="8203" grpId="0" animBg="1"/>
      <p:bldP spid="8204" grpId="0" animBg="1"/>
      <p:bldP spid="8205" grpId="0" animBg="1"/>
      <p:bldP spid="8206" grpId="0" animBg="1"/>
      <p:bldP spid="8207" grpId="0" animBg="1"/>
      <p:bldP spid="8208" grpId="0" animBg="1"/>
      <p:bldP spid="8211" grpId="0" animBg="1"/>
      <p:bldP spid="8212" grpId="0" animBg="1"/>
      <p:bldP spid="8213" grpId="0" animBg="1"/>
      <p:bldP spid="8214" grpId="0" animBg="1"/>
      <p:bldP spid="8215" grpId="0" animBg="1"/>
      <p:bldP spid="8216" grpId="0" animBg="1"/>
      <p:bldP spid="8217" grpId="0" animBg="1"/>
      <p:bldP spid="8218" grpId="0" animBg="1"/>
      <p:bldP spid="8219" grpId="0" animBg="1"/>
      <p:bldP spid="8220" grpId="0" animBg="1"/>
      <p:bldP spid="8221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5805488"/>
            <a:ext cx="25003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1 вариант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643688" y="5805488"/>
            <a:ext cx="2555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2 вариант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476375" y="4868863"/>
            <a:ext cx="2303463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-8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9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611188" y="393382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70 + …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250825" y="2997200"/>
            <a:ext cx="2303463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41 + …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611188" y="206057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: 2 – 9,5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1116013" y="119697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+ 5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5364163" y="4868863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-2,5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4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6300788" y="3933825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0,12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6588125" y="2997200"/>
            <a:ext cx="2303463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(-5)</a:t>
            </a: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227763" y="2060575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66 - …</a:t>
            </a: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5651500" y="1196975"/>
            <a:ext cx="2303463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-45 + …</a:t>
            </a: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2411413" y="188913"/>
            <a:ext cx="4537075" cy="719137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accent2"/>
                </a:solidFill>
                <a:latin typeface="Times New Roman" pitchFamily="18" charset="0"/>
              </a:rPr>
              <a:t>15</a:t>
            </a:r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 flipV="1">
            <a:off x="2700338" y="436562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 flipV="1">
            <a:off x="6443663" y="436562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 flipV="1">
            <a:off x="2268538" y="3429000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 flipV="1">
            <a:off x="6877050" y="3429000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 flipV="1">
            <a:off x="755650" y="24923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2" name="Line 20"/>
          <p:cNvSpPr>
            <a:spLocks noChangeShapeType="1"/>
          </p:cNvSpPr>
          <p:nvPr/>
        </p:nvSpPr>
        <p:spPr bwMode="auto">
          <a:xfrm flipV="1">
            <a:off x="8388350" y="24923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 flipV="1">
            <a:off x="1331913" y="1557338"/>
            <a:ext cx="0" cy="57626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V="1">
            <a:off x="7740650" y="16287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V="1">
            <a:off x="3132138" y="7651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 flipV="1">
            <a:off x="6011863" y="7651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7" name="Oval 25"/>
          <p:cNvSpPr>
            <a:spLocks noChangeArrowheads="1"/>
          </p:cNvSpPr>
          <p:nvPr/>
        </p:nvSpPr>
        <p:spPr bwMode="auto">
          <a:xfrm>
            <a:off x="2916238" y="2852738"/>
            <a:ext cx="3313112" cy="7191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Georgia" pitchFamily="18" charset="0"/>
              </a:rPr>
              <a:t>Лесенка </a:t>
            </a:r>
          </a:p>
        </p:txBody>
      </p:sp>
      <p:pic>
        <p:nvPicPr>
          <p:cNvPr id="33818" name="Picture 26" descr="CRCTR0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4986338"/>
            <a:ext cx="18415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0" name="Oval 28"/>
          <p:cNvSpPr>
            <a:spLocks noChangeArrowheads="1"/>
          </p:cNvSpPr>
          <p:nvPr/>
        </p:nvSpPr>
        <p:spPr bwMode="auto">
          <a:xfrm>
            <a:off x="2987675" y="2924175"/>
            <a:ext cx="3313113" cy="7191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Georgia" pitchFamily="18" charset="0"/>
              </a:rPr>
              <a:t>Проверка </a:t>
            </a: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1908175" y="4005263"/>
            <a:ext cx="792163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(-72)</a:t>
            </a:r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1547813" y="3068638"/>
            <a:ext cx="792162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(-2)</a:t>
            </a:r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539750" y="2133600"/>
            <a:ext cx="792163" cy="503238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39</a:t>
            </a:r>
          </a:p>
        </p:txBody>
      </p: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1403350" y="1268413"/>
            <a:ext cx="792163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10</a:t>
            </a:r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6443663" y="4005263"/>
            <a:ext cx="792162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-10</a:t>
            </a: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6732588" y="3068638"/>
            <a:ext cx="792162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-1,2</a:t>
            </a: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7524750" y="2133600"/>
            <a:ext cx="792163" cy="503238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6</a:t>
            </a:r>
          </a:p>
        </p:txBody>
      </p: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7019925" y="1268413"/>
            <a:ext cx="792163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60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3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37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3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38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38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8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3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38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3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5"/>
                  </p:tgtEl>
                </p:cond>
              </p:nextCondLst>
            </p:seq>
          </p:childTnLst>
        </p:cTn>
      </p:par>
    </p:tnLst>
    <p:bldLst>
      <p:bldP spid="33817" grpId="0" animBg="1"/>
      <p:bldP spid="33820" grpId="0" animBg="1"/>
      <p:bldP spid="33821" grpId="0" animBg="1"/>
      <p:bldP spid="33822" grpId="0" animBg="1"/>
      <p:bldP spid="33823" grpId="0" animBg="1"/>
      <p:bldP spid="33824" grpId="0" animBg="1"/>
      <p:bldP spid="33825" grpId="0" animBg="1"/>
      <p:bldP spid="33826" grpId="0" animBg="1"/>
      <p:bldP spid="33827" grpId="0" animBg="1"/>
      <p:bldP spid="338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0138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692275" y="188913"/>
            <a:ext cx="7272338" cy="1512887"/>
          </a:xfrm>
          <a:prstGeom prst="wedgeRoundRectCallout">
            <a:avLst>
              <a:gd name="adj1" fmla="val -59278"/>
              <a:gd name="adj2" fmla="val 7292"/>
              <a:gd name="adj3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Сегодня  мы  начинаем  изучать  последнее  арифметическое  действие – </a:t>
            </a:r>
            <a:r>
              <a:rPr lang="ru-RU" sz="2800" b="1" i="1">
                <a:latin typeface="Georgia" pitchFamily="18" charset="0"/>
              </a:rPr>
              <a:t>ДЕЛЕНИЕ.</a:t>
            </a:r>
            <a:endParaRPr lang="ru-RU" sz="2800" b="1" i="1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468313" y="2492375"/>
            <a:ext cx="295116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a : b = </a:t>
            </a:r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4067175" y="2708275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5435600" y="2492375"/>
            <a:ext cx="2951163" cy="649288"/>
            <a:chOff x="3424" y="1570"/>
            <a:chExt cx="1859" cy="409"/>
          </a:xfrm>
        </p:grpSpPr>
        <p:sp>
          <p:nvSpPr>
            <p:cNvPr id="9224" name="WordArt 8"/>
            <p:cNvSpPr>
              <a:spLocks noChangeArrowheads="1" noChangeShapeType="1" noTextEdit="1"/>
            </p:cNvSpPr>
            <p:nvPr/>
          </p:nvSpPr>
          <p:spPr bwMode="auto">
            <a:xfrm>
              <a:off x="3424" y="1570"/>
              <a:ext cx="1859" cy="4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х   </a:t>
              </a:r>
              <a:r>
                <a:rPr lang="en-US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b = a</a:t>
              </a:r>
              <a:endPara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endParaRPr>
            </a:p>
          </p:txBody>
        </p:sp>
        <p:sp>
          <p:nvSpPr>
            <p:cNvPr id="9225" name="WordArt 9"/>
            <p:cNvSpPr>
              <a:spLocks noChangeArrowheads="1" noChangeShapeType="1" noTextEdit="1"/>
            </p:cNvSpPr>
            <p:nvPr/>
          </p:nvSpPr>
          <p:spPr bwMode="auto">
            <a:xfrm>
              <a:off x="3923" y="1797"/>
              <a:ext cx="81" cy="9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.</a:t>
              </a:r>
            </a:p>
          </p:txBody>
        </p:sp>
      </p:grpSp>
      <p:pic>
        <p:nvPicPr>
          <p:cNvPr id="9227" name="Picture 11" descr="CRCTR0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00" y="4986338"/>
            <a:ext cx="18415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1908175" y="3429000"/>
            <a:ext cx="5400675" cy="649288"/>
          </a:xfrm>
          <a:prstGeom prst="wedgeRoundRectCallout">
            <a:avLst>
              <a:gd name="adj1" fmla="val 61139"/>
              <a:gd name="adj2" fmla="val 210148"/>
              <a:gd name="adj3" fmla="val 16667"/>
            </a:avLst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 b="1" i="1">
                <a:latin typeface="Georgia" pitchFamily="18" charset="0"/>
              </a:rPr>
              <a:t>Например:</a:t>
            </a:r>
            <a:endParaRPr lang="ru-RU" sz="3200" b="1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229" name="WordArt 13"/>
          <p:cNvSpPr>
            <a:spLocks noChangeArrowheads="1" noChangeShapeType="1" noTextEdit="1"/>
          </p:cNvSpPr>
          <p:nvPr/>
        </p:nvSpPr>
        <p:spPr bwMode="auto">
          <a:xfrm>
            <a:off x="1187450" y="4292600"/>
            <a:ext cx="29511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-15 : 5 = х</a:t>
            </a:r>
          </a:p>
        </p:txBody>
      </p:sp>
      <p:grpSp>
        <p:nvGrpSpPr>
          <p:cNvPr id="9233" name="Group 17"/>
          <p:cNvGrpSpPr>
            <a:grpSpLocks/>
          </p:cNvGrpSpPr>
          <p:nvPr/>
        </p:nvGrpSpPr>
        <p:grpSpPr bwMode="auto">
          <a:xfrm>
            <a:off x="1187450" y="5013325"/>
            <a:ext cx="2951163" cy="431800"/>
            <a:chOff x="748" y="3158"/>
            <a:chExt cx="1859" cy="272"/>
          </a:xfrm>
        </p:grpSpPr>
        <p:sp>
          <p:nvSpPr>
            <p:cNvPr id="923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748" y="3158"/>
              <a:ext cx="1859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FFCC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х   5 = -15</a:t>
              </a:r>
            </a:p>
          </p:txBody>
        </p:sp>
        <p:sp>
          <p:nvSpPr>
            <p:cNvPr id="9231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156" y="3294"/>
              <a:ext cx="46" cy="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FFCC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.</a:t>
              </a:r>
            </a:p>
          </p:txBody>
        </p:sp>
      </p:grpSp>
      <p:sp>
        <p:nvSpPr>
          <p:cNvPr id="9232" name="WordArt 16"/>
          <p:cNvSpPr>
            <a:spLocks noChangeArrowheads="1" noChangeShapeType="1" noTextEdit="1"/>
          </p:cNvSpPr>
          <p:nvPr/>
        </p:nvSpPr>
        <p:spPr bwMode="auto">
          <a:xfrm>
            <a:off x="1187450" y="5734050"/>
            <a:ext cx="16557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-3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  <p:bldP spid="9223" grpId="0" animBg="1"/>
      <p:bldP spid="9228" grpId="0" animBg="1"/>
      <p:bldP spid="9229" grpId="0" animBg="1"/>
      <p:bldP spid="92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>
                <a:solidFill>
                  <a:schemeClr val="accent2"/>
                </a:solidFill>
                <a:latin typeface="Georgia" pitchFamily="18" charset="0"/>
              </a:rPr>
              <a:t>Определим  знак  частного.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7415213" y="1341438"/>
            <a:ext cx="1728787" cy="2520950"/>
            <a:chOff x="1610" y="164"/>
            <a:chExt cx="1104" cy="1574"/>
          </a:xfrm>
        </p:grpSpPr>
        <p:pic>
          <p:nvPicPr>
            <p:cNvPr id="11269" name="Picture 5" descr="BOY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1270" name="AutoShape 6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7675563" y="4265613"/>
            <a:ext cx="1468437" cy="2592387"/>
            <a:chOff x="385" y="164"/>
            <a:chExt cx="925" cy="1633"/>
          </a:xfrm>
        </p:grpSpPr>
        <p:pic>
          <p:nvPicPr>
            <p:cNvPr id="11272" name="Picture 8" descr="BOY8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11273" name="AutoShape 9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grpSp>
        <p:nvGrpSpPr>
          <p:cNvPr id="11274" name="Group 10"/>
          <p:cNvGrpSpPr>
            <a:grpSpLocks/>
          </p:cNvGrpSpPr>
          <p:nvPr/>
        </p:nvGrpSpPr>
        <p:grpSpPr bwMode="auto">
          <a:xfrm flipH="1">
            <a:off x="0" y="1196975"/>
            <a:ext cx="1439863" cy="2592388"/>
            <a:chOff x="385" y="164"/>
            <a:chExt cx="925" cy="1633"/>
          </a:xfrm>
        </p:grpSpPr>
        <p:pic>
          <p:nvPicPr>
            <p:cNvPr id="11275" name="Picture 11" descr="BOY8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11276" name="AutoShape 12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grpSp>
        <p:nvGrpSpPr>
          <p:cNvPr id="11277" name="Group 13"/>
          <p:cNvGrpSpPr>
            <a:grpSpLocks/>
          </p:cNvGrpSpPr>
          <p:nvPr/>
        </p:nvGrpSpPr>
        <p:grpSpPr bwMode="auto">
          <a:xfrm flipH="1">
            <a:off x="0" y="4337050"/>
            <a:ext cx="1655763" cy="2520950"/>
            <a:chOff x="1610" y="164"/>
            <a:chExt cx="1104" cy="1574"/>
          </a:xfrm>
        </p:grpSpPr>
        <p:pic>
          <p:nvPicPr>
            <p:cNvPr id="11278" name="Picture 14" descr="BOY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1279" name="AutoShape 15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11289" name="WordArt 25"/>
          <p:cNvSpPr>
            <a:spLocks noChangeArrowheads="1" noChangeShapeType="1" noTextEdit="1"/>
          </p:cNvSpPr>
          <p:nvPr/>
        </p:nvSpPr>
        <p:spPr bwMode="auto">
          <a:xfrm>
            <a:off x="1908175" y="1916113"/>
            <a:ext cx="475297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( - ) : ( + ) = ( - )</a:t>
            </a:r>
          </a:p>
        </p:txBody>
      </p:sp>
      <p:grpSp>
        <p:nvGrpSpPr>
          <p:cNvPr id="11290" name="Group 26"/>
          <p:cNvGrpSpPr>
            <a:grpSpLocks/>
          </p:cNvGrpSpPr>
          <p:nvPr/>
        </p:nvGrpSpPr>
        <p:grpSpPr bwMode="auto">
          <a:xfrm>
            <a:off x="7415213" y="1341438"/>
            <a:ext cx="1728787" cy="2520950"/>
            <a:chOff x="1610" y="164"/>
            <a:chExt cx="1104" cy="1574"/>
          </a:xfrm>
        </p:grpSpPr>
        <p:pic>
          <p:nvPicPr>
            <p:cNvPr id="11291" name="Picture 27" descr="BOY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1292" name="AutoShape 28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11293" name="WordArt 29"/>
          <p:cNvSpPr>
            <a:spLocks noChangeArrowheads="1" noChangeShapeType="1" noTextEdit="1"/>
          </p:cNvSpPr>
          <p:nvPr/>
        </p:nvSpPr>
        <p:spPr bwMode="auto">
          <a:xfrm>
            <a:off x="1908175" y="3644900"/>
            <a:ext cx="475297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( + ) : ( - ) = ( - )</a:t>
            </a:r>
          </a:p>
        </p:txBody>
      </p:sp>
      <p:grpSp>
        <p:nvGrpSpPr>
          <p:cNvPr id="11294" name="Group 30"/>
          <p:cNvGrpSpPr>
            <a:grpSpLocks/>
          </p:cNvGrpSpPr>
          <p:nvPr/>
        </p:nvGrpSpPr>
        <p:grpSpPr bwMode="auto">
          <a:xfrm flipH="1">
            <a:off x="0" y="4337050"/>
            <a:ext cx="1655763" cy="2520950"/>
            <a:chOff x="1610" y="164"/>
            <a:chExt cx="1104" cy="1574"/>
          </a:xfrm>
        </p:grpSpPr>
        <p:pic>
          <p:nvPicPr>
            <p:cNvPr id="11295" name="Picture 31" descr="BOY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1296" name="AutoShape 32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11297" name="WordArt 33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475297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( - ) : ( - ) = ( + )</a:t>
            </a:r>
          </a:p>
        </p:txBody>
      </p:sp>
      <p:grpSp>
        <p:nvGrpSpPr>
          <p:cNvPr id="11298" name="Group 34"/>
          <p:cNvGrpSpPr>
            <a:grpSpLocks/>
          </p:cNvGrpSpPr>
          <p:nvPr/>
        </p:nvGrpSpPr>
        <p:grpSpPr bwMode="auto">
          <a:xfrm>
            <a:off x="7675563" y="4265613"/>
            <a:ext cx="1468437" cy="2592387"/>
            <a:chOff x="385" y="164"/>
            <a:chExt cx="925" cy="1633"/>
          </a:xfrm>
        </p:grpSpPr>
        <p:pic>
          <p:nvPicPr>
            <p:cNvPr id="11299" name="Picture 35" descr="BOY8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11300" name="AutoShape 36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6.66667E-6 C 0.00417 0.07499 0.00833 0.15023 -0.05521 0.20879 C -0.11875 0.26736 -0.27812 0.34374 -0.3816 0.35092 C -0.48507 0.3581 -0.60989 0.30115 -0.67639 0.25254 C -0.74288 0.20393 -0.76111 0.13958 -0.78021 0.05972 C -0.7993 -0.02014 -0.81753 -0.15764 -0.7908 -0.22639 C -0.76406 -0.29514 -0.6934 -0.33218 -0.61979 -0.35255 C -0.54618 -0.37292 -0.41059 -0.36806 -0.34861 -0.34908 C -0.28663 -0.3301 -0.26927 -0.2794 -0.24739 -0.23866 C -0.22552 -0.19792 -0.22135 -0.15163 -0.21701 -0.10533 " pathEditMode="relative" ptsTypes="aaaaaaaaaA">
                                      <p:cBhvr>
                                        <p:cTn id="47" dur="2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-3.7037E-6 C 0.01823 -0.07199 0.0158 -0.14398 0.02726 -0.21412 C 0.03872 -0.28426 0.06493 -0.42083 0.08906 -0.42106 C 0.1132 -0.42129 0.14948 -0.29699 0.17205 -0.21574 C 0.19462 -0.13449 0.16563 0.01899 0.22465 0.06667 C 0.28368 0.11436 0.46268 0.12361 0.52587 0.07014 C 0.58906 0.01667 0.59636 -0.11898 0.60365 -0.25439 " pathEditMode="relative" rAng="0" ptsTypes="aaaaaaA">
                                      <p:cBhvr>
                                        <p:cTn id="62" dur="2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" y="-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7 C 0.00312 -0.06644 0.00625 -0.13241 0.00121 -0.23171 C -0.00382 -0.33102 0.01059 -0.50764 -0.03038 -0.59653 C -0.07136 -0.68542 -0.16927 -0.74167 -0.24479 -0.76505 C -0.32031 -0.78843 -0.41198 -0.7787 -0.48299 -0.73681 C -0.55399 -0.69491 -0.63594 -0.60949 -0.67118 -0.51412 C -0.70643 -0.41875 -0.71042 -0.27662 -0.69479 -0.16505 C -0.67917 -0.05347 -0.65382 0.12801 -0.57761 0.15602 C -0.50139 0.18403 -0.30886 0.03495 -0.23802 0.00324 " pathEditMode="relative" rAng="0" ptsTypes="aaaaaaaaa">
                                      <p:cBhvr>
                                        <p:cTn id="77" dur="2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" y="-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89" grpId="0" animBg="1"/>
      <p:bldP spid="11293" grpId="0" animBg="1"/>
      <p:bldP spid="1129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Diagram 2"/>
          <p:cNvGraphicFramePr>
            <a:graphicFrameLocks/>
          </p:cNvGraphicFramePr>
          <p:nvPr>
            <p:ph/>
          </p:nvPr>
        </p:nvGraphicFramePr>
        <p:xfrm>
          <a:off x="468313" y="692150"/>
          <a:ext cx="8229600" cy="5876925"/>
        </p:xfrm>
        <a:graphic>
          <a:graphicData uri="http://schemas.openxmlformats.org/drawingml/2006/compatibility">
            <com:legacyDrawing xmlns:com="http://schemas.openxmlformats.org/drawingml/2006/compatibility" spid="_x0000_s16386"/>
          </a:graphicData>
        </a:graphic>
      </p:graphicFrame>
      <p:sp>
        <p:nvSpPr>
          <p:cNvPr id="16405" name="Oval 21"/>
          <p:cNvSpPr>
            <a:spLocks noChangeArrowheads="1"/>
          </p:cNvSpPr>
          <p:nvPr/>
        </p:nvSpPr>
        <p:spPr bwMode="auto">
          <a:xfrm>
            <a:off x="4067175" y="476250"/>
            <a:ext cx="1008063" cy="985838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-0,3</a:t>
            </a:r>
          </a:p>
        </p:txBody>
      </p:sp>
      <p:sp>
        <p:nvSpPr>
          <p:cNvPr id="16406" name="Oval 22"/>
          <p:cNvSpPr>
            <a:spLocks noChangeArrowheads="1"/>
          </p:cNvSpPr>
          <p:nvPr/>
        </p:nvSpPr>
        <p:spPr bwMode="auto">
          <a:xfrm>
            <a:off x="5940425" y="1268413"/>
            <a:ext cx="1008063" cy="985837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-20</a:t>
            </a:r>
          </a:p>
        </p:txBody>
      </p:sp>
      <p:sp>
        <p:nvSpPr>
          <p:cNvPr id="16407" name="Oval 23"/>
          <p:cNvSpPr>
            <a:spLocks noChangeArrowheads="1"/>
          </p:cNvSpPr>
          <p:nvPr/>
        </p:nvSpPr>
        <p:spPr bwMode="auto">
          <a:xfrm>
            <a:off x="6732588" y="3068638"/>
            <a:ext cx="1008062" cy="985837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15</a:t>
            </a:r>
          </a:p>
        </p:txBody>
      </p:sp>
      <p:sp>
        <p:nvSpPr>
          <p:cNvPr id="16408" name="Oval 24"/>
          <p:cNvSpPr>
            <a:spLocks noChangeArrowheads="1"/>
          </p:cNvSpPr>
          <p:nvPr/>
        </p:nvSpPr>
        <p:spPr bwMode="auto">
          <a:xfrm>
            <a:off x="5940425" y="5013325"/>
            <a:ext cx="1008063" cy="985838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12</a:t>
            </a:r>
          </a:p>
        </p:txBody>
      </p:sp>
      <p:sp>
        <p:nvSpPr>
          <p:cNvPr id="16409" name="Oval 25"/>
          <p:cNvSpPr>
            <a:spLocks noChangeArrowheads="1"/>
          </p:cNvSpPr>
          <p:nvPr/>
        </p:nvSpPr>
        <p:spPr bwMode="auto">
          <a:xfrm>
            <a:off x="4067175" y="5661025"/>
            <a:ext cx="1008063" cy="985838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-10</a:t>
            </a:r>
          </a:p>
        </p:txBody>
      </p:sp>
      <p:sp>
        <p:nvSpPr>
          <p:cNvPr id="16410" name="Oval 26"/>
          <p:cNvSpPr>
            <a:spLocks noChangeArrowheads="1"/>
          </p:cNvSpPr>
          <p:nvPr/>
        </p:nvSpPr>
        <p:spPr bwMode="auto">
          <a:xfrm>
            <a:off x="2124075" y="4941888"/>
            <a:ext cx="1008063" cy="985837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6</a:t>
            </a:r>
          </a:p>
        </p:txBody>
      </p:sp>
      <p:sp>
        <p:nvSpPr>
          <p:cNvPr id="16411" name="Oval 27"/>
          <p:cNvSpPr>
            <a:spLocks noChangeArrowheads="1"/>
          </p:cNvSpPr>
          <p:nvPr/>
        </p:nvSpPr>
        <p:spPr bwMode="auto">
          <a:xfrm>
            <a:off x="1403350" y="3141663"/>
            <a:ext cx="1008063" cy="985837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>
                  <a:alpha val="99001"/>
                </a:srgbClr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40</a:t>
            </a:r>
          </a:p>
        </p:txBody>
      </p:sp>
      <p:sp>
        <p:nvSpPr>
          <p:cNvPr id="16412" name="Oval 28"/>
          <p:cNvSpPr>
            <a:spLocks noChangeArrowheads="1"/>
          </p:cNvSpPr>
          <p:nvPr/>
        </p:nvSpPr>
        <p:spPr bwMode="auto">
          <a:xfrm>
            <a:off x="2268538" y="1196975"/>
            <a:ext cx="1008062" cy="985838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500</a:t>
            </a:r>
          </a:p>
        </p:txBody>
      </p:sp>
      <p:pic>
        <p:nvPicPr>
          <p:cNvPr id="16413" name="Picture 29" descr="CRCTR0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4000" y="4276725"/>
            <a:ext cx="2540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4" name="Picture 30" descr="CRCTR0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49725"/>
            <a:ext cx="155416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5" name="AutoShape 31"/>
          <p:cNvSpPr>
            <a:spLocks noChangeArrowheads="1"/>
          </p:cNvSpPr>
          <p:nvPr/>
        </p:nvSpPr>
        <p:spPr bwMode="auto">
          <a:xfrm>
            <a:off x="1331913" y="2708275"/>
            <a:ext cx="6840537" cy="1295400"/>
          </a:xfrm>
          <a:prstGeom prst="wedgeRoundRectCallout">
            <a:avLst>
              <a:gd name="adj1" fmla="val -61884"/>
              <a:gd name="adj2" fmla="val 46815"/>
              <a:gd name="adj3" fmla="val 16667"/>
            </a:avLst>
          </a:prstGeom>
          <a:gradFill rotWithShape="1">
            <a:gsLst>
              <a:gs pos="0">
                <a:srgbClr val="00FF00"/>
              </a:gs>
              <a:gs pos="50000">
                <a:srgbClr val="F8C8EA"/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6600" b="1" i="1">
                <a:solidFill>
                  <a:srgbClr val="FF3300"/>
                </a:solidFill>
                <a:latin typeface="Georgia" pitchFamily="18" charset="0"/>
              </a:rPr>
              <a:t>Молодцы!</a:t>
            </a:r>
          </a:p>
        </p:txBody>
      </p:sp>
      <p:sp>
        <p:nvSpPr>
          <p:cNvPr id="16416" name="Freeform 32"/>
          <p:cNvSpPr>
            <a:spLocks/>
          </p:cNvSpPr>
          <p:nvPr/>
        </p:nvSpPr>
        <p:spPr bwMode="auto">
          <a:xfrm>
            <a:off x="6011863" y="333375"/>
            <a:ext cx="2663825" cy="2087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38" y="64"/>
              </a:cxn>
              <a:cxn ang="0">
                <a:pos x="1134" y="272"/>
              </a:cxn>
              <a:cxn ang="0">
                <a:pos x="1542" y="771"/>
              </a:cxn>
              <a:cxn ang="0">
                <a:pos x="1678" y="1315"/>
              </a:cxn>
            </a:cxnLst>
            <a:rect l="0" t="0" r="r" b="b"/>
            <a:pathLst>
              <a:path w="1678" h="1315">
                <a:moveTo>
                  <a:pt x="0" y="0"/>
                </a:moveTo>
                <a:cubicBezTo>
                  <a:pt x="106" y="11"/>
                  <a:pt x="449" y="19"/>
                  <a:pt x="638" y="64"/>
                </a:cubicBezTo>
                <a:cubicBezTo>
                  <a:pt x="827" y="109"/>
                  <a:pt x="983" y="154"/>
                  <a:pt x="1134" y="272"/>
                </a:cubicBezTo>
                <a:cubicBezTo>
                  <a:pt x="1285" y="390"/>
                  <a:pt x="1451" y="597"/>
                  <a:pt x="1542" y="771"/>
                </a:cubicBezTo>
                <a:cubicBezTo>
                  <a:pt x="1633" y="945"/>
                  <a:pt x="1655" y="1130"/>
                  <a:pt x="1678" y="1315"/>
                </a:cubicBezTo>
              </a:path>
            </a:pathLst>
          </a:custGeom>
          <a:noFill/>
          <a:ln w="85725">
            <a:solidFill>
              <a:srgbClr val="00FF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8" name="WordArt 34"/>
          <p:cNvSpPr>
            <a:spLocks noChangeArrowheads="1" noChangeShapeType="1" noTextEdit="1"/>
          </p:cNvSpPr>
          <p:nvPr/>
        </p:nvSpPr>
        <p:spPr bwMode="auto">
          <a:xfrm rot="-1422816">
            <a:off x="0" y="692150"/>
            <a:ext cx="3817938" cy="1482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Солнышко.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10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16386" grpId="0"/>
      <p:bldP spid="16405" grpId="0" animBg="1"/>
      <p:bldP spid="16406" grpId="0" animBg="1"/>
      <p:bldP spid="16407" grpId="0" animBg="1"/>
      <p:bldP spid="16408" grpId="0" animBg="1"/>
      <p:bldP spid="16409" grpId="0" animBg="1"/>
      <p:bldP spid="16410" grpId="0" animBg="1"/>
      <p:bldP spid="16411" grpId="0" animBg="1"/>
      <p:bldP spid="16412" grpId="0" animBg="1"/>
      <p:bldP spid="16415" grpId="0" animBg="1"/>
      <p:bldP spid="16416" grpId="0" animBg="1"/>
      <p:bldP spid="164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48" name="Group 60"/>
          <p:cNvGrpSpPr>
            <a:grpSpLocks/>
          </p:cNvGrpSpPr>
          <p:nvPr/>
        </p:nvGrpSpPr>
        <p:grpSpPr bwMode="auto">
          <a:xfrm>
            <a:off x="468313" y="549275"/>
            <a:ext cx="1468437" cy="2592388"/>
            <a:chOff x="385" y="164"/>
            <a:chExt cx="925" cy="1633"/>
          </a:xfrm>
        </p:grpSpPr>
        <p:pic>
          <p:nvPicPr>
            <p:cNvPr id="12349" name="Picture 61" descr="BOY8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12350" name="AutoShape 62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grpSp>
        <p:nvGrpSpPr>
          <p:cNvPr id="12351" name="Group 63"/>
          <p:cNvGrpSpPr>
            <a:grpSpLocks/>
          </p:cNvGrpSpPr>
          <p:nvPr/>
        </p:nvGrpSpPr>
        <p:grpSpPr bwMode="auto">
          <a:xfrm>
            <a:off x="468313" y="3789363"/>
            <a:ext cx="1584325" cy="2498725"/>
            <a:chOff x="1610" y="164"/>
            <a:chExt cx="1104" cy="1574"/>
          </a:xfrm>
        </p:grpSpPr>
        <p:pic>
          <p:nvPicPr>
            <p:cNvPr id="12352" name="Picture 64" descr="BOY4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2353" name="AutoShape 65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12354" name="AutoShape 66"/>
          <p:cNvSpPr>
            <a:spLocks noChangeArrowheads="1"/>
          </p:cNvSpPr>
          <p:nvPr/>
        </p:nvSpPr>
        <p:spPr bwMode="auto">
          <a:xfrm>
            <a:off x="4284663" y="333375"/>
            <a:ext cx="4156075" cy="5349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 cmpd="dbl">
            <a:solidFill>
              <a:srgbClr val="CCEC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Georgia" pitchFamily="18" charset="0"/>
              </a:rPr>
              <a:t>Решаем примеры:</a:t>
            </a:r>
          </a:p>
        </p:txBody>
      </p:sp>
      <p:sp>
        <p:nvSpPr>
          <p:cNvPr id="12355" name="AutoShape 67"/>
          <p:cNvSpPr>
            <a:spLocks noChangeArrowheads="1"/>
          </p:cNvSpPr>
          <p:nvPr/>
        </p:nvSpPr>
        <p:spPr bwMode="auto">
          <a:xfrm>
            <a:off x="4284663" y="333375"/>
            <a:ext cx="4227512" cy="5349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38100" cmpd="dbl">
            <a:solidFill>
              <a:srgbClr val="FF00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Georgia" pitchFamily="18" charset="0"/>
              </a:rPr>
              <a:t>Проверяем:</a:t>
            </a:r>
          </a:p>
        </p:txBody>
      </p:sp>
      <p:sp>
        <p:nvSpPr>
          <p:cNvPr id="12356" name="WordArt 68"/>
          <p:cNvSpPr>
            <a:spLocks noChangeArrowheads="1" noChangeShapeType="1" noTextEdit="1"/>
          </p:cNvSpPr>
          <p:nvPr/>
        </p:nvSpPr>
        <p:spPr bwMode="auto">
          <a:xfrm>
            <a:off x="3060700" y="1628775"/>
            <a:ext cx="28098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2,1 : (-7) =</a:t>
            </a:r>
          </a:p>
        </p:txBody>
      </p:sp>
      <p:grpSp>
        <p:nvGrpSpPr>
          <p:cNvPr id="12357" name="Group 69"/>
          <p:cNvGrpSpPr>
            <a:grpSpLocks/>
          </p:cNvGrpSpPr>
          <p:nvPr/>
        </p:nvGrpSpPr>
        <p:grpSpPr bwMode="auto">
          <a:xfrm>
            <a:off x="2987675" y="2492375"/>
            <a:ext cx="2881313" cy="574675"/>
            <a:chOff x="1066" y="2387"/>
            <a:chExt cx="1724" cy="362"/>
          </a:xfrm>
        </p:grpSpPr>
        <p:sp>
          <p:nvSpPr>
            <p:cNvPr id="12358" name="Oval 70"/>
            <p:cNvSpPr>
              <a:spLocks noChangeArrowheads="1"/>
            </p:cNvSpPr>
            <p:nvPr/>
          </p:nvSpPr>
          <p:spPr bwMode="auto">
            <a:xfrm>
              <a:off x="1565" y="2523"/>
              <a:ext cx="46" cy="7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9" name="WordArt 71"/>
            <p:cNvSpPr>
              <a:spLocks noChangeArrowheads="1" noChangeShapeType="1" noTextEdit="1"/>
            </p:cNvSpPr>
            <p:nvPr/>
          </p:nvSpPr>
          <p:spPr bwMode="auto">
            <a:xfrm>
              <a:off x="1066" y="2387"/>
              <a:ext cx="1724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-5   (-1,4) =</a:t>
              </a:r>
            </a:p>
          </p:txBody>
        </p:sp>
      </p:grpSp>
      <p:sp>
        <p:nvSpPr>
          <p:cNvPr id="12360" name="WordArt 72"/>
          <p:cNvSpPr>
            <a:spLocks noChangeArrowheads="1" noChangeShapeType="1" noTextEdit="1"/>
          </p:cNvSpPr>
          <p:nvPr/>
        </p:nvSpPr>
        <p:spPr bwMode="auto">
          <a:xfrm>
            <a:off x="3348038" y="3429000"/>
            <a:ext cx="25209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-3,2 : 8 =</a:t>
            </a:r>
          </a:p>
        </p:txBody>
      </p:sp>
      <p:grpSp>
        <p:nvGrpSpPr>
          <p:cNvPr id="12361" name="Group 73"/>
          <p:cNvGrpSpPr>
            <a:grpSpLocks/>
          </p:cNvGrpSpPr>
          <p:nvPr/>
        </p:nvGrpSpPr>
        <p:grpSpPr bwMode="auto">
          <a:xfrm>
            <a:off x="3492500" y="4149725"/>
            <a:ext cx="2378075" cy="911225"/>
            <a:chOff x="1383" y="2251"/>
            <a:chExt cx="1226" cy="574"/>
          </a:xfrm>
        </p:grpSpPr>
        <p:sp>
          <p:nvSpPr>
            <p:cNvPr id="12362" name="Oval 74"/>
            <p:cNvSpPr>
              <a:spLocks noChangeArrowheads="1"/>
            </p:cNvSpPr>
            <p:nvPr/>
          </p:nvSpPr>
          <p:spPr bwMode="auto">
            <a:xfrm>
              <a:off x="1882" y="2523"/>
              <a:ext cx="46" cy="7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3" name="WordArt 75"/>
            <p:cNvSpPr>
              <a:spLocks noChangeArrowheads="1" noChangeShapeType="1" noTextEdit="1"/>
            </p:cNvSpPr>
            <p:nvPr/>
          </p:nvSpPr>
          <p:spPr bwMode="auto">
            <a:xfrm>
              <a:off x="1383" y="2387"/>
              <a:ext cx="1226" cy="3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-6        =</a:t>
              </a:r>
            </a:p>
          </p:txBody>
        </p:sp>
        <p:grpSp>
          <p:nvGrpSpPr>
            <p:cNvPr id="12364" name="Group 76"/>
            <p:cNvGrpSpPr>
              <a:grpSpLocks/>
            </p:cNvGrpSpPr>
            <p:nvPr/>
          </p:nvGrpSpPr>
          <p:grpSpPr bwMode="auto">
            <a:xfrm>
              <a:off x="2018" y="2251"/>
              <a:ext cx="363" cy="574"/>
              <a:chOff x="2653" y="1344"/>
              <a:chExt cx="317" cy="528"/>
            </a:xfrm>
          </p:grpSpPr>
          <p:sp>
            <p:nvSpPr>
              <p:cNvPr id="12365" name="WordArt 77"/>
              <p:cNvSpPr>
                <a:spLocks noChangeArrowheads="1" noChangeShapeType="1" noTextEdit="1"/>
              </p:cNvSpPr>
              <p:nvPr/>
            </p:nvSpPr>
            <p:spPr bwMode="auto">
              <a:xfrm>
                <a:off x="2744" y="1344"/>
                <a:ext cx="136" cy="22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3</a:t>
                </a:r>
              </a:p>
            </p:txBody>
          </p:sp>
          <p:sp>
            <p:nvSpPr>
              <p:cNvPr id="12366" name="WordArt 78"/>
              <p:cNvSpPr>
                <a:spLocks noChangeArrowheads="1" noChangeShapeType="1" noTextEdit="1"/>
              </p:cNvSpPr>
              <p:nvPr/>
            </p:nvSpPr>
            <p:spPr bwMode="auto">
              <a:xfrm>
                <a:off x="2699" y="1661"/>
                <a:ext cx="226" cy="21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11</a:t>
                </a:r>
              </a:p>
            </p:txBody>
          </p:sp>
          <p:sp>
            <p:nvSpPr>
              <p:cNvPr id="12367" name="WordArt 79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2653" y="1616"/>
                <a:ext cx="317" cy="3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</p:grpSp>
      <p:grpSp>
        <p:nvGrpSpPr>
          <p:cNvPr id="12368" name="Group 80"/>
          <p:cNvGrpSpPr>
            <a:grpSpLocks/>
          </p:cNvGrpSpPr>
          <p:nvPr/>
        </p:nvGrpSpPr>
        <p:grpSpPr bwMode="auto">
          <a:xfrm>
            <a:off x="2987675" y="5373688"/>
            <a:ext cx="2879725" cy="911225"/>
            <a:chOff x="3198" y="2523"/>
            <a:chExt cx="1633" cy="574"/>
          </a:xfrm>
        </p:grpSpPr>
        <p:sp>
          <p:nvSpPr>
            <p:cNvPr id="12369" name="WordArt 81"/>
            <p:cNvSpPr>
              <a:spLocks noChangeArrowheads="1" noChangeShapeType="1" noTextEdit="1"/>
            </p:cNvSpPr>
            <p:nvPr/>
          </p:nvSpPr>
          <p:spPr bwMode="auto">
            <a:xfrm>
              <a:off x="3198" y="2659"/>
              <a:ext cx="1633" cy="3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-      : (-9) =</a:t>
              </a:r>
            </a:p>
          </p:txBody>
        </p:sp>
        <p:grpSp>
          <p:nvGrpSpPr>
            <p:cNvPr id="12370" name="Group 82"/>
            <p:cNvGrpSpPr>
              <a:grpSpLocks/>
            </p:cNvGrpSpPr>
            <p:nvPr/>
          </p:nvGrpSpPr>
          <p:grpSpPr bwMode="auto">
            <a:xfrm>
              <a:off x="3424" y="2523"/>
              <a:ext cx="363" cy="574"/>
              <a:chOff x="1111" y="2251"/>
              <a:chExt cx="363" cy="574"/>
            </a:xfrm>
          </p:grpSpPr>
          <p:sp>
            <p:nvSpPr>
              <p:cNvPr id="12371" name="WordArt 83"/>
              <p:cNvSpPr>
                <a:spLocks noChangeArrowheads="1" noChangeShapeType="1" noTextEdit="1"/>
              </p:cNvSpPr>
              <p:nvPr/>
            </p:nvSpPr>
            <p:spPr bwMode="auto">
              <a:xfrm>
                <a:off x="1215" y="2251"/>
                <a:ext cx="156" cy="24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</a:t>
                </a:r>
              </a:p>
            </p:txBody>
          </p:sp>
          <p:sp>
            <p:nvSpPr>
              <p:cNvPr id="12372" name="WordArt 8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202" y="2596"/>
                <a:ext cx="181" cy="22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3</a:t>
                </a:r>
              </a:p>
            </p:txBody>
          </p:sp>
          <p:sp>
            <p:nvSpPr>
              <p:cNvPr id="12373" name="WordArt 85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1111" y="2547"/>
                <a:ext cx="363" cy="3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</p:grpSp>
      <p:sp>
        <p:nvSpPr>
          <p:cNvPr id="12374" name="AutoShape 86"/>
          <p:cNvSpPr>
            <a:spLocks noChangeArrowheads="1"/>
          </p:cNvSpPr>
          <p:nvPr/>
        </p:nvSpPr>
        <p:spPr bwMode="auto">
          <a:xfrm>
            <a:off x="6011863" y="1341438"/>
            <a:ext cx="1512887" cy="1066800"/>
          </a:xfrm>
          <a:prstGeom prst="star16">
            <a:avLst>
              <a:gd name="adj" fmla="val 41884"/>
            </a:avLst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FF"/>
                </a:solidFill>
                <a:latin typeface="Times New Roman" pitchFamily="18" charset="0"/>
              </a:rPr>
              <a:t>-3</a:t>
            </a:r>
          </a:p>
        </p:txBody>
      </p:sp>
      <p:sp>
        <p:nvSpPr>
          <p:cNvPr id="12375" name="AutoShape 87"/>
          <p:cNvSpPr>
            <a:spLocks noChangeArrowheads="1"/>
          </p:cNvSpPr>
          <p:nvPr/>
        </p:nvSpPr>
        <p:spPr bwMode="auto">
          <a:xfrm>
            <a:off x="6011863" y="2205038"/>
            <a:ext cx="1584325" cy="1066800"/>
          </a:xfrm>
          <a:prstGeom prst="star16">
            <a:avLst>
              <a:gd name="adj" fmla="val 41884"/>
            </a:avLst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FF"/>
                </a:solidFill>
                <a:latin typeface="Times New Roman" pitchFamily="18" charset="0"/>
              </a:rPr>
              <a:t>7</a:t>
            </a:r>
          </a:p>
        </p:txBody>
      </p:sp>
      <p:sp>
        <p:nvSpPr>
          <p:cNvPr id="12376" name="AutoShape 88"/>
          <p:cNvSpPr>
            <a:spLocks noChangeArrowheads="1"/>
          </p:cNvSpPr>
          <p:nvPr/>
        </p:nvSpPr>
        <p:spPr bwMode="auto">
          <a:xfrm>
            <a:off x="6011863" y="3068638"/>
            <a:ext cx="1512887" cy="1066800"/>
          </a:xfrm>
          <a:prstGeom prst="star16">
            <a:avLst>
              <a:gd name="adj" fmla="val 41884"/>
            </a:avLst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FF"/>
                </a:solidFill>
                <a:latin typeface="Times New Roman" pitchFamily="18" charset="0"/>
              </a:rPr>
              <a:t>-0,4</a:t>
            </a:r>
          </a:p>
        </p:txBody>
      </p:sp>
      <p:grpSp>
        <p:nvGrpSpPr>
          <p:cNvPr id="12382" name="Group 94"/>
          <p:cNvGrpSpPr>
            <a:grpSpLocks/>
          </p:cNvGrpSpPr>
          <p:nvPr/>
        </p:nvGrpSpPr>
        <p:grpSpPr bwMode="auto">
          <a:xfrm>
            <a:off x="5940425" y="4076700"/>
            <a:ext cx="1800225" cy="1152525"/>
            <a:chOff x="3379" y="2568"/>
            <a:chExt cx="1134" cy="726"/>
          </a:xfrm>
        </p:grpSpPr>
        <p:sp>
          <p:nvSpPr>
            <p:cNvPr id="12377" name="AutoShape 89"/>
            <p:cNvSpPr>
              <a:spLocks noChangeArrowheads="1"/>
            </p:cNvSpPr>
            <p:nvPr/>
          </p:nvSpPr>
          <p:spPr bwMode="auto">
            <a:xfrm>
              <a:off x="3379" y="2568"/>
              <a:ext cx="1134" cy="726"/>
            </a:xfrm>
            <a:prstGeom prst="star16">
              <a:avLst>
                <a:gd name="adj" fmla="val 41884"/>
              </a:avLst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4800" b="1">
                  <a:solidFill>
                    <a:srgbClr val="0000FF"/>
                  </a:solidFill>
                  <a:latin typeface="Times New Roman" pitchFamily="18" charset="0"/>
                </a:rPr>
                <a:t>-1    </a:t>
              </a:r>
            </a:p>
          </p:txBody>
        </p:sp>
        <p:grpSp>
          <p:nvGrpSpPr>
            <p:cNvPr id="12378" name="Group 90"/>
            <p:cNvGrpSpPr>
              <a:grpSpLocks/>
            </p:cNvGrpSpPr>
            <p:nvPr/>
          </p:nvGrpSpPr>
          <p:grpSpPr bwMode="auto">
            <a:xfrm>
              <a:off x="3878" y="2614"/>
              <a:ext cx="363" cy="574"/>
              <a:chOff x="3560" y="3249"/>
              <a:chExt cx="363" cy="574"/>
            </a:xfrm>
          </p:grpSpPr>
          <p:sp>
            <p:nvSpPr>
              <p:cNvPr id="12379" name="WordArt 9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3249"/>
                <a:ext cx="156" cy="24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7</a:t>
                </a:r>
              </a:p>
            </p:txBody>
          </p:sp>
          <p:sp>
            <p:nvSpPr>
              <p:cNvPr id="12380" name="WordArt 92"/>
              <p:cNvSpPr>
                <a:spLocks noChangeArrowheads="1" noChangeShapeType="1" noTextEdit="1"/>
              </p:cNvSpPr>
              <p:nvPr/>
            </p:nvSpPr>
            <p:spPr bwMode="auto">
              <a:xfrm>
                <a:off x="3606" y="3594"/>
                <a:ext cx="272" cy="22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11</a:t>
                </a:r>
              </a:p>
            </p:txBody>
          </p:sp>
          <p:sp>
            <p:nvSpPr>
              <p:cNvPr id="12381" name="WordArt 93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3560" y="3545"/>
                <a:ext cx="363" cy="3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</p:grpSp>
      <p:grpSp>
        <p:nvGrpSpPr>
          <p:cNvPr id="12389" name="Group 101"/>
          <p:cNvGrpSpPr>
            <a:grpSpLocks/>
          </p:cNvGrpSpPr>
          <p:nvPr/>
        </p:nvGrpSpPr>
        <p:grpSpPr bwMode="auto">
          <a:xfrm>
            <a:off x="5940425" y="5229225"/>
            <a:ext cx="1800225" cy="1152525"/>
            <a:chOff x="3334" y="3294"/>
            <a:chExt cx="1134" cy="726"/>
          </a:xfrm>
        </p:grpSpPr>
        <p:sp>
          <p:nvSpPr>
            <p:cNvPr id="12384" name="AutoShape 96"/>
            <p:cNvSpPr>
              <a:spLocks noChangeArrowheads="1"/>
            </p:cNvSpPr>
            <p:nvPr/>
          </p:nvSpPr>
          <p:spPr bwMode="auto">
            <a:xfrm>
              <a:off x="3334" y="3294"/>
              <a:ext cx="1134" cy="726"/>
            </a:xfrm>
            <a:prstGeom prst="star16">
              <a:avLst>
                <a:gd name="adj" fmla="val 41884"/>
              </a:avLst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4800" b="1">
                  <a:solidFill>
                    <a:srgbClr val="0000FF"/>
                  </a:solidFill>
                  <a:latin typeface="Times New Roman" pitchFamily="18" charset="0"/>
                </a:rPr>
                <a:t>   </a:t>
              </a:r>
            </a:p>
          </p:txBody>
        </p:sp>
        <p:grpSp>
          <p:nvGrpSpPr>
            <p:cNvPr id="12385" name="Group 97"/>
            <p:cNvGrpSpPr>
              <a:grpSpLocks/>
            </p:cNvGrpSpPr>
            <p:nvPr/>
          </p:nvGrpSpPr>
          <p:grpSpPr bwMode="auto">
            <a:xfrm>
              <a:off x="3696" y="3339"/>
              <a:ext cx="363" cy="574"/>
              <a:chOff x="3560" y="3249"/>
              <a:chExt cx="363" cy="574"/>
            </a:xfrm>
          </p:grpSpPr>
          <p:sp>
            <p:nvSpPr>
              <p:cNvPr id="12386" name="WordArt 9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3249"/>
                <a:ext cx="156" cy="24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</a:t>
                </a:r>
              </a:p>
            </p:txBody>
          </p:sp>
          <p:sp>
            <p:nvSpPr>
              <p:cNvPr id="12387" name="WordArt 9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606" y="3594"/>
                <a:ext cx="272" cy="22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27</a:t>
                </a:r>
              </a:p>
            </p:txBody>
          </p:sp>
          <p:sp>
            <p:nvSpPr>
              <p:cNvPr id="12388" name="WordArt 100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3560" y="3545"/>
                <a:ext cx="363" cy="3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2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5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5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23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23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8"/>
                  </p:tgtEl>
                </p:cond>
              </p:nextCondLst>
            </p:seq>
          </p:childTnLst>
        </p:cTn>
      </p:par>
    </p:tnLst>
    <p:bldLst>
      <p:bldP spid="12354" grpId="0" animBg="1"/>
      <p:bldP spid="12355" grpId="0" animBg="1"/>
      <p:bldP spid="12356" grpId="0" animBg="1"/>
      <p:bldP spid="12360" grpId="0" animBg="1"/>
      <p:bldP spid="12374" grpId="0" animBg="1"/>
      <p:bldP spid="12375" grpId="0" animBg="1"/>
      <p:bldP spid="12376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642</Words>
  <Application>Microsoft Office PowerPoint</Application>
  <PresentationFormat>Экран (4:3)</PresentationFormat>
  <Paragraphs>226</Paragraphs>
  <Slides>16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Georgia</vt:lpstr>
      <vt:lpstr>Оформление по умолчанию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Определим  знак  частного.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Николай</cp:lastModifiedBy>
  <cp:revision>14</cp:revision>
  <dcterms:created xsi:type="dcterms:W3CDTF">2009-03-15T13:59:21Z</dcterms:created>
  <dcterms:modified xsi:type="dcterms:W3CDTF">2013-04-01T11:27:55Z</dcterms:modified>
</cp:coreProperties>
</file>