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unknown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9" r:id="rId2"/>
    <p:sldId id="256" r:id="rId3"/>
    <p:sldId id="257" r:id="rId4"/>
    <p:sldId id="258" r:id="rId5"/>
    <p:sldId id="259" r:id="rId6"/>
    <p:sldId id="262" r:id="rId7"/>
    <p:sldId id="270" r:id="rId8"/>
    <p:sldId id="271" r:id="rId9"/>
    <p:sldId id="272" r:id="rId10"/>
    <p:sldId id="263" r:id="rId11"/>
    <p:sldId id="264" r:id="rId12"/>
    <p:sldId id="273" r:id="rId13"/>
    <p:sldId id="275" r:id="rId14"/>
    <p:sldId id="266" r:id="rId15"/>
    <p:sldId id="274" r:id="rId16"/>
    <p:sldId id="276" r:id="rId17"/>
    <p:sldId id="277" r:id="rId18"/>
    <p:sldId id="265" r:id="rId19"/>
    <p:sldId id="267" r:id="rId20"/>
    <p:sldId id="268" r:id="rId21"/>
    <p:sldId id="269" r:id="rId22"/>
    <p:sldId id="28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90" r:id="rId34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29A35E-9815-4942-B3B7-C3195E17386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76C652-E79E-47E7-B9B0-85D4A31DB4C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dirty="0" smtClean="0"/>
            <a:t> </a:t>
          </a:r>
          <a:r>
            <a:rPr lang="ru-RU" sz="2000" b="1" dirty="0" smtClean="0">
              <a:solidFill>
                <a:schemeClr val="tx1"/>
              </a:solidFill>
            </a:rPr>
            <a:t>2-й период – 1900-1910гг.Написаны оркестровые произведения: 3 симфонии, «Поэма экстаза». Появляется жанр поэмы. Написал 2 поэмы op. 32, «Сатаническая», «Трагическая» - для фортепиано.</a:t>
          </a:r>
          <a:endParaRPr lang="ru-RU" sz="2000" b="1" dirty="0">
            <a:solidFill>
              <a:schemeClr val="tx1"/>
            </a:solidFill>
          </a:endParaRPr>
        </a:p>
      </dgm:t>
    </dgm:pt>
    <dgm:pt modelId="{06E206CD-CD86-4F77-B492-39DA8224C1E1}" type="parTrans" cxnId="{4194D1C7-FBAB-42AE-92D9-5A45878710AC}">
      <dgm:prSet/>
      <dgm:spPr/>
      <dgm:t>
        <a:bodyPr/>
        <a:lstStyle/>
        <a:p>
          <a:endParaRPr lang="ru-RU"/>
        </a:p>
      </dgm:t>
    </dgm:pt>
    <dgm:pt modelId="{32EAC797-7B56-4BE5-9E55-1CCEE470C2E7}" type="sibTrans" cxnId="{4194D1C7-FBAB-42AE-92D9-5A45878710AC}">
      <dgm:prSet/>
      <dgm:spPr/>
      <dgm:t>
        <a:bodyPr/>
        <a:lstStyle/>
        <a:p>
          <a:endParaRPr lang="ru-RU"/>
        </a:p>
      </dgm:t>
    </dgm:pt>
    <dgm:pt modelId="{9E75A2C5-E4D2-4A91-BD75-8F07E6B7C461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Третий период - 1910-1915 гг.3-й период открывает «Прометей». В этот период опять почти исключительно фортепианное творчество. «Прометей» для хора без слов, фортепиано, оркестра и светового инструмента вочи.</a:t>
          </a:r>
          <a:endParaRPr lang="ru-RU" sz="2000" b="1" dirty="0">
            <a:solidFill>
              <a:schemeClr val="tx1"/>
            </a:solidFill>
          </a:endParaRPr>
        </a:p>
      </dgm:t>
    </dgm:pt>
    <dgm:pt modelId="{A3F1B3DB-8BF1-4528-B88F-1B02DE646381}" type="parTrans" cxnId="{A6DB0091-BC4E-4A94-8418-EB97EE953DF0}">
      <dgm:prSet/>
      <dgm:spPr/>
      <dgm:t>
        <a:bodyPr/>
        <a:lstStyle/>
        <a:p>
          <a:endParaRPr lang="ru-RU"/>
        </a:p>
      </dgm:t>
    </dgm:pt>
    <dgm:pt modelId="{2CE68D2D-4C63-4A72-AD52-E93A9485FF1B}" type="sibTrans" cxnId="{A6DB0091-BC4E-4A94-8418-EB97EE953DF0}">
      <dgm:prSet/>
      <dgm:spPr/>
      <dgm:t>
        <a:bodyPr/>
        <a:lstStyle/>
        <a:p>
          <a:endParaRPr lang="ru-RU"/>
        </a:p>
      </dgm:t>
    </dgm:pt>
    <dgm:pt modelId="{D7758B59-003D-4B1D-A094-1FAE62FB8E8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ru-RU" sz="2000" b="1" dirty="0" smtClean="0">
              <a:solidFill>
                <a:srgbClr val="000000"/>
              </a:solidFill>
            </a:rPr>
            <a:t>1-й период – до 20 века. Почти исключительно фортепианная музыка. Жанры: мазурки, вальсы, прелюдии, этюды.</a:t>
          </a:r>
          <a:endParaRPr lang="ru-RU" sz="2000" b="1" dirty="0">
            <a:solidFill>
              <a:srgbClr val="000000"/>
            </a:solidFill>
          </a:endParaRPr>
        </a:p>
      </dgm:t>
    </dgm:pt>
    <dgm:pt modelId="{4E533494-A47D-4E4D-BFF3-4128FDBF65F5}" type="sibTrans" cxnId="{25BCA4D4-B9FB-4A88-AF33-1F0DC6D90999}">
      <dgm:prSet/>
      <dgm:spPr/>
      <dgm:t>
        <a:bodyPr/>
        <a:lstStyle/>
        <a:p>
          <a:endParaRPr lang="ru-RU"/>
        </a:p>
      </dgm:t>
    </dgm:pt>
    <dgm:pt modelId="{52E7066C-69E1-4C26-9F3D-1368DAD9D604}" type="parTrans" cxnId="{25BCA4D4-B9FB-4A88-AF33-1F0DC6D90999}">
      <dgm:prSet/>
      <dgm:spPr/>
      <dgm:t>
        <a:bodyPr/>
        <a:lstStyle/>
        <a:p>
          <a:endParaRPr lang="ru-RU"/>
        </a:p>
      </dgm:t>
    </dgm:pt>
    <dgm:pt modelId="{9A82A3EE-7894-4656-A8E8-3AEA149BDF27}" type="pres">
      <dgm:prSet presAssocID="{5E29A35E-9815-4942-B3B7-C3195E17386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E0AE46-E473-4476-BC3A-C7E413ABE713}" type="pres">
      <dgm:prSet presAssocID="{D7758B59-003D-4B1D-A094-1FAE62FB8E8E}" presName="parentLin" presStyleCnt="0"/>
      <dgm:spPr/>
    </dgm:pt>
    <dgm:pt modelId="{C47559EF-859E-414C-8FA2-8DE6B3CDDC9F}" type="pres">
      <dgm:prSet presAssocID="{D7758B59-003D-4B1D-A094-1FAE62FB8E8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ED63FEE-3329-4FA7-ABE2-B4B404BA41E7}" type="pres">
      <dgm:prSet presAssocID="{D7758B59-003D-4B1D-A094-1FAE62FB8E8E}" presName="parentText" presStyleLbl="node1" presStyleIdx="0" presStyleCnt="3" custScaleY="154207" custLinFactNeighborX="-4762" custLinFactNeighborY="87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C023A-0743-4BEB-8C01-8FC711AEEE68}" type="pres">
      <dgm:prSet presAssocID="{D7758B59-003D-4B1D-A094-1FAE62FB8E8E}" presName="negativeSpace" presStyleCnt="0"/>
      <dgm:spPr/>
    </dgm:pt>
    <dgm:pt modelId="{4E14F678-96D0-424D-8293-B9E851B8205E}" type="pres">
      <dgm:prSet presAssocID="{D7758B59-003D-4B1D-A094-1FAE62FB8E8E}" presName="childText" presStyleLbl="conFgAcc1" presStyleIdx="0" presStyleCnt="3">
        <dgm:presLayoutVars>
          <dgm:bulletEnabled val="1"/>
        </dgm:presLayoutVars>
      </dgm:prSet>
      <dgm:spPr/>
    </dgm:pt>
    <dgm:pt modelId="{5329BA56-7735-4031-8726-DBBF667B1098}" type="pres">
      <dgm:prSet presAssocID="{4E533494-A47D-4E4D-BFF3-4128FDBF65F5}" presName="spaceBetweenRectangles" presStyleCnt="0"/>
      <dgm:spPr/>
    </dgm:pt>
    <dgm:pt modelId="{A1243732-2BCF-4DB8-80E5-37A6859B250C}" type="pres">
      <dgm:prSet presAssocID="{F476C652-E79E-47E7-B9B0-85D4A31DB4C7}" presName="parentLin" presStyleCnt="0"/>
      <dgm:spPr/>
    </dgm:pt>
    <dgm:pt modelId="{E5D1D17B-4E08-49E3-ADBD-699E6DB1D9C0}" type="pres">
      <dgm:prSet presAssocID="{F476C652-E79E-47E7-B9B0-85D4A31DB4C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05A56C-6FCB-4E5E-B480-930880A961DA}" type="pres">
      <dgm:prSet presAssocID="{F476C652-E79E-47E7-B9B0-85D4A31DB4C7}" presName="parentText" presStyleLbl="node1" presStyleIdx="1" presStyleCnt="3" custScaleY="191152" custLinFactX="27891" custLinFactNeighborX="100000" custLinFactNeighborY="-29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0FAC7-00EE-46B2-B8DD-47CCBC67316F}" type="pres">
      <dgm:prSet presAssocID="{F476C652-E79E-47E7-B9B0-85D4A31DB4C7}" presName="negativeSpace" presStyleCnt="0"/>
      <dgm:spPr/>
    </dgm:pt>
    <dgm:pt modelId="{0B15BCC1-C211-48E1-B664-34A5C52E7673}" type="pres">
      <dgm:prSet presAssocID="{F476C652-E79E-47E7-B9B0-85D4A31DB4C7}" presName="childText" presStyleLbl="conFgAcc1" presStyleIdx="1" presStyleCnt="3" custLinFactY="-34278" custLinFactNeighborY="-100000">
        <dgm:presLayoutVars>
          <dgm:bulletEnabled val="1"/>
        </dgm:presLayoutVars>
      </dgm:prSet>
      <dgm:spPr/>
    </dgm:pt>
    <dgm:pt modelId="{BE698687-A1B7-40D2-9CD1-7934494CFB1B}" type="pres">
      <dgm:prSet presAssocID="{32EAC797-7B56-4BE5-9E55-1CCEE470C2E7}" presName="spaceBetweenRectangles" presStyleCnt="0"/>
      <dgm:spPr/>
    </dgm:pt>
    <dgm:pt modelId="{3592BBFA-7B42-4B53-89FA-F91C22FFCCB8}" type="pres">
      <dgm:prSet presAssocID="{9E75A2C5-E4D2-4A91-BD75-8F07E6B7C461}" presName="parentLin" presStyleCnt="0"/>
      <dgm:spPr/>
    </dgm:pt>
    <dgm:pt modelId="{525079CA-9D5F-4144-A3AD-B93CB1D690A1}" type="pres">
      <dgm:prSet presAssocID="{9E75A2C5-E4D2-4A91-BD75-8F07E6B7C46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F6BD81C-330C-4D01-A39E-CC3AA4A3FEFA}" type="pres">
      <dgm:prSet presAssocID="{9E75A2C5-E4D2-4A91-BD75-8F07E6B7C461}" presName="parentText" presStyleLbl="node1" presStyleIdx="2" presStyleCnt="3" custScaleY="2135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C2520-9F45-4D08-8323-695C8F926138}" type="pres">
      <dgm:prSet presAssocID="{9E75A2C5-E4D2-4A91-BD75-8F07E6B7C461}" presName="negativeSpace" presStyleCnt="0"/>
      <dgm:spPr/>
    </dgm:pt>
    <dgm:pt modelId="{CB8E4C7D-FC11-473F-BDE6-60D02F10008F}" type="pres">
      <dgm:prSet presAssocID="{9E75A2C5-E4D2-4A91-BD75-8F07E6B7C46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F010FEA-FDF9-4DD0-A297-669D184240C6}" type="presOf" srcId="{9E75A2C5-E4D2-4A91-BD75-8F07E6B7C461}" destId="{5F6BD81C-330C-4D01-A39E-CC3AA4A3FEFA}" srcOrd="1" destOrd="0" presId="urn:microsoft.com/office/officeart/2005/8/layout/list1"/>
    <dgm:cxn modelId="{226FB95B-0F66-4EB6-81EB-9AF2731AFAE3}" type="presOf" srcId="{F476C652-E79E-47E7-B9B0-85D4A31DB4C7}" destId="{3505A56C-6FCB-4E5E-B480-930880A961DA}" srcOrd="1" destOrd="0" presId="urn:microsoft.com/office/officeart/2005/8/layout/list1"/>
    <dgm:cxn modelId="{D94B7A9B-221E-4F06-BEAB-EA699B9F4FAE}" type="presOf" srcId="{5E29A35E-9815-4942-B3B7-C3195E173867}" destId="{9A82A3EE-7894-4656-A8E8-3AEA149BDF27}" srcOrd="0" destOrd="0" presId="urn:microsoft.com/office/officeart/2005/8/layout/list1"/>
    <dgm:cxn modelId="{B7FE82AD-A364-4C6C-8DD4-390B91DCFF27}" type="presOf" srcId="{D7758B59-003D-4B1D-A094-1FAE62FB8E8E}" destId="{2ED63FEE-3329-4FA7-ABE2-B4B404BA41E7}" srcOrd="1" destOrd="0" presId="urn:microsoft.com/office/officeart/2005/8/layout/list1"/>
    <dgm:cxn modelId="{CDD0489F-D5C5-4E0A-87D1-BC5B3D0B0100}" type="presOf" srcId="{F476C652-E79E-47E7-B9B0-85D4A31DB4C7}" destId="{E5D1D17B-4E08-49E3-ADBD-699E6DB1D9C0}" srcOrd="0" destOrd="0" presId="urn:microsoft.com/office/officeart/2005/8/layout/list1"/>
    <dgm:cxn modelId="{4194D1C7-FBAB-42AE-92D9-5A45878710AC}" srcId="{5E29A35E-9815-4942-B3B7-C3195E173867}" destId="{F476C652-E79E-47E7-B9B0-85D4A31DB4C7}" srcOrd="1" destOrd="0" parTransId="{06E206CD-CD86-4F77-B492-39DA8224C1E1}" sibTransId="{32EAC797-7B56-4BE5-9E55-1CCEE470C2E7}"/>
    <dgm:cxn modelId="{3C47848D-B80B-479C-877B-A2ACD4EC0DC1}" type="presOf" srcId="{9E75A2C5-E4D2-4A91-BD75-8F07E6B7C461}" destId="{525079CA-9D5F-4144-A3AD-B93CB1D690A1}" srcOrd="0" destOrd="0" presId="urn:microsoft.com/office/officeart/2005/8/layout/list1"/>
    <dgm:cxn modelId="{A6DB0091-BC4E-4A94-8418-EB97EE953DF0}" srcId="{5E29A35E-9815-4942-B3B7-C3195E173867}" destId="{9E75A2C5-E4D2-4A91-BD75-8F07E6B7C461}" srcOrd="2" destOrd="0" parTransId="{A3F1B3DB-8BF1-4528-B88F-1B02DE646381}" sibTransId="{2CE68D2D-4C63-4A72-AD52-E93A9485FF1B}"/>
    <dgm:cxn modelId="{ECC67421-6161-43BA-B5B8-8A1A7A038F2C}" type="presOf" srcId="{D7758B59-003D-4B1D-A094-1FAE62FB8E8E}" destId="{C47559EF-859E-414C-8FA2-8DE6B3CDDC9F}" srcOrd="0" destOrd="0" presId="urn:microsoft.com/office/officeart/2005/8/layout/list1"/>
    <dgm:cxn modelId="{25BCA4D4-B9FB-4A88-AF33-1F0DC6D90999}" srcId="{5E29A35E-9815-4942-B3B7-C3195E173867}" destId="{D7758B59-003D-4B1D-A094-1FAE62FB8E8E}" srcOrd="0" destOrd="0" parTransId="{52E7066C-69E1-4C26-9F3D-1368DAD9D604}" sibTransId="{4E533494-A47D-4E4D-BFF3-4128FDBF65F5}"/>
    <dgm:cxn modelId="{3EBDCB6E-16C7-4A29-835C-3B24F036E46D}" type="presParOf" srcId="{9A82A3EE-7894-4656-A8E8-3AEA149BDF27}" destId="{94E0AE46-E473-4476-BC3A-C7E413ABE713}" srcOrd="0" destOrd="0" presId="urn:microsoft.com/office/officeart/2005/8/layout/list1"/>
    <dgm:cxn modelId="{0EFB4927-8C42-4FDA-ADA4-423957CA67A6}" type="presParOf" srcId="{94E0AE46-E473-4476-BC3A-C7E413ABE713}" destId="{C47559EF-859E-414C-8FA2-8DE6B3CDDC9F}" srcOrd="0" destOrd="0" presId="urn:microsoft.com/office/officeart/2005/8/layout/list1"/>
    <dgm:cxn modelId="{3FFAC4E0-6B8D-4667-824A-545C38726D6E}" type="presParOf" srcId="{94E0AE46-E473-4476-BC3A-C7E413ABE713}" destId="{2ED63FEE-3329-4FA7-ABE2-B4B404BA41E7}" srcOrd="1" destOrd="0" presId="urn:microsoft.com/office/officeart/2005/8/layout/list1"/>
    <dgm:cxn modelId="{21EB067E-B989-4F80-8477-FF3F4726B964}" type="presParOf" srcId="{9A82A3EE-7894-4656-A8E8-3AEA149BDF27}" destId="{FCAC023A-0743-4BEB-8C01-8FC711AEEE68}" srcOrd="1" destOrd="0" presId="urn:microsoft.com/office/officeart/2005/8/layout/list1"/>
    <dgm:cxn modelId="{2DA751AE-3A03-400B-A7ED-F8031AFBFD10}" type="presParOf" srcId="{9A82A3EE-7894-4656-A8E8-3AEA149BDF27}" destId="{4E14F678-96D0-424D-8293-B9E851B8205E}" srcOrd="2" destOrd="0" presId="urn:microsoft.com/office/officeart/2005/8/layout/list1"/>
    <dgm:cxn modelId="{B0CA9526-BD35-461B-888E-476D2A551984}" type="presParOf" srcId="{9A82A3EE-7894-4656-A8E8-3AEA149BDF27}" destId="{5329BA56-7735-4031-8726-DBBF667B1098}" srcOrd="3" destOrd="0" presId="urn:microsoft.com/office/officeart/2005/8/layout/list1"/>
    <dgm:cxn modelId="{4BF6B780-2406-44AD-AD45-06D8548E15F6}" type="presParOf" srcId="{9A82A3EE-7894-4656-A8E8-3AEA149BDF27}" destId="{A1243732-2BCF-4DB8-80E5-37A6859B250C}" srcOrd="4" destOrd="0" presId="urn:microsoft.com/office/officeart/2005/8/layout/list1"/>
    <dgm:cxn modelId="{D6E787BA-D331-4AA1-86D4-24C1CAAB2706}" type="presParOf" srcId="{A1243732-2BCF-4DB8-80E5-37A6859B250C}" destId="{E5D1D17B-4E08-49E3-ADBD-699E6DB1D9C0}" srcOrd="0" destOrd="0" presId="urn:microsoft.com/office/officeart/2005/8/layout/list1"/>
    <dgm:cxn modelId="{202E0FBC-4D0B-4F17-8A68-D6F2325A9D80}" type="presParOf" srcId="{A1243732-2BCF-4DB8-80E5-37A6859B250C}" destId="{3505A56C-6FCB-4E5E-B480-930880A961DA}" srcOrd="1" destOrd="0" presId="urn:microsoft.com/office/officeart/2005/8/layout/list1"/>
    <dgm:cxn modelId="{3B5E1063-53FB-496D-9C60-AD400D4611DD}" type="presParOf" srcId="{9A82A3EE-7894-4656-A8E8-3AEA149BDF27}" destId="{AFF0FAC7-00EE-46B2-B8DD-47CCBC67316F}" srcOrd="5" destOrd="0" presId="urn:microsoft.com/office/officeart/2005/8/layout/list1"/>
    <dgm:cxn modelId="{7867AE94-54FC-4633-A377-641A3DBF38D9}" type="presParOf" srcId="{9A82A3EE-7894-4656-A8E8-3AEA149BDF27}" destId="{0B15BCC1-C211-48E1-B664-34A5C52E7673}" srcOrd="6" destOrd="0" presId="urn:microsoft.com/office/officeart/2005/8/layout/list1"/>
    <dgm:cxn modelId="{559BFD28-ADB7-41EC-8478-90AD1EC6C96E}" type="presParOf" srcId="{9A82A3EE-7894-4656-A8E8-3AEA149BDF27}" destId="{BE698687-A1B7-40D2-9CD1-7934494CFB1B}" srcOrd="7" destOrd="0" presId="urn:microsoft.com/office/officeart/2005/8/layout/list1"/>
    <dgm:cxn modelId="{CB6C0FEA-7859-460B-B480-15187959A8D4}" type="presParOf" srcId="{9A82A3EE-7894-4656-A8E8-3AEA149BDF27}" destId="{3592BBFA-7B42-4B53-89FA-F91C22FFCCB8}" srcOrd="8" destOrd="0" presId="urn:microsoft.com/office/officeart/2005/8/layout/list1"/>
    <dgm:cxn modelId="{C8973F42-A274-412D-9799-07F3A427B252}" type="presParOf" srcId="{3592BBFA-7B42-4B53-89FA-F91C22FFCCB8}" destId="{525079CA-9D5F-4144-A3AD-B93CB1D690A1}" srcOrd="0" destOrd="0" presId="urn:microsoft.com/office/officeart/2005/8/layout/list1"/>
    <dgm:cxn modelId="{1DC00C21-6769-4783-B5DE-09C983F78CB6}" type="presParOf" srcId="{3592BBFA-7B42-4B53-89FA-F91C22FFCCB8}" destId="{5F6BD81C-330C-4D01-A39E-CC3AA4A3FEFA}" srcOrd="1" destOrd="0" presId="urn:microsoft.com/office/officeart/2005/8/layout/list1"/>
    <dgm:cxn modelId="{88E89673-0AF7-4105-8B07-D64BB6E3996B}" type="presParOf" srcId="{9A82A3EE-7894-4656-A8E8-3AEA149BDF27}" destId="{BA7C2520-9F45-4D08-8323-695C8F926138}" srcOrd="9" destOrd="0" presId="urn:microsoft.com/office/officeart/2005/8/layout/list1"/>
    <dgm:cxn modelId="{6E56CB1D-C2B0-4984-B593-D7FD72B849FF}" type="presParOf" srcId="{9A82A3EE-7894-4656-A8E8-3AEA149BDF27}" destId="{CB8E4C7D-FC11-473F-BDE6-60D02F10008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14F678-96D0-424D-8293-B9E851B8205E}">
      <dsp:nvSpPr>
        <dsp:cNvPr id="0" name=""/>
        <dsp:cNvSpPr/>
      </dsp:nvSpPr>
      <dsp:spPr>
        <a:xfrm>
          <a:off x="0" y="878935"/>
          <a:ext cx="756084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D63FEE-3329-4FA7-ABE2-B4B404BA41E7}">
      <dsp:nvSpPr>
        <dsp:cNvPr id="0" name=""/>
        <dsp:cNvSpPr/>
      </dsp:nvSpPr>
      <dsp:spPr>
        <a:xfrm>
          <a:off x="360039" y="117873"/>
          <a:ext cx="5292588" cy="122909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</a:rPr>
            <a:t>1-й период – до 20 века. Почти исключительно фортепианная музыка. Жанры: мазурки, вальсы, прелюдии, этюды.</a:t>
          </a:r>
          <a:endParaRPr lang="ru-RU" sz="2000" b="1" kern="1200" dirty="0">
            <a:solidFill>
              <a:srgbClr val="000000"/>
            </a:solidFill>
          </a:endParaRPr>
        </a:p>
      </dsp:txBody>
      <dsp:txXfrm>
        <a:off x="420038" y="177872"/>
        <a:ext cx="5172590" cy="1109093"/>
      </dsp:txXfrm>
    </dsp:sp>
    <dsp:sp modelId="{0B15BCC1-C211-48E1-B664-34A5C52E7673}">
      <dsp:nvSpPr>
        <dsp:cNvPr id="0" name=""/>
        <dsp:cNvSpPr/>
      </dsp:nvSpPr>
      <dsp:spPr>
        <a:xfrm>
          <a:off x="0" y="2451145"/>
          <a:ext cx="756084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05A56C-6FCB-4E5E-B480-930880A961DA}">
      <dsp:nvSpPr>
        <dsp:cNvPr id="0" name=""/>
        <dsp:cNvSpPr/>
      </dsp:nvSpPr>
      <dsp:spPr>
        <a:xfrm>
          <a:off x="2232239" y="1681590"/>
          <a:ext cx="5292588" cy="152355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</a:t>
          </a:r>
          <a:r>
            <a:rPr lang="ru-RU" sz="2000" b="1" kern="1200" dirty="0" smtClean="0">
              <a:solidFill>
                <a:schemeClr val="tx1"/>
              </a:solidFill>
            </a:rPr>
            <a:t>2-й период – 1900-1910гг.Написаны оркестровые произведения: 3 симфонии, «Поэма экстаза». Появляется жанр поэмы. Написал 2 поэмы op. 32, «Сатаническая», «Трагическая» - для фортепиано.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2306613" y="1755964"/>
        <a:ext cx="5143840" cy="1374809"/>
      </dsp:txXfrm>
    </dsp:sp>
    <dsp:sp modelId="{CB8E4C7D-FC11-473F-BDE6-60D02F10008F}">
      <dsp:nvSpPr>
        <dsp:cNvPr id="0" name=""/>
        <dsp:cNvSpPr/>
      </dsp:nvSpPr>
      <dsp:spPr>
        <a:xfrm>
          <a:off x="0" y="4959868"/>
          <a:ext cx="756084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6BD81C-330C-4D01-A39E-CC3AA4A3FEFA}">
      <dsp:nvSpPr>
        <dsp:cNvPr id="0" name=""/>
        <dsp:cNvSpPr/>
      </dsp:nvSpPr>
      <dsp:spPr>
        <a:xfrm>
          <a:off x="378042" y="3656373"/>
          <a:ext cx="5292588" cy="1702015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00047" tIns="0" rIns="2000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Третий период - 1910-1915 гг.3-й период открывает «Прометей». В этот период опять почти исключительно фортепианное творчество. «Прометей» для хора без слов, фортепиано, оркестра и светового инструмента вочи.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461128" y="3739459"/>
        <a:ext cx="5126416" cy="15358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63C617D-268C-4BC4-BD49-2AE597C85AB5}" type="datetimeFigureOut">
              <a:rPr lang="ru-RU" smtClean="0"/>
              <a:t>05.01.2015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00F11AE-1ABD-47BE-89D4-3CC29236DF4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blipFill dpi="0" rotWithShape="1">
            <a:blip r:embed="rId14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15000" contrast="-10000"/>
            </a:blip>
            <a:srcRect/>
            <a:tile tx="0" ty="0" sx="100000" sy="100000" flip="none" algn="ctr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Picture 2" descr="http://img-fotki.yandex.ru/get/6001/jlipeiton.2c9/0_52b95_54d465ea_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1000" y="0"/>
            <a:ext cx="1143000" cy="1428750"/>
          </a:xfrm>
          <a:prstGeom prst="rect">
            <a:avLst/>
          </a:prstGeom>
          <a:noFill/>
        </p:spPr>
      </p:pic>
      <p:pic>
        <p:nvPicPr>
          <p:cNvPr id="14" name="Picture 2" descr="http://img-fotki.yandex.ru/get/6001/jlipeiton.2c9/0_52b95_54d465ea_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0800000">
            <a:off x="0" y="5429250"/>
            <a:ext cx="1143000" cy="142875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http://img-fotki.yandex.ru/get/6001/jlipeiton.2c9/0_52b95_54d465ea_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0" y="0"/>
            <a:ext cx="1143000" cy="1428750"/>
          </a:xfrm>
          <a:prstGeom prst="rect">
            <a:avLst/>
          </a:prstGeom>
          <a:noFill/>
        </p:spPr>
      </p:pic>
      <p:pic>
        <p:nvPicPr>
          <p:cNvPr id="16" name="Picture 2" descr="http://img-fotki.yandex.ru/get/6001/jlipeiton.2c9/0_52b95_54d465ea_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0800000" flipH="1">
            <a:off x="8001000" y="5429250"/>
            <a:ext cx="1143000" cy="14287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V4BG42JBa7g" TargetMode="External"/><Relationship Id="rId2" Type="http://schemas.openxmlformats.org/officeDocument/2006/relationships/hyperlink" Target="http://youtu.be/ZMMlC5HT_g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outu.be/3qfLYOdp7ig" TargetMode="External"/><Relationship Id="rId5" Type="http://schemas.openxmlformats.org/officeDocument/2006/relationships/hyperlink" Target="http://youtu.be/x6bmzqSRSVE" TargetMode="External"/><Relationship Id="rId4" Type="http://schemas.openxmlformats.org/officeDocument/2006/relationships/hyperlink" Target="http://youtu.be/18rQfL3tPQ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772400" cy="1470025"/>
          </a:xfrm>
        </p:spPr>
        <p:txBody>
          <a:bodyPr/>
          <a:lstStyle/>
          <a:p>
            <a:r>
              <a:rPr lang="ru-RU" sz="2400" i="1" dirty="0" smtClean="0"/>
              <a:t>Муниципальное бюджетное образовательное учреждение дополнительного образования детей Школа искусств Завитинского района</a:t>
            </a:r>
            <a:endParaRPr lang="ru-RU" sz="2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284984"/>
            <a:ext cx="6400800" cy="1752600"/>
          </a:xfrm>
        </p:spPr>
        <p:txBody>
          <a:bodyPr/>
          <a:lstStyle/>
          <a:p>
            <a:r>
              <a:rPr lang="ru-RU" sz="2800" b="1" i="1" dirty="0" smtClean="0"/>
              <a:t> Автор презентации: преподаватель теоретических дисциплин И.Г.Шильникова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80446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980728"/>
            <a:ext cx="3538736" cy="6048672"/>
          </a:xfrm>
        </p:spPr>
        <p:txBody>
          <a:bodyPr/>
          <a:lstStyle/>
          <a:p>
            <a:r>
              <a:rPr lang="ru-RU" sz="2400" b="1" dirty="0"/>
              <a:t>Московскую консерваторию закончил в 1892 году по классу фортепиано, получив малую золотую медалью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Обложка нотного сборника Александра Скрябина. Оформление Ивана Билибина.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4608512" cy="5660789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64659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116632"/>
            <a:ext cx="5832648" cy="922114"/>
          </a:xfrm>
        </p:spPr>
        <p:txBody>
          <a:bodyPr/>
          <a:lstStyle/>
          <a:p>
            <a:r>
              <a:rPr lang="ru-RU" sz="2400" b="1" dirty="0" smtClean="0"/>
              <a:t>Три главных жизненных периода:</a:t>
            </a:r>
            <a:endParaRPr lang="ru-RU" sz="2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14587203"/>
              </p:ext>
            </p:extLst>
          </p:nvPr>
        </p:nvGraphicFramePr>
        <p:xfrm>
          <a:off x="827584" y="1052736"/>
          <a:ext cx="756084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345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D63FEE-3329-4FA7-ABE2-B4B404BA4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E14F678-96D0-424D-8293-B9E851B820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505A56C-6FCB-4E5E-B480-930880A96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B15BCC1-C211-48E1-B664-34A5C52E76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6BD81C-330C-4D01-A39E-CC3AA4A3F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B8E4C7D-FC11-473F-BDE6-60D02F1000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8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4077072"/>
            <a:ext cx="3898776" cy="1870840"/>
          </a:xfrm>
        </p:spPr>
        <p:txBody>
          <a:bodyPr/>
          <a:lstStyle/>
          <a:p>
            <a:r>
              <a:rPr lang="ru-RU" sz="2400" b="1" dirty="0" smtClean="0"/>
              <a:t>Митрофан </a:t>
            </a:r>
            <a:r>
              <a:rPr lang="ru-RU" sz="2400" b="1" dirty="0"/>
              <a:t>Петрович Беляев</a:t>
            </a:r>
            <a:br>
              <a:rPr lang="ru-RU" sz="2400" b="1" dirty="0"/>
            </a:br>
            <a:r>
              <a:rPr lang="ru-RU" sz="2400" b="1" dirty="0"/>
              <a:t>Купец и лесопромышленник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29" y="1015364"/>
            <a:ext cx="3587318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577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71600" y="4797152"/>
            <a:ext cx="7772400" cy="1644203"/>
          </a:xfrm>
        </p:spPr>
        <p:txBody>
          <a:bodyPr/>
          <a:lstStyle/>
          <a:p>
            <a:r>
              <a:rPr lang="ru-RU" b="1" dirty="0"/>
              <a:t>Скрябин начинает рано и успешно гастролировать. Первая поездка за границу - Берлин, Дрезден, Люцерн, Генуя. Затем Париж</a:t>
            </a:r>
            <a:r>
              <a:rPr lang="ru-RU" b="1" dirty="0" smtClean="0"/>
              <a:t>.  </a:t>
            </a:r>
            <a:endParaRPr lang="ru-RU" b="1" dirty="0"/>
          </a:p>
          <a:p>
            <a:r>
              <a:rPr lang="ru-RU" b="1" dirty="0"/>
              <a:t>Александр Скрябин в гостях у музыкального критика В.Л.Метцля 14 марта 1910 года, Берлин.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32656"/>
            <a:ext cx="6166528" cy="41771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783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.Н.Скрябин Прелюдии op.11 №№4,5,6,10,15,17,18,20,22,24.С.В.Рахманинов Этюд-картина es-moll op.39 00_02_31-00_04_01.mp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1052736"/>
            <a:ext cx="7912540" cy="44508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17636" y="4899181"/>
            <a:ext cx="3750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Скрябин  Прелюдия №5 Ре мажор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7600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221088"/>
            <a:ext cx="3960440" cy="1791072"/>
          </a:xfrm>
        </p:spPr>
        <p:txBody>
          <a:bodyPr/>
          <a:lstStyle/>
          <a:p>
            <a:r>
              <a:rPr lang="ru-RU" sz="2400" b="1" dirty="0" smtClean="0"/>
              <a:t>В 1898 г. В возрасте 26-ти лет А.Н. Скрябин становится профессором  Московской консерватории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1225"/>
            <a:ext cx="4024072" cy="609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1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крябин Революционны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1115616" y="620688"/>
            <a:ext cx="7296804" cy="54726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1619671" y="5593621"/>
            <a:ext cx="6213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Скрябин этюд ор.8 №12 ре диез минор «Революционный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73216"/>
            <a:ext cx="8229600" cy="1143000"/>
          </a:xfrm>
        </p:spPr>
        <p:txBody>
          <a:bodyPr/>
          <a:lstStyle/>
          <a:p>
            <a:r>
              <a:rPr lang="ru-RU" sz="2400" b="1" dirty="0"/>
              <a:t>Первый в истории цвето-световой аппарат для исполнения «Прометея, поэмы огня».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672"/>
            <a:ext cx="7328876" cy="4598870"/>
          </a:xfrm>
          <a:prstGeom prst="rect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4618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8212"/>
            <a:ext cx="8424936" cy="1143000"/>
          </a:xfrm>
        </p:spPr>
        <p:txBody>
          <a:bodyPr/>
          <a:lstStyle/>
          <a:p>
            <a:r>
              <a:rPr lang="ru-RU" sz="2400" b="1" dirty="0"/>
              <a:t>Тональности квинтового круга, расположенные А. Скрябиным согласно световому спектру.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32656"/>
            <a:ext cx="5460318" cy="515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9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70190" y="2276872"/>
            <a:ext cx="7603620" cy="258532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Александр Николаевич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Скрябин</a:t>
            </a:r>
          </a:p>
          <a:p>
            <a:pPr algn="ctr"/>
            <a:r>
              <a:rPr lang="ru-RU" sz="5400" b="1" dirty="0">
                <a:ln w="11430"/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(1872—1915)</a:t>
            </a:r>
          </a:p>
        </p:txBody>
      </p:sp>
    </p:spTree>
    <p:extLst>
      <p:ext uri="{BB962C8B-B14F-4D97-AF65-F5344CB8AC3E}">
        <p14:creationId xmlns:p14="http://schemas.microsoft.com/office/powerpoint/2010/main" val="207887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589240"/>
            <a:ext cx="8085584" cy="998984"/>
          </a:xfrm>
        </p:spPr>
        <p:txBody>
          <a:bodyPr/>
          <a:lstStyle/>
          <a:p>
            <a:r>
              <a:rPr lang="ru-RU" sz="2400" b="1" dirty="0"/>
              <a:t>Памятник Прометею на Рокфеллер-центр.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2656"/>
            <a:ext cx="6480720" cy="510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 1904г. Появляется Третья симфония «Божественная поэма»</a:t>
            </a:r>
            <a:endParaRPr lang="ru-RU" sz="2400" dirty="0"/>
          </a:p>
        </p:txBody>
      </p:sp>
      <p:pic>
        <p:nvPicPr>
          <p:cNvPr id="3" name="Скрябин симфония №3 00_00_00-00_03_06.mp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2077" y="1340768"/>
            <a:ext cx="8208913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93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крябин Прометей Scriabin Prometheus 00_00_00-00_05_01.mp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459592"/>
            <a:ext cx="7800867" cy="5850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30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65540" y="2967335"/>
            <a:ext cx="2212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Семья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065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Вера и Александр Скрябины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68760"/>
            <a:ext cx="6620227" cy="5008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06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3526" y="5212342"/>
            <a:ext cx="2746648" cy="1143000"/>
          </a:xfrm>
        </p:spPr>
        <p:txBody>
          <a:bodyPr/>
          <a:lstStyle/>
          <a:p>
            <a:r>
              <a:rPr lang="ru-RU" sz="2400" b="1" dirty="0"/>
              <a:t>Татьяна Шлёцер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48681"/>
            <a:ext cx="5544616" cy="464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870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Александр Скрябин и Татьяна Шлецер в Брюсселе, 1909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7284832" cy="47988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08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Александр Скрябин и Татьяна Шлёцер на берегу Оки 1912 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861455" cy="4425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233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Татьяна Шлёцер с детьми: Ариадна, Юлиан, Марина (на руках). лето 1912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09427"/>
            <a:ext cx="6984776" cy="51338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106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Дети А. Н. Скрябина: Юлиан, Марина, Ариадна, ок. 1913 года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10" y="1556792"/>
            <a:ext cx="6743700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786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88024" y="332656"/>
            <a:ext cx="3898776" cy="6313114"/>
          </a:xfrm>
        </p:spPr>
        <p:txBody>
          <a:bodyPr/>
          <a:lstStyle/>
          <a:p>
            <a: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  <a:t>…Мечтал о высшем: Божество прославить </a:t>
            </a:r>
            <a:b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</a:br>
            <a: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  <a:t>   И бездны духа в звуках озарить. </a:t>
            </a:r>
            <a:b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</a:br>
            <a: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  <a:t>   Металл мелодий он посмел расплавить </a:t>
            </a:r>
            <a:b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</a:br>
            <a: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  <a:t>   И в формы новые хотел излить... </a:t>
            </a:r>
            <a:b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</a:br>
            <a: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  <a:t>   В. Брюсов</a:t>
            </a:r>
            <a:br>
              <a:rPr lang="ru-RU" sz="3200" b="1" dirty="0">
                <a:solidFill>
                  <a:srgbClr val="800000"/>
                </a:solidFill>
                <a:latin typeface="Century" panose="02040604050505020304" pitchFamily="18" charset="0"/>
              </a:rPr>
            </a:br>
            <a:endParaRPr lang="ru-RU" sz="3200" b="1" dirty="0">
              <a:solidFill>
                <a:srgbClr val="800000"/>
              </a:solidFill>
              <a:latin typeface="Century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4053032" cy="5318992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99706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Вдова А.Н.Скрябина Татьяна Фёдоровна Шлёцер-Скрябина с детьми: Ариадной, Юлианом и Мариной. Москва 1918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7165"/>
            <a:ext cx="7200800" cy="4887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854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6322714"/>
          </a:xfrm>
        </p:spPr>
        <p:txBody>
          <a:bodyPr/>
          <a:lstStyle/>
          <a:p>
            <a:r>
              <a:rPr lang="ru-RU" sz="2400" b="1" dirty="0"/>
              <a:t>Осиротела Музыка. И с ней</a:t>
            </a:r>
            <a:br>
              <a:rPr lang="ru-RU" sz="2400" b="1" dirty="0"/>
            </a:br>
            <a:r>
              <a:rPr lang="ru-RU" sz="2400" b="1" dirty="0"/>
              <a:t>Поэзия, сестра, осиротела.</a:t>
            </a:r>
            <a:br>
              <a:rPr lang="ru-RU" sz="2400" b="1" dirty="0"/>
            </a:br>
            <a:r>
              <a:rPr lang="ru-RU" sz="2400" b="1" dirty="0"/>
              <a:t>Потух цветок волшебный, у предела</a:t>
            </a:r>
            <a:br>
              <a:rPr lang="ru-RU" sz="2400" b="1" dirty="0"/>
            </a:br>
            <a:r>
              <a:rPr lang="ru-RU" sz="2400" b="1" dirty="0"/>
              <a:t>Их смежных царств, и пала ночь темней</a:t>
            </a:r>
            <a:r>
              <a:rPr lang="ru-RU" sz="2400" b="1" dirty="0" smtClean="0"/>
              <a:t>…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27 апреля 1915 года в самом расцвете сил и таланта Скрябин умер от общего заражения крови.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Москва. Новодевичье кладбище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3744416" cy="499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861048"/>
            <a:ext cx="8363272" cy="1498178"/>
          </a:xfrm>
        </p:spPr>
        <p:txBody>
          <a:bodyPr/>
          <a:lstStyle/>
          <a:p>
            <a:r>
              <a:rPr lang="ru-RU" sz="2400" b="1" dirty="0"/>
              <a:t>В числе сочинений Александра Николаевича Скрябина — 3 симфонии (1900, 1901, 1903-1904); симфоническая поэма «Мечты» (1898); для фортепьяно — 10 сонат, 9 поэм, 26 этюдов, 90 прелюдий, 21 мазурка, 11 экспромтов, вальсы.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7620000" cy="27363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84626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 smtClean="0"/>
              <a:t>Источники: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Учебник «Музыкальная литература» М</a:t>
            </a:r>
            <a:r>
              <a:rPr lang="ru-RU" sz="2400" dirty="0"/>
              <a:t>. Шорникова. </a:t>
            </a:r>
            <a:r>
              <a:rPr lang="ru-RU" sz="2400" dirty="0" smtClean="0"/>
              <a:t> Русская музыка </a:t>
            </a:r>
            <a:r>
              <a:rPr lang="en-US" sz="2400" dirty="0" smtClean="0"/>
              <a:t>XX </a:t>
            </a:r>
            <a:r>
              <a:rPr lang="ru-RU" sz="2400" dirty="0" smtClean="0"/>
              <a:t> века. Четвёртый год обучения. Изд. 4-е – Ростов  н/Д; Феникс, 2006г.</a:t>
            </a:r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youtu.be/ZMMlC5HT_gY</a:t>
            </a:r>
            <a:endParaRPr lang="ru-RU" sz="2400" dirty="0" smtClean="0"/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youtu.be/V4BG42JBa7g</a:t>
            </a:r>
            <a:endParaRPr lang="ru-RU" sz="2400" dirty="0" smtClean="0"/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youtu.be/18rQfL3tPQ4</a:t>
            </a:r>
            <a:endParaRPr lang="ru-RU" sz="2400" dirty="0" smtClean="0"/>
          </a:p>
          <a:p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youtu.be/x6bmzqSRSVE</a:t>
            </a:r>
            <a:endParaRPr lang="ru-RU" sz="2400" dirty="0" smtClean="0"/>
          </a:p>
          <a:p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youtu.be/3qfLYOdp7ig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998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24132"/>
            <a:ext cx="8229600" cy="1143000"/>
          </a:xfrm>
        </p:spPr>
        <p:txBody>
          <a:bodyPr/>
          <a:lstStyle/>
          <a:p>
            <a:r>
              <a:rPr lang="ru-RU" sz="2000" b="1" dirty="0"/>
              <a:t>Флигель усадьбы Лопухиных-Волконских-Кирьяковых, в </a:t>
            </a:r>
            <a:r>
              <a:rPr lang="ru-RU" sz="2000" b="1" dirty="0" smtClean="0"/>
              <a:t>котором       в </a:t>
            </a:r>
            <a:r>
              <a:rPr lang="ru-RU" sz="2000" b="1" dirty="0"/>
              <a:t>Москве 6 января 1872 года  родился А. Н. Скрябин.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04664"/>
            <a:ext cx="7128792" cy="526305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98697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436" y="5373216"/>
            <a:ext cx="4474840" cy="1143000"/>
          </a:xfrm>
        </p:spPr>
        <p:txBody>
          <a:bodyPr/>
          <a:lstStyle/>
          <a:p>
            <a:r>
              <a:rPr lang="ru-RU" sz="2400" b="1" dirty="0" smtClean="0"/>
              <a:t>Любовь Петровна Щетинина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772344"/>
            <a:ext cx="3584096" cy="474892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65045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z="2400" b="1" dirty="0"/>
              <a:t>Николай Зверев и студенты: слева направо -</a:t>
            </a:r>
            <a:br>
              <a:rPr lang="ru-RU" sz="2400" b="1" dirty="0"/>
            </a:br>
            <a:r>
              <a:rPr lang="ru-RU" sz="2400" b="1" dirty="0"/>
              <a:t>Самуэльсон, Скрябин, Максимов, Рахманинов, Черняев, Кенеман и Прессман.</a:t>
            </a:r>
            <a:br>
              <a:rPr lang="ru-RU" sz="2400" b="1" dirty="0"/>
            </a:b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896" y="1700808"/>
            <a:ext cx="5875313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10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5013176"/>
            <a:ext cx="3178696" cy="1143000"/>
          </a:xfrm>
        </p:spPr>
        <p:txBody>
          <a:bodyPr/>
          <a:lstStyle/>
          <a:p>
            <a:r>
              <a:rPr lang="ru-RU" sz="2400" b="1" dirty="0" smtClean="0"/>
              <a:t>Сергей Иванович Танеев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624368" cy="6048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97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Calibri" panose="020F0502020204030204" pitchFamily="34" charset="0"/>
              </a:rPr>
              <a:t>В 1888г. Александр Скрябин поступает в Московскую консерваторию</a:t>
            </a:r>
            <a:endParaRPr lang="ru-RU" sz="2400" dirty="0">
              <a:latin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47" y="1772816"/>
            <a:ext cx="7620000" cy="4448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577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278388"/>
            <a:ext cx="5194920" cy="1143000"/>
          </a:xfrm>
        </p:spPr>
        <p:txBody>
          <a:bodyPr/>
          <a:lstStyle/>
          <a:p>
            <a:r>
              <a:rPr lang="ru-RU" sz="2400" b="1" dirty="0" smtClean="0"/>
              <a:t>Василий Ильич Сафонов 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0648"/>
            <a:ext cx="4139130" cy="4903817"/>
          </a:xfrm>
          <a:prstGeom prst="rect">
            <a:avLst/>
          </a:prstGeom>
          <a:ln w="28575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50028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bfabd4d52123d0137fca991120285dc38b393b"/>
</p:tagLst>
</file>

<file path=ppt/theme/theme1.xml><?xml version="1.0" encoding="utf-8"?>
<a:theme xmlns:a="http://schemas.openxmlformats.org/drawingml/2006/main" name="Фокина Л. П. Цветы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Цветы 2</Template>
  <TotalTime>744</TotalTime>
  <Words>477</Words>
  <Application>Microsoft Office PowerPoint</Application>
  <PresentationFormat>Экран (4:3)</PresentationFormat>
  <Paragraphs>44</Paragraphs>
  <Slides>33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Фокина Л. П. Цветы 2</vt:lpstr>
      <vt:lpstr>Муниципальное бюджетное образовательное учреждение дополнительного образования детей Школа искусств Завитинского района</vt:lpstr>
      <vt:lpstr>Презентация PowerPoint</vt:lpstr>
      <vt:lpstr>…Мечтал о высшем: Божество прославить     И бездны духа в звуках озарить.     Металл мелодий он посмел расплавить     И в формы новые хотел излить...     В. Брюсов </vt:lpstr>
      <vt:lpstr>Флигель усадьбы Лопухиных-Волконских-Кирьяковых, в котором       в Москве 6 января 1872 года  родился А. Н. Скрябин.</vt:lpstr>
      <vt:lpstr>Любовь Петровна Щетинина</vt:lpstr>
      <vt:lpstr>Николай Зверев и студенты: слева направо - Самуэльсон, Скрябин, Максимов, Рахманинов, Черняев, Кенеман и Прессман. </vt:lpstr>
      <vt:lpstr>Сергей Иванович Танеев</vt:lpstr>
      <vt:lpstr>В 1888г. Александр Скрябин поступает в Московскую консерваторию</vt:lpstr>
      <vt:lpstr>Василий Ильич Сафонов </vt:lpstr>
      <vt:lpstr>Московскую консерваторию закончил в 1892 году по классу фортепиано, получив малую золотую медалью.    Обложка нотного сборника Александра Скрябина. Оформление Ивана Билибина.   </vt:lpstr>
      <vt:lpstr>Три главных жизненных периода:</vt:lpstr>
      <vt:lpstr>Презентация PowerPoint</vt:lpstr>
      <vt:lpstr>Митрофан Петрович Беляев Купец и лесопромышленник</vt:lpstr>
      <vt:lpstr>Презентация PowerPoint</vt:lpstr>
      <vt:lpstr>Презентация PowerPoint</vt:lpstr>
      <vt:lpstr>В 1898 г. В возрасте 26-ти лет А.Н. Скрябин становится профессором  Московской консерватории</vt:lpstr>
      <vt:lpstr>Презентация PowerPoint</vt:lpstr>
      <vt:lpstr>Первый в истории цвето-световой аппарат для исполнения «Прометея, поэмы огня».</vt:lpstr>
      <vt:lpstr>Тональности квинтового круга, расположенные А. Скрябиным согласно световому спектру.</vt:lpstr>
      <vt:lpstr>Памятник Прометею на Рокфеллер-центр.</vt:lpstr>
      <vt:lpstr>В 1904г. Появляется Третья симфония «Божественная поэма»</vt:lpstr>
      <vt:lpstr>Презентация PowerPoint</vt:lpstr>
      <vt:lpstr>Презентация PowerPoint</vt:lpstr>
      <vt:lpstr>Вера и Александр Скрябины</vt:lpstr>
      <vt:lpstr>Татьяна Шлёцер</vt:lpstr>
      <vt:lpstr>Александр Скрябин и Татьяна Шлецер в Брюсселе, 1909</vt:lpstr>
      <vt:lpstr>Александр Скрябин и Татьяна Шлёцер на берегу Оки 1912 год</vt:lpstr>
      <vt:lpstr>Татьяна Шлёцер с детьми: Ариадна, Юлиан, Марина (на руках). лето 1912</vt:lpstr>
      <vt:lpstr>Дети А. Н. Скрябина: Юлиан, Марина, Ариадна, ок. 1913 года</vt:lpstr>
      <vt:lpstr>Вдова А.Н.Скрябина Татьяна Фёдоровна Шлёцер-Скрябина с детьми: Ариадной, Юлианом и Мариной. Москва 1918</vt:lpstr>
      <vt:lpstr>Осиротела Музыка. И с ней Поэзия, сестра, осиротела. Потух цветок волшебный, у предела Их смежных царств, и пала ночь темней…  27 апреля 1915 года в самом расцвете сил и таланта Скрябин умер от общего заражения крови.   Москва. Новодевичье кладбище</vt:lpstr>
      <vt:lpstr>В числе сочинений Александра Николаевича Скрябина — 3 симфонии (1900, 1901, 1903-1904); симфоническая поэма «Мечты» (1898); для фортепьяно — 10 сонат, 9 поэм, 26 этюдов, 90 прелюдий, 21 мазурка, 11 экспромтов, вальсы.</vt:lpstr>
      <vt:lpstr>Источники: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39</cp:revision>
  <dcterms:created xsi:type="dcterms:W3CDTF">2013-12-02T04:34:49Z</dcterms:created>
  <dcterms:modified xsi:type="dcterms:W3CDTF">2015-01-05T09:15:59Z</dcterms:modified>
</cp:coreProperties>
</file>