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85" r:id="rId5"/>
    <p:sldId id="273" r:id="rId6"/>
    <p:sldId id="274" r:id="rId7"/>
    <p:sldId id="275" r:id="rId8"/>
    <p:sldId id="284" r:id="rId9"/>
    <p:sldId id="276" r:id="rId10"/>
    <p:sldId id="278" r:id="rId11"/>
    <p:sldId id="279" r:id="rId12"/>
    <p:sldId id="281" r:id="rId13"/>
    <p:sldId id="282" r:id="rId14"/>
    <p:sldId id="271" r:id="rId15"/>
    <p:sldId id="283" r:id="rId16"/>
    <p:sldId id="26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tx1"/>
      </a:buClr>
      <a:buSzPct val="75000"/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  <a:srgbClr val="50A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1" Type="http://schemas.microsoft.com/office/2006/relationships/legacyDiagramText" Target="legacyDiagramText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ru-RU">
              <a:latin typeface="Times New Roman"/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ru-RU">
              <a:latin typeface="Times New Roman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5" name="AutoShape 13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6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20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8209" name="Rectangle 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9CC0A8C4-6009-40AC-8C38-E22473E5BE5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55B1B-BA9F-4286-BA10-02E2322DB8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A5CDC6-5A1F-45E4-A34C-1501231319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7D7D9F7D-E8FE-4C60-8509-2422C63498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C178DCD1-FDD2-404A-9235-DFC9121AA1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61C177F5-4DC6-4723-A159-9F976F7BB1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362200"/>
            <a:ext cx="3924300" cy="1790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91100" y="2362200"/>
            <a:ext cx="3924300" cy="1790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4305300"/>
            <a:ext cx="3924300" cy="1790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91100" y="4305300"/>
            <a:ext cx="3924300" cy="1790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093450E4-E2B5-476D-841A-8BC1164827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E9C04-4731-42D6-9B67-4862A36468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2E89B-24F9-4782-B547-A6644C879D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FB264-317B-46AC-AEA9-87C7EC106B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A4DA-3CE3-47A1-AABF-408DA15C8F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37C22-5BCE-4255-9C56-DDC942FCA7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2A568-A5C7-4660-BAE6-2159FF8308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398C3-481E-4C35-8D66-91983F71AB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59A35-C28C-41D4-9FA9-77C8402B65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ru-RU">
              <a:latin typeface="Times New Roman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2600" b="1">
                <a:solidFill>
                  <a:schemeClr val="bg1"/>
                </a:solidFill>
              </a:defRPr>
            </a:lvl1pPr>
          </a:lstStyle>
          <a:p>
            <a:fld id="{3BD08DA7-62D8-4A4F-AED6-5BDB69EB3FB9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sz="quarter"/>
          </p:nvPr>
        </p:nvSpPr>
        <p:spPr>
          <a:xfrm>
            <a:off x="1000100" y="1928802"/>
            <a:ext cx="7772400" cy="1143000"/>
          </a:xfrm>
        </p:spPr>
        <p:txBody>
          <a:bodyPr/>
          <a:lstStyle/>
          <a:p>
            <a:r>
              <a:rPr lang="ru-RU" sz="9600" dirty="0">
                <a:solidFill>
                  <a:srgbClr val="50A050"/>
                </a:solidFill>
                <a:latin typeface="Arial Narrow" pitchFamily="34" charset="0"/>
              </a:rPr>
              <a:t>АЗОТ</a:t>
            </a:r>
            <a:br>
              <a:rPr lang="ru-RU" sz="9600" dirty="0">
                <a:solidFill>
                  <a:srgbClr val="50A050"/>
                </a:solidFill>
                <a:latin typeface="Arial Narrow" pitchFamily="34" charset="0"/>
              </a:rPr>
            </a:br>
            <a:endParaRPr lang="ru-RU" sz="9600" dirty="0"/>
          </a:p>
        </p:txBody>
      </p:sp>
      <p:sp>
        <p:nvSpPr>
          <p:cNvPr id="8" name="Рамка 7"/>
          <p:cNvSpPr/>
          <p:nvPr/>
        </p:nvSpPr>
        <p:spPr bwMode="auto">
          <a:xfrm>
            <a:off x="5786446" y="3357562"/>
            <a:ext cx="2643206" cy="571504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ФИЗИЧЕСКИЕ СВОЙСТВА.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Газ без цвета, запаха и вкуса</a:t>
            </a:r>
          </a:p>
          <a:p>
            <a:r>
              <a:rPr lang="ru-RU"/>
              <a:t>Плохо растворим в воде</a:t>
            </a:r>
          </a:p>
          <a:p>
            <a:r>
              <a:rPr lang="ru-RU"/>
              <a:t>Немного легче воздуха</a:t>
            </a:r>
          </a:p>
          <a:p>
            <a:r>
              <a:rPr lang="en-US"/>
              <a:t>T</a:t>
            </a:r>
            <a:r>
              <a:rPr lang="en-US">
                <a:cs typeface="Arial" charset="0"/>
              </a:rPr>
              <a:t>º</a:t>
            </a:r>
            <a:r>
              <a:rPr lang="ru-RU">
                <a:cs typeface="Arial" charset="0"/>
              </a:rPr>
              <a:t>пл.= -210</a:t>
            </a:r>
            <a:r>
              <a:rPr lang="en-US">
                <a:cs typeface="Arial" charset="0"/>
              </a:rPr>
              <a:t>º</a:t>
            </a:r>
            <a:r>
              <a:rPr lang="ru-RU">
                <a:cs typeface="Arial" charset="0"/>
              </a:rPr>
              <a:t>С</a:t>
            </a:r>
          </a:p>
          <a:p>
            <a:r>
              <a:rPr lang="en-US">
                <a:cs typeface="Arial" charset="0"/>
              </a:rPr>
              <a:t>Tº</a:t>
            </a:r>
            <a:r>
              <a:rPr lang="ru-RU">
                <a:cs typeface="Arial" charset="0"/>
              </a:rPr>
              <a:t>кип.= -196</a:t>
            </a:r>
            <a:r>
              <a:rPr lang="en-US">
                <a:cs typeface="Arial" charset="0"/>
              </a:rPr>
              <a:t>º</a:t>
            </a:r>
            <a:r>
              <a:rPr lang="ru-RU">
                <a:cs typeface="Arial" charset="0"/>
              </a:rPr>
              <a:t>С</a:t>
            </a:r>
            <a:endParaRPr lang="en-US">
              <a:cs typeface="Arial" charset="0"/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autoUpdateAnimBg="0" advAuto="10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836613"/>
            <a:ext cx="8936037" cy="1143000"/>
          </a:xfrm>
        </p:spPr>
        <p:txBody>
          <a:bodyPr/>
          <a:lstStyle/>
          <a:p>
            <a:r>
              <a:rPr lang="ru-RU" sz="3200">
                <a:solidFill>
                  <a:srgbClr val="50A050"/>
                </a:solidFill>
              </a:rPr>
              <a:t>ХИМИЧЕСКИЕ СВОЙСТВА </a:t>
            </a:r>
            <a:r>
              <a:rPr lang="ru-RU" sz="2000">
                <a:solidFill>
                  <a:srgbClr val="50A050"/>
                </a:solidFill>
              </a:rPr>
              <a:t>Задание: дать полную характеристику реакциям *; при каких условиях (с, </a:t>
            </a:r>
            <a:r>
              <a:rPr lang="en-US" sz="2000">
                <a:solidFill>
                  <a:srgbClr val="50A050"/>
                </a:solidFill>
                <a:cs typeface="Arial" charset="0"/>
              </a:rPr>
              <a:t>t</a:t>
            </a:r>
            <a:r>
              <a:rPr lang="ru-RU" sz="2000">
                <a:solidFill>
                  <a:srgbClr val="50A050"/>
                </a:solidFill>
                <a:cs typeface="Arial" charset="0"/>
              </a:rPr>
              <a:t>, р) равновесие сместится вправо.</a:t>
            </a:r>
            <a:r>
              <a:rPr lang="ru-RU" sz="2000">
                <a:solidFill>
                  <a:srgbClr val="50A050"/>
                </a:solidFill>
              </a:rPr>
              <a:t> </a:t>
            </a:r>
            <a:endParaRPr lang="ru-RU" sz="3200">
              <a:solidFill>
                <a:srgbClr val="50A05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2420938"/>
            <a:ext cx="3924300" cy="3733800"/>
          </a:xfrm>
        </p:spPr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ru-RU" sz="2400" b="1"/>
              <a:t>Окислительные     </a:t>
            </a:r>
            <a:r>
              <a:rPr lang="en-US" sz="2400" b="1"/>
              <a:t>N</a:t>
            </a:r>
            <a:r>
              <a:rPr lang="en-US" sz="2400" b="1" baseline="-25000"/>
              <a:t>2</a:t>
            </a:r>
            <a:r>
              <a:rPr lang="en-US" sz="2400" b="1" baseline="30000"/>
              <a:t>0    </a:t>
            </a:r>
            <a:r>
              <a:rPr lang="ru-RU" sz="2400" b="1" baseline="30000"/>
              <a:t>        </a:t>
            </a:r>
            <a:r>
              <a:rPr lang="en-US" sz="2400" b="1"/>
              <a:t>2N</a:t>
            </a:r>
            <a:r>
              <a:rPr lang="en-US" sz="2400" b="1" baseline="30000"/>
              <a:t>-3</a:t>
            </a:r>
            <a:endParaRPr lang="ru-RU" sz="2400" b="1" baseline="30000"/>
          </a:p>
          <a:p>
            <a:pPr marL="457200" indent="-457200">
              <a:lnSpc>
                <a:spcPct val="90000"/>
              </a:lnSpc>
            </a:pPr>
            <a:r>
              <a:rPr lang="ru-RU" sz="2400">
                <a:cs typeface="Arial" charset="0"/>
              </a:rPr>
              <a:t>При нагревании с другими металлами</a:t>
            </a:r>
            <a:r>
              <a:rPr lang="en-US" sz="2400">
                <a:cs typeface="Arial" charset="0"/>
              </a:rPr>
              <a:t>(Ca, Al, Fe)</a:t>
            </a:r>
            <a:endParaRPr lang="ru-RU" sz="2400">
              <a:cs typeface="Arial" charset="0"/>
            </a:endParaRPr>
          </a:p>
          <a:p>
            <a:pPr marL="457200" indent="-457200">
              <a:lnSpc>
                <a:spcPct val="90000"/>
              </a:lnSpc>
            </a:pPr>
            <a:r>
              <a:rPr lang="ru-RU" sz="2400"/>
              <a:t>При комнатной </a:t>
            </a:r>
            <a:r>
              <a:rPr lang="en-US" sz="2400">
                <a:cs typeface="Arial" charset="0"/>
              </a:rPr>
              <a:t>tº</a:t>
            </a:r>
            <a:r>
              <a:rPr lang="ru-RU" sz="2400">
                <a:cs typeface="Arial" charset="0"/>
              </a:rPr>
              <a:t> только с </a:t>
            </a:r>
            <a:r>
              <a:rPr lang="en-US" sz="2400">
                <a:cs typeface="Arial" charset="0"/>
              </a:rPr>
              <a:t>Li</a:t>
            </a:r>
          </a:p>
          <a:p>
            <a:pPr marL="457200" indent="-457200">
              <a:lnSpc>
                <a:spcPct val="90000"/>
              </a:lnSpc>
            </a:pPr>
            <a:r>
              <a:rPr lang="ru-RU" sz="3600">
                <a:cs typeface="Arial" charset="0"/>
              </a:rPr>
              <a:t>*</a:t>
            </a:r>
            <a:r>
              <a:rPr lang="ru-RU" sz="2400">
                <a:cs typeface="Arial" charset="0"/>
              </a:rPr>
              <a:t>При высокой </a:t>
            </a:r>
            <a:r>
              <a:rPr lang="en-US" sz="2400">
                <a:cs typeface="Arial" charset="0"/>
              </a:rPr>
              <a:t>tº</a:t>
            </a:r>
            <a:r>
              <a:rPr lang="ru-RU" sz="2400">
                <a:cs typeface="Arial" charset="0"/>
              </a:rPr>
              <a:t>, р, </a:t>
            </a:r>
            <a:r>
              <a:rPr lang="en-US" sz="2400">
                <a:cs typeface="Arial" charset="0"/>
              </a:rPr>
              <a:t>kat (Fe, </a:t>
            </a:r>
            <a:r>
              <a:rPr lang="ru-RU" sz="2400">
                <a:cs typeface="Arial" charset="0"/>
              </a:rPr>
              <a:t>оксиды </a:t>
            </a:r>
            <a:r>
              <a:rPr lang="en-US" sz="2400">
                <a:cs typeface="Arial" charset="0"/>
              </a:rPr>
              <a:t>Al, K)</a:t>
            </a:r>
            <a:r>
              <a:rPr lang="ru-RU" sz="2400">
                <a:cs typeface="Arial" charset="0"/>
              </a:rPr>
              <a:t> с </a:t>
            </a:r>
            <a:r>
              <a:rPr lang="en-US" sz="2400">
                <a:cs typeface="Arial" charset="0"/>
              </a:rPr>
              <a:t>H</a:t>
            </a:r>
            <a:r>
              <a:rPr lang="en-US" sz="2400" baseline="-25000">
                <a:cs typeface="Arial" charset="0"/>
              </a:rPr>
              <a:t>2</a:t>
            </a:r>
          </a:p>
          <a:p>
            <a:pPr marL="457200" indent="-457200">
              <a:lnSpc>
                <a:spcPct val="90000"/>
              </a:lnSpc>
            </a:pPr>
            <a:endParaRPr lang="ru-RU" sz="2400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ru-RU" sz="2400" b="1"/>
              <a:t>Восстановительные</a:t>
            </a:r>
            <a:r>
              <a:rPr lang="en-US" sz="2400" b="1"/>
              <a:t> N</a:t>
            </a:r>
            <a:r>
              <a:rPr lang="en-US" sz="2400" b="1" baseline="-25000"/>
              <a:t>2</a:t>
            </a:r>
            <a:r>
              <a:rPr lang="en-US" sz="2400" b="1" baseline="30000"/>
              <a:t>0 </a:t>
            </a:r>
            <a:r>
              <a:rPr lang="en-US" sz="2400" b="1"/>
              <a:t>    </a:t>
            </a:r>
            <a:r>
              <a:rPr lang="ru-RU" sz="2400" b="1"/>
              <a:t>    </a:t>
            </a:r>
            <a:r>
              <a:rPr lang="en-US" sz="2400" b="1"/>
              <a:t> 2N</a:t>
            </a:r>
            <a:r>
              <a:rPr lang="en-US" sz="2400" b="1" baseline="30000"/>
              <a:t>+2</a:t>
            </a:r>
            <a:endParaRPr lang="ru-RU" sz="2400" b="1" baseline="30000"/>
          </a:p>
          <a:p>
            <a:pPr marL="457200" indent="-457200">
              <a:lnSpc>
                <a:spcPct val="90000"/>
              </a:lnSpc>
            </a:pPr>
            <a:r>
              <a:rPr lang="ru-RU" sz="3600" b="1"/>
              <a:t>*</a:t>
            </a:r>
            <a:r>
              <a:rPr lang="ru-RU" sz="2400"/>
              <a:t>При  </a:t>
            </a:r>
            <a:r>
              <a:rPr lang="en-US" sz="2400">
                <a:cs typeface="Arial" charset="0"/>
              </a:rPr>
              <a:t>tº</a:t>
            </a:r>
            <a:r>
              <a:rPr lang="ru-RU" sz="2400">
                <a:cs typeface="Arial" charset="0"/>
              </a:rPr>
              <a:t> электрической дуги (3000 - 4000</a:t>
            </a:r>
            <a:r>
              <a:rPr lang="en-US" sz="2400">
                <a:cs typeface="Arial" charset="0"/>
              </a:rPr>
              <a:t>º</a:t>
            </a:r>
            <a:r>
              <a:rPr lang="ru-RU" sz="2400">
                <a:cs typeface="Arial" charset="0"/>
              </a:rPr>
              <a:t>С) с О</a:t>
            </a:r>
            <a:r>
              <a:rPr lang="ru-RU" sz="2400" baseline="-25000">
                <a:cs typeface="Arial" charset="0"/>
              </a:rPr>
              <a:t>2</a:t>
            </a:r>
            <a:endParaRPr lang="en-US" sz="2400" baseline="-25000">
              <a:cs typeface="Arial" charset="0"/>
            </a:endParaRP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endParaRPr lang="ru-RU" sz="2400" baseline="30000"/>
          </a:p>
        </p:txBody>
      </p:sp>
      <p:sp>
        <p:nvSpPr>
          <p:cNvPr id="76813" name="Line 13"/>
          <p:cNvSpPr>
            <a:spLocks noChangeShapeType="1"/>
          </p:cNvSpPr>
          <p:nvPr/>
        </p:nvSpPr>
        <p:spPr bwMode="auto">
          <a:xfrm>
            <a:off x="6084888" y="2924175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5" name="Line 15"/>
          <p:cNvSpPr>
            <a:spLocks noChangeShapeType="1"/>
          </p:cNvSpPr>
          <p:nvPr/>
        </p:nvSpPr>
        <p:spPr bwMode="auto">
          <a:xfrm>
            <a:off x="1835150" y="29972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build="p" autoUpdateAnimBg="0" advAuto="0"/>
      <p:bldP spid="76806" grpId="0" build="p" autoUpdateAnimBg="0" advAuto="1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ПРОВЕРЬ СЕБЯ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349500"/>
            <a:ext cx="3924300" cy="3733800"/>
          </a:xfrm>
        </p:spPr>
        <p:txBody>
          <a:bodyPr/>
          <a:lstStyle/>
          <a:p>
            <a:r>
              <a:rPr lang="en-US" sz="2000" b="1"/>
              <a:t>N</a:t>
            </a:r>
            <a:r>
              <a:rPr lang="en-US" sz="2000" b="1" baseline="-25000"/>
              <a:t>2</a:t>
            </a:r>
            <a:r>
              <a:rPr lang="en-US" sz="2000" b="1"/>
              <a:t>+3H</a:t>
            </a:r>
            <a:r>
              <a:rPr lang="en-US" sz="2000" b="1" baseline="-25000"/>
              <a:t>2</a:t>
            </a:r>
            <a:r>
              <a:rPr lang="en-US" sz="2000" b="1"/>
              <a:t>           2NH</a:t>
            </a:r>
            <a:r>
              <a:rPr lang="en-US" sz="2000" b="1" baseline="-25000"/>
              <a:t>3</a:t>
            </a:r>
            <a:r>
              <a:rPr lang="ru-RU" sz="2000" b="1" baseline="-25000"/>
              <a:t>     </a:t>
            </a:r>
            <a:r>
              <a:rPr lang="en-US" sz="2000" b="1"/>
              <a:t>+Q</a:t>
            </a:r>
          </a:p>
          <a:p>
            <a:r>
              <a:rPr lang="ru-RU" sz="2000"/>
              <a:t>Обратимая</a:t>
            </a:r>
          </a:p>
          <a:p>
            <a:r>
              <a:rPr lang="ru-RU" sz="2000"/>
              <a:t>Соединения </a:t>
            </a:r>
          </a:p>
          <a:p>
            <a:r>
              <a:rPr lang="ru-RU" sz="2000"/>
              <a:t>Экзотермическая</a:t>
            </a:r>
          </a:p>
          <a:p>
            <a:r>
              <a:rPr lang="ru-RU" sz="2000"/>
              <a:t>Гомогенная</a:t>
            </a:r>
          </a:p>
          <a:p>
            <a:r>
              <a:rPr lang="ru-RU" sz="2000"/>
              <a:t>Каталитическая </a:t>
            </a:r>
          </a:p>
          <a:p>
            <a:endParaRPr lang="ru-RU" sz="2000"/>
          </a:p>
          <a:p>
            <a:r>
              <a:rPr lang="ru-RU" sz="2000"/>
              <a:t>с </a:t>
            </a:r>
            <a:r>
              <a:rPr lang="en-US" sz="2000"/>
              <a:t>N</a:t>
            </a:r>
            <a:r>
              <a:rPr lang="en-US" sz="2000" baseline="-25000"/>
              <a:t>2</a:t>
            </a:r>
            <a:r>
              <a:rPr lang="ru-RU" sz="2000" baseline="-25000"/>
              <a:t> </a:t>
            </a:r>
            <a:r>
              <a:rPr lang="ru-RU" sz="2000"/>
              <a:t>и</a:t>
            </a:r>
            <a:r>
              <a:rPr lang="en-US" sz="2000"/>
              <a:t>  H</a:t>
            </a:r>
            <a:r>
              <a:rPr lang="en-US" sz="2000" baseline="-25000"/>
              <a:t>2</a:t>
            </a:r>
            <a:r>
              <a:rPr lang="ru-RU" sz="2000" baseline="-25000"/>
              <a:t> </a:t>
            </a:r>
            <a:r>
              <a:rPr lang="ru-RU" sz="2000"/>
              <a:t>увеличить</a:t>
            </a:r>
          </a:p>
          <a:p>
            <a:r>
              <a:rPr lang="en-US" sz="2000">
                <a:cs typeface="Arial" charset="0"/>
              </a:rPr>
              <a:t>tº</a:t>
            </a:r>
            <a:r>
              <a:rPr lang="ru-RU" sz="2000">
                <a:cs typeface="Arial" charset="0"/>
              </a:rPr>
              <a:t> уменьшить</a:t>
            </a:r>
          </a:p>
          <a:p>
            <a:r>
              <a:rPr lang="ru-RU" sz="2000"/>
              <a:t>р увеличить</a:t>
            </a:r>
            <a:r>
              <a:rPr lang="en-US" sz="2000"/>
              <a:t> </a:t>
            </a:r>
            <a:endParaRPr lang="ru-RU" sz="2000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 b="1"/>
              <a:t>N</a:t>
            </a:r>
            <a:r>
              <a:rPr lang="en-US" sz="2000" b="1" baseline="-25000"/>
              <a:t>2</a:t>
            </a:r>
            <a:r>
              <a:rPr lang="en-US" sz="2000" b="1"/>
              <a:t>+O</a:t>
            </a:r>
            <a:r>
              <a:rPr lang="en-US" sz="2000" b="1" baseline="-25000"/>
              <a:t>2 </a:t>
            </a:r>
            <a:r>
              <a:rPr lang="en-US" sz="2000" b="1"/>
              <a:t>             2NO</a:t>
            </a:r>
            <a:r>
              <a:rPr lang="ru-RU" sz="2000" b="1"/>
              <a:t>    </a:t>
            </a:r>
            <a:r>
              <a:rPr lang="en-US" sz="2000" b="1"/>
              <a:t>–Q</a:t>
            </a:r>
          </a:p>
          <a:p>
            <a:r>
              <a:rPr lang="ru-RU" sz="2000"/>
              <a:t>Обратимая</a:t>
            </a:r>
          </a:p>
          <a:p>
            <a:r>
              <a:rPr lang="ru-RU" sz="2000"/>
              <a:t>Соединения</a:t>
            </a:r>
          </a:p>
          <a:p>
            <a:r>
              <a:rPr lang="ru-RU" sz="2000"/>
              <a:t>Эндотермическая</a:t>
            </a:r>
          </a:p>
          <a:p>
            <a:r>
              <a:rPr lang="ru-RU" sz="2000"/>
              <a:t>Гомогенная</a:t>
            </a:r>
          </a:p>
          <a:p>
            <a:r>
              <a:rPr lang="ru-RU" sz="2000"/>
              <a:t>Некаталитическая</a:t>
            </a:r>
          </a:p>
          <a:p>
            <a:endParaRPr lang="ru-RU" sz="2000"/>
          </a:p>
          <a:p>
            <a:r>
              <a:rPr lang="ru-RU" sz="2000"/>
              <a:t>с </a:t>
            </a:r>
            <a:r>
              <a:rPr lang="en-US" sz="2000"/>
              <a:t>N</a:t>
            </a:r>
            <a:r>
              <a:rPr lang="en-US" sz="2000" baseline="-25000"/>
              <a:t>2</a:t>
            </a:r>
            <a:r>
              <a:rPr lang="ru-RU" sz="2000"/>
              <a:t> и</a:t>
            </a:r>
            <a:r>
              <a:rPr lang="en-US" sz="2000"/>
              <a:t>  O</a:t>
            </a:r>
            <a:r>
              <a:rPr lang="en-US" sz="2000" baseline="-25000"/>
              <a:t>2</a:t>
            </a:r>
            <a:r>
              <a:rPr lang="ru-RU" sz="2000"/>
              <a:t> увеличить</a:t>
            </a:r>
          </a:p>
          <a:p>
            <a:r>
              <a:rPr lang="en-US" sz="2000">
                <a:cs typeface="Arial" charset="0"/>
              </a:rPr>
              <a:t>tº</a:t>
            </a:r>
            <a:r>
              <a:rPr lang="ru-RU" sz="2000">
                <a:cs typeface="Arial" charset="0"/>
              </a:rPr>
              <a:t> увеличить</a:t>
            </a:r>
          </a:p>
          <a:p>
            <a:r>
              <a:rPr lang="ru-RU" sz="2000">
                <a:cs typeface="Arial" charset="0"/>
              </a:rPr>
              <a:t>р не влияет</a:t>
            </a:r>
            <a:endParaRPr lang="en-US" sz="2000">
              <a:cs typeface="Arial" charset="0"/>
            </a:endParaRPr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>
            <a:off x="2195513" y="24923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>
            <a:off x="6372225" y="2492375"/>
            <a:ext cx="649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2" name="Line 10"/>
          <p:cNvSpPr>
            <a:spLocks noChangeShapeType="1"/>
          </p:cNvSpPr>
          <p:nvPr/>
        </p:nvSpPr>
        <p:spPr bwMode="auto">
          <a:xfrm flipH="1">
            <a:off x="6372225" y="26368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 flipH="1">
            <a:off x="2268538" y="2636838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>
            <a:off x="1331913" y="4724400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5" name="Line 13"/>
          <p:cNvSpPr>
            <a:spLocks noChangeShapeType="1"/>
          </p:cNvSpPr>
          <p:nvPr/>
        </p:nvSpPr>
        <p:spPr bwMode="auto">
          <a:xfrm>
            <a:off x="5364163" y="479742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05750" cy="935038"/>
          </a:xfrm>
        </p:spPr>
        <p:txBody>
          <a:bodyPr/>
          <a:lstStyle/>
          <a:p>
            <a:r>
              <a:rPr lang="ru-RU"/>
              <a:t>ПРИМЕНЕНИЕ И ПОЛУЧЕНИЕ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2492375"/>
            <a:ext cx="5257800" cy="43656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/>
              <a:t>               Применение</a:t>
            </a:r>
          </a:p>
          <a:p>
            <a:pPr>
              <a:lnSpc>
                <a:spcPct val="90000"/>
              </a:lnSpc>
            </a:pPr>
            <a:r>
              <a:rPr lang="ru-RU" sz="2400"/>
              <a:t>Получение аммиака</a:t>
            </a:r>
          </a:p>
          <a:p>
            <a:pPr>
              <a:lnSpc>
                <a:spcPct val="90000"/>
              </a:lnSpc>
            </a:pPr>
            <a:r>
              <a:rPr lang="ru-RU" sz="2400"/>
              <a:t>Создание инертной атмосферы</a:t>
            </a:r>
          </a:p>
          <a:p>
            <a:pPr>
              <a:lnSpc>
                <a:spcPct val="90000"/>
              </a:lnSpc>
            </a:pPr>
            <a:r>
              <a:rPr lang="ru-RU" sz="2400"/>
              <a:t>Создание низких температур</a:t>
            </a:r>
          </a:p>
          <a:p>
            <a:pPr>
              <a:lnSpc>
                <a:spcPct val="90000"/>
              </a:lnSpc>
            </a:pPr>
            <a:r>
              <a:rPr lang="ru-RU" sz="2400"/>
              <a:t>Насыщение поверхности стали для повышения прочности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/>
              <a:t>                Получение </a:t>
            </a:r>
          </a:p>
          <a:p>
            <a:pPr>
              <a:lnSpc>
                <a:spcPct val="90000"/>
              </a:lnSpc>
            </a:pPr>
            <a:r>
              <a:rPr lang="ru-RU" sz="2400"/>
              <a:t>В промышленности – из жидкого воздуха</a:t>
            </a:r>
          </a:p>
          <a:p>
            <a:pPr>
              <a:lnSpc>
                <a:spcPct val="90000"/>
              </a:lnSpc>
            </a:pPr>
            <a:r>
              <a:rPr lang="ru-RU" sz="2400"/>
              <a:t>В лаборатории – разложением неустойчивых соединений азота</a:t>
            </a:r>
          </a:p>
        </p:txBody>
      </p:sp>
      <p:pic>
        <p:nvPicPr>
          <p:cNvPr id="81924" name="Picture 4" descr="BD04924_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48488" y="2781300"/>
            <a:ext cx="1389062" cy="18716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 autoUpdateAnimBg="0" advAuto="100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Вопросы для самоконтроля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2349500"/>
            <a:ext cx="6897688" cy="4162425"/>
          </a:xfrm>
        </p:spPr>
        <p:txBody>
          <a:bodyPr/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Газ без цвета , вкуса и запаха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Молекула двухатомна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Содержание в воздухе 78 %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В лаборатории получают разложением </a:t>
            </a:r>
            <a:r>
              <a:rPr lang="en-US" sz="2000"/>
              <a:t>KMnO</a:t>
            </a:r>
            <a:r>
              <a:rPr lang="en-US" sz="2000" baseline="-25000"/>
              <a:t>4</a:t>
            </a:r>
            <a:r>
              <a:rPr lang="en-US" sz="2000"/>
              <a:t>  </a:t>
            </a:r>
            <a:r>
              <a:rPr lang="ru-RU" sz="2000"/>
              <a:t>и</a:t>
            </a:r>
            <a:r>
              <a:rPr lang="en-US" sz="2000"/>
              <a:t>  H</a:t>
            </a:r>
            <a:r>
              <a:rPr lang="en-US" sz="2000" baseline="-25000"/>
              <a:t>2</a:t>
            </a:r>
            <a:r>
              <a:rPr lang="en-US" sz="2000"/>
              <a:t>O</a:t>
            </a:r>
            <a:r>
              <a:rPr lang="en-US" sz="2000" baseline="-25000"/>
              <a:t>2</a:t>
            </a:r>
            <a:endParaRPr lang="ru-RU" sz="2000" baseline="-25000"/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В промышленности – из жидкого воздуха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Химически малоактивен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Взаимодействует почти со всеми простыми веществами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С ним связаны процессы дыхания и фотосинтеза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Является составной частью белков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000"/>
              <a:t>Участвует в круговороте веществ в природе</a:t>
            </a:r>
          </a:p>
          <a:p>
            <a:pPr marL="533400" indent="-533400">
              <a:buFont typeface="Wingdings" pitchFamily="2" charset="2"/>
              <a:buNone/>
            </a:pPr>
            <a:endParaRPr lang="ru-RU" sz="2000" baseline="-25000"/>
          </a:p>
          <a:p>
            <a:pPr marL="533400" indent="-533400">
              <a:buFont typeface="Wingdings" pitchFamily="2" charset="2"/>
              <a:buAutoNum type="arabicPeriod"/>
            </a:pPr>
            <a:endParaRPr lang="ru-RU" sz="2000" baseline="-25000"/>
          </a:p>
        </p:txBody>
      </p:sp>
      <p:pic>
        <p:nvPicPr>
          <p:cNvPr id="63492" name="Picture 4" descr="BD00028_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451725" y="260350"/>
            <a:ext cx="1476375" cy="1223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ПРОВЕРЬ СЕБЯ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</a:t>
            </a:r>
            <a:r>
              <a:rPr lang="en-US" baseline="-25000"/>
              <a:t>2</a:t>
            </a:r>
            <a:r>
              <a:rPr lang="en-US"/>
              <a:t>    1, 2, 4, 5, 7, 8, 10.              </a:t>
            </a:r>
            <a:r>
              <a:rPr lang="ru-RU"/>
              <a:t>« 5 »</a:t>
            </a:r>
            <a:endParaRPr lang="en-US"/>
          </a:p>
          <a:p>
            <a:r>
              <a:rPr lang="en-US"/>
              <a:t>N</a:t>
            </a:r>
            <a:r>
              <a:rPr lang="en-US" baseline="-25000"/>
              <a:t>2</a:t>
            </a:r>
            <a:r>
              <a:rPr lang="en-US"/>
              <a:t>     1, 2, 3, 5, 6, 9, 10. </a:t>
            </a:r>
            <a:r>
              <a:rPr lang="ru-RU"/>
              <a:t>            « 5 »</a:t>
            </a:r>
          </a:p>
          <a:p>
            <a:r>
              <a:rPr lang="ru-RU"/>
              <a:t>1-2 ошибки                                « 4 »</a:t>
            </a:r>
          </a:p>
          <a:p>
            <a:r>
              <a:rPr lang="ru-RU"/>
              <a:t>3-4 ошибки                                « 3 »</a:t>
            </a:r>
          </a:p>
          <a:p>
            <a:r>
              <a:rPr lang="ru-RU"/>
              <a:t>5 ошибок и более                     « 2 »</a:t>
            </a:r>
            <a:endParaRPr lang="en-US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2362200"/>
            <a:ext cx="7905750" cy="4235450"/>
          </a:xfrm>
        </p:spPr>
        <p:txBody>
          <a:bodyPr/>
          <a:lstStyle/>
          <a:p>
            <a:r>
              <a:rPr lang="ru-RU" sz="2400"/>
              <a:t>Параграф №23 , выполнить задания 1,3 на странице 111</a:t>
            </a:r>
          </a:p>
          <a:p>
            <a:r>
              <a:rPr lang="ru-RU" sz="2400"/>
              <a:t>Составить рассказ на тему: «Путешествие азота в природе»</a:t>
            </a:r>
          </a:p>
          <a:p>
            <a:r>
              <a:rPr lang="ru-RU" sz="2400"/>
              <a:t>Ответить на вопросы: Как можно доказать опытным путём, что в воздухе есть азот? Для перевозки овощей и фруктов на дальние расстояния используют рефрижераторы, в которых в качестве хладоагента используют жидкий АЗОТ. На каких свойствах это основано?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utoUpdateAnimBg="0" advAuto="1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85800"/>
            <a:ext cx="8001000" cy="1143000"/>
          </a:xfrm>
        </p:spPr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ЦЕЛИ </a:t>
            </a:r>
            <a:r>
              <a:rPr lang="en-US">
                <a:solidFill>
                  <a:srgbClr val="50A050"/>
                </a:solidFill>
              </a:rPr>
              <a:t>:</a:t>
            </a:r>
            <a:endParaRPr lang="ru-RU">
              <a:solidFill>
                <a:srgbClr val="50A050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2590800"/>
            <a:ext cx="3924300" cy="3733800"/>
          </a:xfrm>
        </p:spPr>
        <p:txBody>
          <a:bodyPr/>
          <a:lstStyle/>
          <a:p>
            <a:r>
              <a:rPr lang="ru-RU" sz="1800" dirty="0"/>
              <a:t>Сформировать представление о строении атома и молекулы азота.</a:t>
            </a:r>
          </a:p>
          <a:p>
            <a:endParaRPr lang="ru-RU" sz="1800" dirty="0"/>
          </a:p>
          <a:p>
            <a:r>
              <a:rPr lang="ru-RU" sz="1800" dirty="0"/>
              <a:t>Рассмотреть физические и химические свойства азота в свете ОВР.</a:t>
            </a:r>
          </a:p>
          <a:p>
            <a:endParaRPr lang="ru-RU" sz="1800" dirty="0"/>
          </a:p>
          <a:p>
            <a:r>
              <a:rPr lang="ru-RU" sz="1800" dirty="0"/>
              <a:t>Показать значение азота как биогенного элемента.</a:t>
            </a:r>
          </a:p>
          <a:p>
            <a:endParaRPr lang="ru-RU" sz="1800" dirty="0"/>
          </a:p>
        </p:txBody>
      </p:sp>
      <p:pic>
        <p:nvPicPr>
          <p:cNvPr id="43013" name="Picture 5" descr="BS00580_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91100" y="2576513"/>
            <a:ext cx="3924300" cy="33051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ПЛАН УРОКА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История открытия</a:t>
            </a:r>
          </a:p>
          <a:p>
            <a:r>
              <a:rPr lang="ru-RU"/>
              <a:t>Нахождение в природе</a:t>
            </a:r>
          </a:p>
          <a:p>
            <a:r>
              <a:rPr lang="ru-RU"/>
              <a:t>Строение и свойства атома и молекулы</a:t>
            </a:r>
          </a:p>
          <a:p>
            <a:r>
              <a:rPr lang="ru-RU"/>
              <a:t>Физические и химические свойства</a:t>
            </a:r>
          </a:p>
          <a:p>
            <a:r>
              <a:rPr lang="ru-RU"/>
              <a:t>Получение и применение</a:t>
            </a:r>
          </a:p>
          <a:p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772400" cy="1143000"/>
          </a:xfrm>
        </p:spPr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ДЕВИЗ УРОКА :</a:t>
            </a:r>
            <a:br>
              <a:rPr lang="ru-RU">
                <a:solidFill>
                  <a:srgbClr val="50A050"/>
                </a:solidFill>
              </a:rPr>
            </a:br>
            <a:endParaRPr lang="ru-RU">
              <a:solidFill>
                <a:srgbClr val="50A050"/>
              </a:solidFill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8200" y="3124200"/>
            <a:ext cx="3657600" cy="1447800"/>
          </a:xfrm>
        </p:spPr>
        <p:txBody>
          <a:bodyPr/>
          <a:lstStyle/>
          <a:p>
            <a:r>
              <a:rPr lang="ru-RU" sz="1800"/>
              <a:t>«Нет жизни без азота, ибо он является непременной составной частью белков.» </a:t>
            </a:r>
          </a:p>
          <a:p>
            <a:pPr algn="r"/>
            <a:r>
              <a:rPr lang="ru-RU" sz="1800"/>
              <a:t>                                                                    Д.Н.Прянишников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ИСТОРИЯ ОТКРЫТИЯ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205038"/>
            <a:ext cx="8243887" cy="4652962"/>
          </a:xfrm>
        </p:spPr>
        <p:txBody>
          <a:bodyPr/>
          <a:lstStyle/>
          <a:p>
            <a:r>
              <a:rPr lang="ru-RU"/>
              <a:t>1772г. К.Шееле и Г.Кавендиш получили азот</a:t>
            </a:r>
          </a:p>
          <a:p>
            <a:r>
              <a:rPr lang="ru-RU"/>
              <a:t>Д.Резерфорд описал получение и свойства</a:t>
            </a:r>
          </a:p>
          <a:p>
            <a:r>
              <a:rPr lang="ru-RU"/>
              <a:t>1787г. Лавуазье предложил название азот – «безжизненный» (</a:t>
            </a:r>
            <a:r>
              <a:rPr lang="ru-RU" sz="2400"/>
              <a:t>а – нет, зоэ – жизнь</a:t>
            </a:r>
            <a:r>
              <a:rPr lang="ru-RU"/>
              <a:t>)</a:t>
            </a:r>
          </a:p>
          <a:p>
            <a:r>
              <a:rPr lang="ru-RU"/>
              <a:t>Многочисленные названия: </a:t>
            </a:r>
            <a:r>
              <a:rPr lang="ru-RU" sz="2400"/>
              <a:t>нечистый гас, удушливый гас, септон, испорченный воздух, огорюченный воздух, селитрород, гнилотвор, смертельный гас, нитроген и др.</a:t>
            </a:r>
            <a:endParaRPr lang="ru-RU"/>
          </a:p>
        </p:txBody>
      </p:sp>
      <p:pic>
        <p:nvPicPr>
          <p:cNvPr id="65540" name="Picture 4" descr="BS00554_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34200" y="228600"/>
            <a:ext cx="1979613" cy="172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36613"/>
            <a:ext cx="8001000" cy="1143000"/>
          </a:xfrm>
        </p:spPr>
        <p:txBody>
          <a:bodyPr/>
          <a:lstStyle/>
          <a:p>
            <a:r>
              <a:rPr lang="ru-RU" sz="2800">
                <a:solidFill>
                  <a:srgbClr val="50A050"/>
                </a:solidFill>
              </a:rPr>
              <a:t>НАХОЖДЕНИЕ В ПРИРОДЕ:</a:t>
            </a:r>
            <a:r>
              <a:rPr lang="ru-RU" sz="2800"/>
              <a:t> </a:t>
            </a:r>
            <a:br>
              <a:rPr lang="ru-RU" sz="2800"/>
            </a:br>
            <a:r>
              <a:rPr lang="ru-RU" sz="2000"/>
              <a:t>1)в свободном состоянии в атмосфере (78%),</a:t>
            </a:r>
            <a:br>
              <a:rPr lang="ru-RU" sz="2000"/>
            </a:br>
            <a:r>
              <a:rPr lang="ru-RU" sz="2000"/>
              <a:t>2)в связанном состоянии (смотри таблицу)  </a:t>
            </a:r>
            <a:endParaRPr lang="ru-RU" sz="2800"/>
          </a:p>
        </p:txBody>
      </p:sp>
      <p:graphicFrame>
        <p:nvGraphicFramePr>
          <p:cNvPr id="71807" name="Group 127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8001000" cy="4327843"/>
        </p:xfrm>
        <a:graphic>
          <a:graphicData uri="http://schemas.openxmlformats.org/drawingml/2006/table">
            <a:tbl>
              <a:tblPr/>
              <a:tblGrid>
                <a:gridCol w="5257800"/>
                <a:gridCol w="2743200"/>
              </a:tblGrid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Природная форма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Оболочка Земли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Соли аммония и азотной кислоты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Литосфера, гидросфера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Азот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Атмосфера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Азот и аммиак вулканов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Литосфера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Соединения в некоторых видах топлива (нефть, уголь)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Литосфера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Нуклеиновые кислоты, белковые вещества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Биосфера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СТРОЕНИЕ И СВОЙСТВА АТОМА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38200" y="2362200"/>
            <a:ext cx="3924300" cy="1790700"/>
          </a:xfrm>
          <a:ln w="38100">
            <a:solidFill>
              <a:srgbClr val="50A050"/>
            </a:solidFill>
          </a:ln>
        </p:spPr>
        <p:txBody>
          <a:bodyPr/>
          <a:lstStyle/>
          <a:p>
            <a:pPr algn="ctr"/>
            <a:r>
              <a:rPr lang="ru-RU" sz="2000"/>
              <a:t>  2 период, 5 группа</a:t>
            </a:r>
            <a:r>
              <a:rPr lang="en-US" sz="2000"/>
              <a:t>,</a:t>
            </a:r>
            <a:r>
              <a:rPr lang="ru-RU" sz="2000"/>
              <a:t> главная подгруппа</a:t>
            </a:r>
          </a:p>
          <a:p>
            <a:endParaRPr lang="ru-RU" sz="2000"/>
          </a:p>
        </p:txBody>
      </p:sp>
      <p:sp>
        <p:nvSpPr>
          <p:cNvPr id="72708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4953000" y="2438400"/>
            <a:ext cx="3924300" cy="1790700"/>
          </a:xfrm>
          <a:ln w="38100">
            <a:solidFill>
              <a:srgbClr val="50A050"/>
            </a:solidFill>
          </a:ln>
        </p:spPr>
        <p:txBody>
          <a:bodyPr/>
          <a:lstStyle/>
          <a:p>
            <a:pPr algn="ctr"/>
            <a:r>
              <a:rPr lang="ru-RU" sz="2000"/>
              <a:t>Содержит на внешнем энергетическом уровне 5              электронов</a:t>
            </a:r>
            <a:r>
              <a:rPr lang="en-US" sz="2000"/>
              <a:t>                                                                                                     +7  )  )  </a:t>
            </a:r>
          </a:p>
          <a:p>
            <a:pPr algn="ctr">
              <a:buFont typeface="Wingdings" pitchFamily="2" charset="2"/>
              <a:buNone/>
            </a:pPr>
            <a:r>
              <a:rPr lang="ru-RU" sz="1000"/>
              <a:t>   </a:t>
            </a:r>
            <a:r>
              <a:rPr lang="en-US" sz="1000"/>
              <a:t>                 </a:t>
            </a:r>
            <a:r>
              <a:rPr lang="en-US" sz="1600" b="1"/>
              <a:t>2   </a:t>
            </a:r>
            <a:r>
              <a:rPr lang="ru-RU" sz="1600" b="1"/>
              <a:t>5</a:t>
            </a:r>
            <a:endParaRPr lang="en-US" sz="1600" b="1"/>
          </a:p>
          <a:p>
            <a:pPr algn="ctr">
              <a:buFont typeface="Wingdings" pitchFamily="2" charset="2"/>
              <a:buNone/>
            </a:pPr>
            <a:r>
              <a:rPr lang="en-US" sz="1600" b="1"/>
              <a:t>              </a:t>
            </a:r>
            <a:endParaRPr lang="ru-RU" sz="1600" b="1"/>
          </a:p>
        </p:txBody>
      </p:sp>
      <p:sp>
        <p:nvSpPr>
          <p:cNvPr id="72709" name="Rectangle 5"/>
          <p:cNvSpPr>
            <a:spLocks noGrp="1" noChangeArrowheads="1"/>
          </p:cNvSpPr>
          <p:nvPr>
            <p:ph sz="quarter" idx="3"/>
          </p:nvPr>
        </p:nvSpPr>
        <p:spPr>
          <a:xfrm>
            <a:off x="914400" y="4724400"/>
            <a:ext cx="3924300" cy="1790700"/>
          </a:xfrm>
          <a:ln w="38100">
            <a:solidFill>
              <a:srgbClr val="50A050"/>
            </a:solidFill>
          </a:ln>
        </p:spPr>
        <p:txBody>
          <a:bodyPr/>
          <a:lstStyle/>
          <a:p>
            <a:r>
              <a:rPr lang="ru-RU" sz="2000"/>
              <a:t>          Окислитель</a:t>
            </a:r>
          </a:p>
          <a:p>
            <a:r>
              <a:rPr lang="ru-RU" sz="2000"/>
              <a:t>     </a:t>
            </a:r>
            <a:r>
              <a:rPr lang="en-US" sz="2000"/>
              <a:t>N</a:t>
            </a:r>
            <a:r>
              <a:rPr lang="en-US" sz="2000" b="1" baseline="30000"/>
              <a:t>0 </a:t>
            </a:r>
            <a:r>
              <a:rPr lang="en-US" sz="2000"/>
              <a:t>+ 3e</a:t>
            </a:r>
            <a:r>
              <a:rPr lang="en-US" sz="2000" b="1" baseline="30000"/>
              <a:t>- </a:t>
            </a:r>
            <a:r>
              <a:rPr lang="en-US" sz="2000" b="1">
                <a:sym typeface="Symbol" pitchFamily="18" charset="2"/>
              </a:rPr>
              <a:t></a:t>
            </a:r>
            <a:r>
              <a:rPr lang="ru-RU" sz="2000" b="1" baseline="30000"/>
              <a:t>   </a:t>
            </a:r>
            <a:r>
              <a:rPr lang="en-US" sz="2000"/>
              <a:t>N</a:t>
            </a:r>
            <a:r>
              <a:rPr lang="en-US" sz="2000" b="1" baseline="30000"/>
              <a:t>-3</a:t>
            </a:r>
            <a:endParaRPr lang="ru-RU" sz="2000" b="1" baseline="30000"/>
          </a:p>
          <a:p>
            <a:r>
              <a:rPr lang="ru-RU"/>
              <a:t>*</a:t>
            </a:r>
            <a:r>
              <a:rPr lang="ru-RU" baseline="30000"/>
              <a:t> Составьте формулы соединений </a:t>
            </a:r>
            <a:r>
              <a:rPr lang="en-US" baseline="30000"/>
              <a:t>N</a:t>
            </a:r>
            <a:r>
              <a:rPr lang="ru-RU" baseline="30000"/>
              <a:t> с </a:t>
            </a:r>
            <a:r>
              <a:rPr lang="en-US" baseline="30000"/>
              <a:t> Li,</a:t>
            </a:r>
            <a:r>
              <a:rPr lang="ru-RU" baseline="30000"/>
              <a:t> Са, </a:t>
            </a:r>
            <a:r>
              <a:rPr lang="en-US" baseline="30000"/>
              <a:t>Al</a:t>
            </a:r>
            <a:r>
              <a:rPr lang="en-US" sz="1800"/>
              <a:t>.</a:t>
            </a:r>
            <a:endParaRPr lang="ru-RU" sz="1800"/>
          </a:p>
        </p:txBody>
      </p:sp>
      <p:sp>
        <p:nvSpPr>
          <p:cNvPr id="72710" name="Rectangle 6"/>
          <p:cNvSpPr>
            <a:spLocks noGrp="1" noChangeArrowheads="1"/>
          </p:cNvSpPr>
          <p:nvPr>
            <p:ph sz="quarter" idx="4"/>
          </p:nvPr>
        </p:nvSpPr>
        <p:spPr>
          <a:xfrm>
            <a:off x="5029200" y="4800600"/>
            <a:ext cx="3924300" cy="1790700"/>
          </a:xfrm>
          <a:ln w="38100">
            <a:solidFill>
              <a:srgbClr val="50A050"/>
            </a:solidFill>
          </a:ln>
        </p:spPr>
        <p:txBody>
          <a:bodyPr/>
          <a:lstStyle/>
          <a:p>
            <a:r>
              <a:rPr lang="ru-RU" sz="2000"/>
              <a:t>       Восстановитель 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       </a:t>
            </a:r>
            <a:r>
              <a:rPr lang="en-US" sz="2000"/>
              <a:t>N</a:t>
            </a:r>
            <a:r>
              <a:rPr lang="en-US" sz="2000" b="1" baseline="30000"/>
              <a:t>0</a:t>
            </a:r>
            <a:r>
              <a:rPr lang="en-US" sz="2000"/>
              <a:t> –1,2,3,4,5e</a:t>
            </a:r>
            <a:r>
              <a:rPr lang="en-US" sz="2000" b="1" baseline="30000"/>
              <a:t>- </a:t>
            </a:r>
            <a:r>
              <a:rPr lang="en-US" sz="2000" b="1">
                <a:sym typeface="Symbol" pitchFamily="18" charset="2"/>
              </a:rPr>
              <a:t></a:t>
            </a:r>
            <a:r>
              <a:rPr lang="ru-RU" sz="2000" b="1" baseline="30000"/>
              <a:t> </a:t>
            </a:r>
            <a:r>
              <a:rPr lang="en-US" sz="2000"/>
              <a:t>N</a:t>
            </a:r>
            <a:r>
              <a:rPr lang="ru-RU" sz="2000" b="1" baseline="30000"/>
              <a:t>+1</a:t>
            </a:r>
            <a:r>
              <a:rPr lang="en-US" sz="2000"/>
              <a:t>,N</a:t>
            </a:r>
            <a:r>
              <a:rPr lang="en-US" sz="2000" b="1" baseline="30000"/>
              <a:t>+2</a:t>
            </a:r>
            <a:r>
              <a:rPr lang="en-US" sz="2000"/>
              <a:t>,N</a:t>
            </a:r>
            <a:r>
              <a:rPr lang="en-US" sz="2000" b="1" baseline="30000"/>
              <a:t>+3</a:t>
            </a:r>
            <a:r>
              <a:rPr lang="en-US" sz="2000"/>
              <a:t>,N</a:t>
            </a:r>
            <a:r>
              <a:rPr lang="en-US" sz="2000" b="1" baseline="30000"/>
              <a:t>+4</a:t>
            </a:r>
            <a:r>
              <a:rPr lang="en-US" sz="2000"/>
              <a:t>,N</a:t>
            </a:r>
            <a:r>
              <a:rPr lang="en-US" sz="2000" b="1" baseline="30000"/>
              <a:t>+5</a:t>
            </a:r>
            <a:endParaRPr lang="ru-RU" sz="2000" b="1" baseline="30000"/>
          </a:p>
          <a:p>
            <a:pPr>
              <a:buFont typeface="Wingdings" pitchFamily="2" charset="2"/>
              <a:buNone/>
            </a:pPr>
            <a:r>
              <a:rPr lang="ru-RU" sz="3600" b="1" baseline="30000"/>
              <a:t>* </a:t>
            </a:r>
            <a:r>
              <a:rPr lang="ru-RU" baseline="30000"/>
              <a:t>Составьте формулы оксидов</a:t>
            </a:r>
            <a:endParaRPr lang="en-US" sz="2400" baseline="30000"/>
          </a:p>
          <a:p>
            <a:endParaRPr lang="ru-RU" sz="2400"/>
          </a:p>
        </p:txBody>
      </p:sp>
      <p:sp>
        <p:nvSpPr>
          <p:cNvPr id="72715" name="AutoShape 11"/>
          <p:cNvSpPr>
            <a:spLocks noChangeArrowheads="1"/>
          </p:cNvSpPr>
          <p:nvPr/>
        </p:nvSpPr>
        <p:spPr bwMode="auto">
          <a:xfrm>
            <a:off x="838200" y="46482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3</a:t>
            </a:r>
          </a:p>
        </p:txBody>
      </p:sp>
      <p:sp>
        <p:nvSpPr>
          <p:cNvPr id="72718" name="AutoShape 14"/>
          <p:cNvSpPr>
            <a:spLocks noChangeArrowheads="1"/>
          </p:cNvSpPr>
          <p:nvPr/>
        </p:nvSpPr>
        <p:spPr bwMode="auto">
          <a:xfrm>
            <a:off x="990600" y="22860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72719" name="AutoShape 15"/>
          <p:cNvSpPr>
            <a:spLocks noChangeArrowheads="1"/>
          </p:cNvSpPr>
          <p:nvPr/>
        </p:nvSpPr>
        <p:spPr bwMode="auto">
          <a:xfrm>
            <a:off x="4876800" y="23622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72720" name="AutoShape 16"/>
          <p:cNvSpPr>
            <a:spLocks noChangeArrowheads="1"/>
          </p:cNvSpPr>
          <p:nvPr/>
        </p:nvSpPr>
        <p:spPr bwMode="auto">
          <a:xfrm>
            <a:off x="4953000" y="47244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 autoUpdateAnimBg="0"/>
      <p:bldP spid="72708" grpId="0" animBg="1" autoUpdateAnimBg="0"/>
      <p:bldP spid="72709" grpId="0" animBg="1" autoUpdateAnimBg="0"/>
      <p:bldP spid="7271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Проверь себя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</a:t>
            </a:r>
            <a:r>
              <a:rPr lang="en-US" sz="2000"/>
              <a:t>3</a:t>
            </a:r>
            <a:r>
              <a:rPr lang="en-US"/>
              <a:t>N, Ca</a:t>
            </a:r>
            <a:r>
              <a:rPr lang="en-US" sz="2000"/>
              <a:t>3</a:t>
            </a:r>
            <a:r>
              <a:rPr lang="en-US"/>
              <a:t>N</a:t>
            </a:r>
            <a:r>
              <a:rPr lang="en-US" sz="2000"/>
              <a:t>2</a:t>
            </a:r>
            <a:r>
              <a:rPr lang="en-US"/>
              <a:t>, AlN, H</a:t>
            </a:r>
            <a:r>
              <a:rPr lang="en-US" sz="1800"/>
              <a:t>3</a:t>
            </a:r>
            <a:r>
              <a:rPr lang="en-US"/>
              <a:t>N</a:t>
            </a:r>
          </a:p>
          <a:p>
            <a:r>
              <a:rPr lang="en-US"/>
              <a:t>N</a:t>
            </a:r>
            <a:r>
              <a:rPr lang="en-US" sz="2000"/>
              <a:t>2</a:t>
            </a:r>
            <a:r>
              <a:rPr lang="en-US"/>
              <a:t>O, NO, N</a:t>
            </a:r>
            <a:r>
              <a:rPr lang="en-US" sz="2000"/>
              <a:t>2</a:t>
            </a:r>
            <a:r>
              <a:rPr lang="en-US"/>
              <a:t>O</a:t>
            </a:r>
            <a:r>
              <a:rPr lang="en-US" sz="2000"/>
              <a:t>3</a:t>
            </a:r>
            <a:r>
              <a:rPr lang="en-US"/>
              <a:t>, NO</a:t>
            </a:r>
            <a:r>
              <a:rPr lang="en-US" sz="2000"/>
              <a:t>2</a:t>
            </a:r>
            <a:r>
              <a:rPr lang="en-US"/>
              <a:t>, N</a:t>
            </a:r>
            <a:r>
              <a:rPr lang="en-US" sz="2000"/>
              <a:t>2</a:t>
            </a:r>
            <a:r>
              <a:rPr lang="en-US"/>
              <a:t>O</a:t>
            </a:r>
            <a:r>
              <a:rPr lang="en-US" sz="2000"/>
              <a:t>5</a:t>
            </a:r>
            <a:r>
              <a:rPr lang="en-US"/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>
                <a:solidFill>
                  <a:srgbClr val="50A050"/>
                </a:solidFill>
              </a:rPr>
              <a:t>СТРОЕНИЕ МОЛЕКУЛЫ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47800" y="2400300"/>
            <a:ext cx="3352800" cy="1790700"/>
          </a:xfrm>
          <a:ln w="38100">
            <a:solidFill>
              <a:srgbClr val="50A050"/>
            </a:solidFill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/>
              <a:t> N </a:t>
            </a:r>
            <a:r>
              <a:rPr lang="en-US" sz="2000"/>
              <a:t>       </a:t>
            </a:r>
            <a:r>
              <a:rPr lang="en-US"/>
              <a:t>N</a:t>
            </a:r>
            <a:endParaRPr lang="ru-RU"/>
          </a:p>
        </p:txBody>
      </p:sp>
      <p:graphicFrame>
        <p:nvGraphicFramePr>
          <p:cNvPr id="73732" name="Rectangle 4"/>
          <p:cNvGraphicFramePr>
            <a:graphicFrameLocks/>
          </p:cNvGraphicFramePr>
          <p:nvPr>
            <p:ph sz="quarter" idx="2"/>
          </p:nvPr>
        </p:nvGraphicFramePr>
        <p:xfrm>
          <a:off x="5257800" y="2590800"/>
          <a:ext cx="3429000" cy="1790700"/>
        </p:xfrm>
        <a:graphic>
          <a:graphicData uri="http://schemas.openxmlformats.org/drawingml/2006/compatibility">
            <com:legacyDrawing xmlns:com="http://schemas.openxmlformats.org/drawingml/2006/compatibility" spid="_x0000_s73732"/>
          </a:graphicData>
        </a:graphic>
      </p:graphicFrame>
      <p:sp>
        <p:nvSpPr>
          <p:cNvPr id="73733" name="Rectangle 5"/>
          <p:cNvSpPr>
            <a:spLocks noGrp="1" noChangeArrowheads="1"/>
          </p:cNvSpPr>
          <p:nvPr>
            <p:ph sz="quarter" idx="3"/>
          </p:nvPr>
        </p:nvSpPr>
        <p:spPr>
          <a:xfrm>
            <a:off x="1219200" y="4648200"/>
            <a:ext cx="3581400" cy="1981200"/>
          </a:xfrm>
          <a:ln w="38100">
            <a:solidFill>
              <a:srgbClr val="50A050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/>
              <a:t>                    СВЯЗЬ</a:t>
            </a:r>
            <a:r>
              <a:rPr lang="en-US" sz="2000" b="1"/>
              <a:t>:</a:t>
            </a:r>
            <a:endParaRPr lang="ru-RU" sz="2000" b="1"/>
          </a:p>
          <a:p>
            <a:pPr algn="ctr">
              <a:buFont typeface="Wingdings" pitchFamily="2" charset="2"/>
              <a:buNone/>
            </a:pPr>
            <a:r>
              <a:rPr lang="ru-RU" sz="2000"/>
              <a:t>-КОВАЛЕНТНАЯ НЕПОЛЯРНАЯ </a:t>
            </a:r>
          </a:p>
          <a:p>
            <a:pPr algn="ctr">
              <a:buFont typeface="Wingdings" pitchFamily="2" charset="2"/>
              <a:buNone/>
            </a:pPr>
            <a:r>
              <a:rPr lang="ru-RU" sz="2000"/>
              <a:t>-ТРОЙНАЯ                            </a:t>
            </a:r>
          </a:p>
          <a:p>
            <a:pPr algn="ctr">
              <a:buFont typeface="Wingdings" pitchFamily="2" charset="2"/>
              <a:buNone/>
            </a:pPr>
            <a:r>
              <a:rPr lang="ru-RU" sz="2000"/>
              <a:t>-ПРОЧНАЯ</a:t>
            </a:r>
          </a:p>
          <a:p>
            <a:pPr algn="ctr">
              <a:buFont typeface="Wingdings" pitchFamily="2" charset="2"/>
              <a:buNone/>
            </a:pPr>
            <a:endParaRPr lang="ru-RU" sz="2000"/>
          </a:p>
        </p:txBody>
      </p:sp>
      <p:sp>
        <p:nvSpPr>
          <p:cNvPr id="73734" name="Rectangle 6"/>
          <p:cNvSpPr>
            <a:spLocks noGrp="1" noChangeArrowheads="1"/>
          </p:cNvSpPr>
          <p:nvPr>
            <p:ph sz="quarter" idx="4"/>
          </p:nvPr>
        </p:nvSpPr>
        <p:spPr>
          <a:xfrm>
            <a:off x="5334000" y="4648200"/>
            <a:ext cx="3314700" cy="2019300"/>
          </a:xfrm>
          <a:ln w="38100">
            <a:solidFill>
              <a:srgbClr val="50A050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/>
              <a:t>           МОЛЕКУЛА</a:t>
            </a:r>
            <a:r>
              <a:rPr lang="en-US" sz="2000" b="1"/>
              <a:t>: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      -ОЧЕНЬ             УСТОЙЧИВАЯ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     -НИЗКАЯ РЕАКЦИОННАЯ                     СПОСОБНОСТЬ</a:t>
            </a:r>
          </a:p>
        </p:txBody>
      </p:sp>
      <p:pic>
        <p:nvPicPr>
          <p:cNvPr id="73735" name="Picture 7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438400"/>
            <a:ext cx="136525" cy="136525"/>
          </a:xfrm>
          <a:prstGeom prst="rect">
            <a:avLst/>
          </a:prstGeom>
          <a:noFill/>
        </p:spPr>
      </p:pic>
      <p:pic>
        <p:nvPicPr>
          <p:cNvPr id="73736" name="Picture 8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667000"/>
            <a:ext cx="136525" cy="136525"/>
          </a:xfrm>
          <a:prstGeom prst="rect">
            <a:avLst/>
          </a:prstGeom>
          <a:noFill/>
        </p:spPr>
      </p:pic>
      <p:pic>
        <p:nvPicPr>
          <p:cNvPr id="73737" name="Picture 9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362200"/>
            <a:ext cx="136525" cy="136525"/>
          </a:xfrm>
          <a:prstGeom prst="rect">
            <a:avLst/>
          </a:prstGeom>
          <a:noFill/>
        </p:spPr>
      </p:pic>
      <p:pic>
        <p:nvPicPr>
          <p:cNvPr id="73738" name="Picture 10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590800"/>
            <a:ext cx="136525" cy="136525"/>
          </a:xfrm>
          <a:prstGeom prst="rect">
            <a:avLst/>
          </a:prstGeom>
          <a:noFill/>
        </p:spPr>
      </p:pic>
      <p:pic>
        <p:nvPicPr>
          <p:cNvPr id="73739" name="Picture 11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819400"/>
            <a:ext cx="136525" cy="136525"/>
          </a:xfrm>
          <a:prstGeom prst="rect">
            <a:avLst/>
          </a:prstGeom>
          <a:noFill/>
        </p:spPr>
      </p:pic>
      <p:pic>
        <p:nvPicPr>
          <p:cNvPr id="73740" name="Picture 12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819400"/>
            <a:ext cx="136525" cy="136525"/>
          </a:xfrm>
          <a:prstGeom prst="rect">
            <a:avLst/>
          </a:prstGeom>
          <a:noFill/>
        </p:spPr>
      </p:pic>
      <p:pic>
        <p:nvPicPr>
          <p:cNvPr id="73741" name="Picture 13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590800"/>
            <a:ext cx="136525" cy="136525"/>
          </a:xfrm>
          <a:prstGeom prst="rect">
            <a:avLst/>
          </a:prstGeom>
          <a:noFill/>
        </p:spPr>
      </p:pic>
      <p:pic>
        <p:nvPicPr>
          <p:cNvPr id="73742" name="Picture 14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362200"/>
            <a:ext cx="136525" cy="136525"/>
          </a:xfrm>
          <a:prstGeom prst="rect">
            <a:avLst/>
          </a:prstGeom>
          <a:noFill/>
        </p:spPr>
      </p:pic>
      <p:pic>
        <p:nvPicPr>
          <p:cNvPr id="73743" name="Picture 15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667000"/>
            <a:ext cx="136525" cy="136525"/>
          </a:xfrm>
          <a:prstGeom prst="rect">
            <a:avLst/>
          </a:prstGeom>
          <a:noFill/>
        </p:spPr>
      </p:pic>
      <p:pic>
        <p:nvPicPr>
          <p:cNvPr id="73744" name="Picture 16" descr="BD1527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438400"/>
            <a:ext cx="136525" cy="136525"/>
          </a:xfrm>
          <a:prstGeom prst="rect">
            <a:avLst/>
          </a:prstGeom>
          <a:noFill/>
        </p:spPr>
      </p:pic>
      <p:sp>
        <p:nvSpPr>
          <p:cNvPr id="73745" name="AutoShape 17"/>
          <p:cNvSpPr>
            <a:spLocks noChangeArrowheads="1"/>
          </p:cNvSpPr>
          <p:nvPr/>
        </p:nvSpPr>
        <p:spPr bwMode="auto">
          <a:xfrm>
            <a:off x="1524000" y="24384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1</a:t>
            </a:r>
            <a:endParaRPr lang="ru-RU"/>
          </a:p>
        </p:txBody>
      </p:sp>
      <p:sp>
        <p:nvSpPr>
          <p:cNvPr id="73746" name="AutoShape 18"/>
          <p:cNvSpPr>
            <a:spLocks noChangeArrowheads="1"/>
          </p:cNvSpPr>
          <p:nvPr/>
        </p:nvSpPr>
        <p:spPr bwMode="auto">
          <a:xfrm>
            <a:off x="1295400" y="47244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3</a:t>
            </a:r>
          </a:p>
        </p:txBody>
      </p:sp>
      <p:sp>
        <p:nvSpPr>
          <p:cNvPr id="73748" name="AutoShape 20"/>
          <p:cNvSpPr>
            <a:spLocks noChangeArrowheads="1"/>
          </p:cNvSpPr>
          <p:nvPr/>
        </p:nvSpPr>
        <p:spPr bwMode="auto">
          <a:xfrm>
            <a:off x="5257800" y="46482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4</a:t>
            </a:r>
          </a:p>
        </p:txBody>
      </p:sp>
      <p:sp>
        <p:nvSpPr>
          <p:cNvPr id="73755" name="AutoShape 27"/>
          <p:cNvSpPr>
            <a:spLocks noChangeArrowheads="1"/>
          </p:cNvSpPr>
          <p:nvPr/>
        </p:nvSpPr>
        <p:spPr bwMode="auto">
          <a:xfrm>
            <a:off x="5334000" y="2667000"/>
            <a:ext cx="762000" cy="9144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2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 autoUpdateAnimBg="0"/>
      <p:bldP spid="73732" grpId="0" animBg="1" autoUpdateAnimBg="0"/>
      <p:bldP spid="73733" grpId="0" animBg="1" autoUpdateAnimBg="0"/>
      <p:bldP spid="73734" grpId="0" animBg="1" autoUpdateAnimBg="0"/>
    </p:bldLst>
  </p:timing>
</p:sld>
</file>

<file path=ppt/theme/theme1.xml><?xml version="1.0" encoding="utf-8"?>
<a:theme xmlns:a="http://schemas.openxmlformats.org/drawingml/2006/main" name="Капсулы">
  <a:themeElements>
    <a:clrScheme name="Капсулы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Office2000\Templates\Presentation Designs\Капсулы.pot</Template>
  <TotalTime>1355</TotalTime>
  <Words>647</Words>
  <Application>Microsoft Office PowerPoint</Application>
  <PresentationFormat>Экран (4:3)</PresentationFormat>
  <Paragraphs>131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Wingdings</vt:lpstr>
      <vt:lpstr>Times New Roman</vt:lpstr>
      <vt:lpstr>Arial Narrow</vt:lpstr>
      <vt:lpstr>Symbol</vt:lpstr>
      <vt:lpstr>Капсулы</vt:lpstr>
      <vt:lpstr>АЗОТ </vt:lpstr>
      <vt:lpstr>ЦЕЛИ :</vt:lpstr>
      <vt:lpstr>ПЛАН УРОКА</vt:lpstr>
      <vt:lpstr>ДЕВИЗ УРОКА : </vt:lpstr>
      <vt:lpstr>ИСТОРИЯ ОТКРЫТИЯ</vt:lpstr>
      <vt:lpstr>НАХОЖДЕНИЕ В ПРИРОДЕ:  1)в свободном состоянии в атмосфере (78%), 2)в связанном состоянии (смотри таблицу)  </vt:lpstr>
      <vt:lpstr>СТРОЕНИЕ И СВОЙСТВА АТОМА</vt:lpstr>
      <vt:lpstr>Проверь себя</vt:lpstr>
      <vt:lpstr>СТРОЕНИЕ МОЛЕКУЛЫ</vt:lpstr>
      <vt:lpstr>ФИЗИЧЕСКИЕ СВОЙСТВА.</vt:lpstr>
      <vt:lpstr>ХИМИЧЕСКИЕ СВОЙСТВА Задание: дать полную характеристику реакциям *; при каких условиях (с, t, р) равновесие сместится вправо. </vt:lpstr>
      <vt:lpstr>ПРОВЕРЬ СЕБЯ</vt:lpstr>
      <vt:lpstr>ПРИМЕНЕНИЕ И ПОЛУЧЕНИЕ</vt:lpstr>
      <vt:lpstr>Вопросы для самоконтроля</vt:lpstr>
      <vt:lpstr>ПРОВЕРЬ СЕБЯ</vt:lpstr>
      <vt:lpstr>Домашнее задание</vt:lpstr>
    </vt:vector>
  </TitlesOfParts>
  <Company>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НЕМЕТАЛЛЫ</dc:title>
  <dc:creator>N</dc:creator>
  <cp:lastModifiedBy>Admin</cp:lastModifiedBy>
  <cp:revision>45</cp:revision>
  <cp:lastPrinted>1601-01-01T00:00:00Z</cp:lastPrinted>
  <dcterms:created xsi:type="dcterms:W3CDTF">2004-11-18T12:26:31Z</dcterms:created>
  <dcterms:modified xsi:type="dcterms:W3CDTF">2012-02-13T19:23:45Z</dcterms:modified>
</cp:coreProperties>
</file>