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301" r:id="rId5"/>
    <p:sldId id="262" r:id="rId6"/>
    <p:sldId id="264" r:id="rId7"/>
    <p:sldId id="263" r:id="rId8"/>
    <p:sldId id="268" r:id="rId9"/>
    <p:sldId id="302" r:id="rId10"/>
    <p:sldId id="303" r:id="rId11"/>
    <p:sldId id="304" r:id="rId12"/>
    <p:sldId id="267" r:id="rId13"/>
    <p:sldId id="297" r:id="rId14"/>
    <p:sldId id="295" r:id="rId15"/>
    <p:sldId id="296" r:id="rId16"/>
    <p:sldId id="281" r:id="rId17"/>
    <p:sldId id="269" r:id="rId18"/>
    <p:sldId id="278" r:id="rId19"/>
    <p:sldId id="277" r:id="rId20"/>
    <p:sldId id="274" r:id="rId21"/>
    <p:sldId id="275" r:id="rId22"/>
    <p:sldId id="276" r:id="rId23"/>
    <p:sldId id="294" r:id="rId24"/>
    <p:sldId id="283" r:id="rId25"/>
    <p:sldId id="287" r:id="rId26"/>
    <p:sldId id="288" r:id="rId27"/>
    <p:sldId id="289" r:id="rId28"/>
    <p:sldId id="290" r:id="rId29"/>
    <p:sldId id="291" r:id="rId30"/>
    <p:sldId id="293" r:id="rId31"/>
    <p:sldId id="300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63" autoAdjust="0"/>
    <p:restoredTop sz="94645" autoAdjust="0"/>
  </p:normalViewPr>
  <p:slideViewPr>
    <p:cSldViewPr>
      <p:cViewPr varScale="1">
        <p:scale>
          <a:sx n="69" d="100"/>
          <a:sy n="69" d="100"/>
        </p:scale>
        <p:origin x="-14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ED670-4A70-4A28-B8E0-5153A341CB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8F34B-0FA2-419E-83DC-D94E35C16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3AF28-C77E-4B04-9CC4-91E2F35D3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95921-C6EC-4155-8DC1-909694905B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321A5-5053-4465-B6A5-B7A8979F94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13E61-3B1C-45E3-A215-BDB304471A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6885B-3A64-4443-8876-792D5B029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7E5D7-FFC7-4569-8580-CB860D794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82A84-D93D-4E33-BA44-8986DD79D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E5FD1-34E1-4E15-AF76-50AA91D27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F4501-DE24-4068-88FA-457AEF4DB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C0E7B-2CC7-4EDB-827D-D2BD511CB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C823685-8F43-4B96-9975-FB6544EA4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artsait.ru/foto.php?art=v/vereshagin/img/67&amp;n" TargetMode="External"/><Relationship Id="rId7" Type="http://schemas.openxmlformats.org/officeDocument/2006/relationships/hyperlink" Target="http://bibliotekar.ru/karamzin/index.htm" TargetMode="External"/><Relationship Id="rId2" Type="http://schemas.openxmlformats.org/officeDocument/2006/relationships/hyperlink" Target="http://www.art-catalog.ru/picture.php?id_picture=1535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tsait.ru/foto.php?art=l/luchaninov/img/2&amp;n" TargetMode="External"/><Relationship Id="rId5" Type="http://schemas.openxmlformats.org/officeDocument/2006/relationships/hyperlink" Target="http://artsait.ru/foto.php?art=l/luchaninov/img/1&amp;n" TargetMode="External"/><Relationship Id="rId4" Type="http://schemas.openxmlformats.org/officeDocument/2006/relationships/hyperlink" Target="http://artsait.ru/foto.php?art=v/vasnecov/img/7&amp;n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Documents%20and%20Settings\&#1040;&#1076;&#1084;&#1080;&#1085;&#1080;&#1089;&#1090;&#1088;&#1072;&#1090;&#1086;&#1088;\&#1056;&#1072;&#1073;&#1086;&#1095;&#1080;&#1081;%20&#1089;&#1090;&#1086;&#1083;\&#1054;&#1089;&#1085;&#1086;&#1074;&#1099;%20&#1074;&#1086;&#1077;&#1085;&#1085;&#1086;&#1081;%20&#1089;&#1083;&#1091;&#1078;&#1073;&#1099;\&#1041;&#1072;&#1082;&#1091;_MPEG1_Web_NTSC.mp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Documents%20and%20Settings\&#1040;&#1076;&#1084;&#1080;&#1085;&#1080;&#1089;&#1090;&#1088;&#1072;&#1090;&#1086;&#1088;\&#1056;&#1072;&#1073;&#1086;&#1095;&#1080;&#1081;%20&#1089;&#1090;&#1086;&#1083;\&#1054;&#1089;&#1085;&#1086;&#1074;&#1099;%20&#1074;&#1086;&#1077;&#1085;&#1085;&#1086;&#1081;%20&#1089;&#1083;&#1091;&#1078;&#1073;&#1099;\&#1055;&#1088;&#1080;&#1082;&#1072;&#1079;%20227_MPEG1_Web_NTSC.mp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DSC_02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7200" y="-15875"/>
            <a:ext cx="10367963" cy="687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ОСНОВЫ 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ВОЕННОЙ СЛУЖБЫ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343400"/>
            <a:ext cx="8458200" cy="60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ВОИНСКАЯ ОБЯЗАННОСТЬ И ВОИНСКИЙ УЧЕТ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4600" y="5029200"/>
            <a:ext cx="434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14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Дягилев Александр Людвигович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14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преподаватель-организатор ОБЖ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14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ФГОУ СОШ №138 Минобороны России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14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Город Трехгорный, Челябинской обл.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76200"/>
            <a:ext cx="9144000" cy="6781800"/>
          </a:xfrm>
        </p:spPr>
        <p:txBody>
          <a:bodyPr/>
          <a:lstStyle/>
          <a:p>
            <a:pPr eaLnBrk="1" hangingPunct="1"/>
            <a:r>
              <a:rPr lang="ru-RU" sz="2800" b="1" u="sng" smtClean="0">
                <a:solidFill>
                  <a:srgbClr val="FF0000"/>
                </a:solidFill>
                <a:latin typeface="Comic Sans MS" pitchFamily="66" charset="0"/>
              </a:rPr>
              <a:t>Военное положение</a:t>
            </a: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 — особый правовой режим в стране или отдельной ее части, устанавливаемый решением высшего органа власти при исключительных обстоятельствах, выражается в расширении полномочий военных                     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                                      властей,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                                      возложении на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                                      граждан ряда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                                      дополнительных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                                      обязанностей и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                                      определенных 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                                      ограничений.</a:t>
            </a:r>
          </a:p>
          <a:p>
            <a:pPr eaLnBrk="1" hangingPunct="1">
              <a:buFontTx/>
              <a:buNone/>
            </a:pPr>
            <a:endParaRPr lang="ru-RU" sz="2800" b="1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71683" name="Picture 3" descr="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438400"/>
            <a:ext cx="5791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1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1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1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1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1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1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16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16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16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16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16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16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16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16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716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76200"/>
            <a:ext cx="9144000" cy="6781800"/>
          </a:xfrm>
        </p:spPr>
        <p:txBody>
          <a:bodyPr/>
          <a:lstStyle/>
          <a:p>
            <a:pPr eaLnBrk="1" hangingPunct="1"/>
            <a:r>
              <a:rPr lang="ru-RU" sz="2400" b="1" u="sng" smtClean="0">
                <a:solidFill>
                  <a:srgbClr val="FF0000"/>
                </a:solidFill>
                <a:latin typeface="Comic Sans MS" pitchFamily="66" charset="0"/>
              </a:rPr>
              <a:t>Военное время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 — период фактического нахождения государства в состоянии войны. Характеризуется существенными изменениями во всех сферах жизни государства и межгосударственных отношений, введением законов военного времени.</a:t>
            </a:r>
          </a:p>
        </p:txBody>
      </p:sp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9144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 l="3481" r="11137"/>
          <a:stretch>
            <a:fillRect/>
          </a:stretch>
        </p:blipFill>
        <p:spPr bwMode="auto">
          <a:xfrm>
            <a:off x="5562600" y="457200"/>
            <a:ext cx="350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28600" y="238125"/>
            <a:ext cx="5410200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Georgia" pitchFamily="18" charset="0"/>
              </a:rPr>
              <a:t>Президент Российской Федерации, являясь Верховным Главнокомандующим Вооруженными Силами Российской Федерации, в случае агрессии или непосредственной угрозы агрессии против Российской Федерации, возникновения вооруженных конфликтов, направленных против государства, объявляет общую или частичную мобилизацию, вводит на территории страны или в отдельных ее местностях военное положение, отдает приказ о ведении военных действий. </a:t>
            </a:r>
          </a:p>
          <a:p>
            <a:endParaRPr lang="ru-RU" sz="2400">
              <a:latin typeface="Georgia" pitchFamily="18" charset="0"/>
            </a:endParaRPr>
          </a:p>
          <a:p>
            <a:pPr algn="r"/>
            <a:r>
              <a:rPr lang="ru-RU" sz="2000">
                <a:latin typeface="Georgia" pitchFamily="18" charset="0"/>
              </a:rPr>
              <a:t>Федеральный Закон «Об обороне»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6126162"/>
          </a:xfrm>
        </p:spPr>
        <p:txBody>
          <a:bodyPr/>
          <a:lstStyle/>
          <a:p>
            <a:pPr eaLnBrk="1" hangingPunct="1"/>
            <a:r>
              <a:rPr lang="ru-RU" sz="3600" b="1" u="sng" smtClean="0">
                <a:solidFill>
                  <a:srgbClr val="FF0000"/>
                </a:solidFill>
                <a:latin typeface="Georgia" pitchFamily="18" charset="0"/>
              </a:rPr>
              <a:t>Воинский учет</a:t>
            </a:r>
            <a:r>
              <a:rPr lang="ru-RU" sz="3600" smtClean="0">
                <a:solidFill>
                  <a:srgbClr val="0000FF"/>
                </a:solidFill>
                <a:latin typeface="Georgia" pitchFamily="18" charset="0"/>
              </a:rPr>
              <a:t> — это составная часть воинской обязанности граждан. Воинскому учету в Российской Федерации подлежат все граждане мужского пола, достигшие призывного возраста, а также военнообязанные по месту жительства.</a:t>
            </a:r>
            <a:br>
              <a:rPr lang="ru-RU" sz="3600" smtClean="0">
                <a:solidFill>
                  <a:srgbClr val="0000FF"/>
                </a:solidFill>
                <a:latin typeface="Georgia" pitchFamily="18" charset="0"/>
              </a:rPr>
            </a:br>
            <a:endParaRPr lang="ru-RU" sz="3600" smtClean="0">
              <a:solidFill>
                <a:srgbClr val="0000FF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DSC009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-609600" y="3932238"/>
            <a:ext cx="8534400" cy="2849562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Все граждане </a:t>
            </a:r>
            <a:br>
              <a:rPr lang="ru-RU" sz="4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4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Российской Федерации обязаны состоять </a:t>
            </a:r>
            <a:br>
              <a:rPr lang="ru-RU" sz="4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4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на воинском учете.</a:t>
            </a:r>
            <a:r>
              <a:rPr lang="ru-RU" sz="40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FF"/>
                </a:solidFill>
                <a:latin typeface="Comic Sans MS" pitchFamily="66" charset="0"/>
              </a:rPr>
              <a:t>Исключение составляют граждане: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6868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000FF"/>
                </a:solidFill>
                <a:latin typeface="Times New Roman" pitchFamily="18" charset="0"/>
              </a:rPr>
              <a:t>освобожденные от исполнения воинских обязанностей в соответствии с Федеральным законом «О воинской обязанности и военной службе»;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000FF"/>
                </a:solidFill>
                <a:latin typeface="Times New Roman" pitchFamily="18" charset="0"/>
              </a:rPr>
              <a:t>проходящие военную службу или альтернативную гражданскую службу;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000FF"/>
                </a:solidFill>
                <a:latin typeface="Times New Roman" pitchFamily="18" charset="0"/>
              </a:rPr>
              <a:t>отбывающие наказание в виде лишения свободы;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000FF"/>
                </a:solidFill>
                <a:latin typeface="Times New Roman" pitchFamily="18" charset="0"/>
              </a:rPr>
              <a:t>женского пола, не имеющие военно-учетной специальности (военно-учетная специальность — категория воинского учета, указывающая военную специальность, полученную при окончании определенного образовательного учреждения);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000FF"/>
                </a:solidFill>
                <a:latin typeface="Times New Roman" pitchFamily="18" charset="0"/>
              </a:rPr>
              <a:t>постоянно проживающие за пределами Российской Федерации.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 descr="присяга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9144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2087563"/>
          </a:xfrm>
        </p:spPr>
        <p:txBody>
          <a:bodyPr/>
          <a:lstStyle/>
          <a:p>
            <a:pPr eaLnBrk="1" hangingPunct="1">
              <a:defRPr/>
            </a:pPr>
            <a:r>
              <a:rPr lang="ru-RU" sz="34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Воинский учет призван определить возможности государства по обеспечению комплектования Вооруженных Сил личным составом.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3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Васнецов Виктор Михайло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4857750"/>
            <a:ext cx="9144000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«…они имели вождей только частных; сражались не стеною, не рядами сомкнутыми, но толпами рассеянными, следуя не общему велению, не единой мысли начальника, а внушению своей особенной, личной смелости и мужества; не зная благоразумной осторожности, которая предвидит опасность и бережет людей, но бросаясь прямо в средину врагов».</a:t>
            </a:r>
          </a:p>
          <a:p>
            <a:endParaRPr lang="ru-RU" sz="800" b="1">
              <a:solidFill>
                <a:srgbClr val="0000FF"/>
              </a:solidFill>
              <a:latin typeface="Comic Sans MS" pitchFamily="66" charset="0"/>
            </a:endParaRPr>
          </a:p>
          <a:p>
            <a:pPr algn="r"/>
            <a:r>
              <a:rPr lang="ru-RU" sz="1600">
                <a:solidFill>
                  <a:srgbClr val="0000FF"/>
                </a:solidFill>
                <a:latin typeface="Georgia" pitchFamily="18" charset="0"/>
              </a:rPr>
              <a:t>КАРАМЗИН Николай Михайлович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4903788"/>
            <a:ext cx="9144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С конца VIII в. военная организация древних славян включала княжеские дружины и народное ополчение. Княжеские дружинники были сильные, храбрые, хорошо обученные профессиональные воины, связанные с князем личным договором службы и верности. Во время больших военных походов или отражения нападения внешних врагов князья собирали ополчение из горожан и крестьян, как правило, отцов со старшими сыновьями. </a:t>
            </a:r>
          </a:p>
        </p:txBody>
      </p:sp>
      <p:pic>
        <p:nvPicPr>
          <p:cNvPr id="37892" name="Picture 4" descr="Бубнов Александр Павло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0" y="4572000"/>
            <a:ext cx="9144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В 1550 году царь Иван </a:t>
            </a:r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IV</a:t>
            </a:r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 Грозный повелел учредить в Москве</a:t>
            </a:r>
          </a:p>
          <a:p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«выборных стрельцов из пищалей три тысячи человек… и велел им жити в Воробьевской слободе». Комплектовались стрельцы из числа свободных «гулящих» людей, сыновей или родственников стрельцов. При поступлении на службу стрельцы представляли поручителей. Служба являлась пожизненной. В мирное время стрельцы московские и городовые несли гарнизонную службу, выполняя в городах функции полиции и пожарных.</a:t>
            </a:r>
            <a:r>
              <a:rPr lang="ru-RU">
                <a:solidFill>
                  <a:srgbClr val="0000FF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495800" y="436563"/>
            <a:ext cx="4648200" cy="606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>
                <a:latin typeface="Georgia" pitchFamily="18" charset="0"/>
              </a:rPr>
              <a:t>«Воинская обязанность - это установленный законом долг граждан нести службу в рядах Вооруженных Сил и выполнять другие обязанности, связанные с обороной страны» </a:t>
            </a:r>
          </a:p>
          <a:p>
            <a:pPr algn="r"/>
            <a:endParaRPr lang="ru-RU" sz="2400">
              <a:latin typeface="Georgia" pitchFamily="18" charset="0"/>
            </a:endParaRPr>
          </a:p>
          <a:p>
            <a:pPr algn="r"/>
            <a:r>
              <a:rPr lang="ru-RU" sz="2400">
                <a:latin typeface="Georgia" pitchFamily="18" charset="0"/>
              </a:rPr>
              <a:t>Ожегов С. И. </a:t>
            </a:r>
          </a:p>
          <a:p>
            <a:pPr algn="r"/>
            <a:r>
              <a:rPr lang="ru-RU" sz="2400">
                <a:latin typeface="Georgia" pitchFamily="18" charset="0"/>
              </a:rPr>
              <a:t>Словарь русского языка</a:t>
            </a: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28600"/>
            <a:ext cx="42672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228600" y="5240338"/>
            <a:ext cx="868680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В 1705 году указом Петра I в России была введена рекрутская воинская повинность, в соответствии с которой в армию ежегодно набирали физически годных к военной службе мужчин от 20 до 30 лет. Первоначально в рекруты брали одного человека с 20 дворов, а с 1724 года по 5—7 человек с 1000 мужских душ.</a:t>
            </a:r>
            <a:r>
              <a:rPr lang="ru-RU">
                <a:solidFill>
                  <a:srgbClr val="0000FF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33796" name="Picture 4" descr="Лучанинов Иван Василье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0"/>
            <a:ext cx="409892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Лучанинов Иван Васильевич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406558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5102225"/>
            <a:ext cx="9067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В 1874 году в русской армии была введена всеобщая воинская повинность, заменившая рекрутские наборы. Она распространялась на мужское население страны, достигшее возраста 21 года.</a:t>
            </a:r>
          </a:p>
          <a:p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Общий срок службы устанавливался в 15 лет, из них 6 лет приходилось на действительную военную службу, а 9 лет — на пребывание в запасе.</a:t>
            </a:r>
          </a:p>
        </p:txBody>
      </p:sp>
      <p:pic>
        <p:nvPicPr>
          <p:cNvPr id="34819" name="Picture 3" descr="У крепостной стены"/>
          <p:cNvPicPr>
            <a:picLocks noChangeAspect="1" noChangeArrowheads="1"/>
          </p:cNvPicPr>
          <p:nvPr/>
        </p:nvPicPr>
        <p:blipFill>
          <a:blip r:embed="rId2" cstate="print"/>
          <a:srcRect t="2864" b="5461"/>
          <a:stretch>
            <a:fillRect/>
          </a:stretch>
        </p:blipFill>
        <p:spPr bwMode="auto">
          <a:xfrm>
            <a:off x="0" y="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5257800"/>
            <a:ext cx="9144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«Защита социалистического Отечества,— говорилось в Конституции СССР,— относится к важнейшим функциям государства и является делом всего народа». </a:t>
            </a:r>
          </a:p>
          <a:p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В этих целях создавались Вооруженные Силы СССР и была установлена всеобщая воинская обязанность.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00FF"/>
                </a:solidFill>
                <a:latin typeface="Comic Sans MS" pitchFamily="66" charset="0"/>
              </a:rPr>
              <a:t>Сегодня воинский учет граждан осуществляется в соответствии с Федеральным законом </a:t>
            </a:r>
            <a:r>
              <a:rPr lang="ru-RU" b="1" smtClean="0">
                <a:solidFill>
                  <a:srgbClr val="FF0000"/>
                </a:solidFill>
                <a:latin typeface="Comic Sans MS" pitchFamily="66" charset="0"/>
              </a:rPr>
              <a:t>«О воинской обязанности и военной службе»</a:t>
            </a:r>
            <a:r>
              <a:rPr lang="ru-RU" smtClean="0">
                <a:solidFill>
                  <a:srgbClr val="0000FF"/>
                </a:solidFill>
                <a:latin typeface="Comic Sans MS" pitchFamily="66" charset="0"/>
              </a:rPr>
              <a:t> по месту жительства военными комиссариатами.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229600" cy="792162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0000FF"/>
                </a:solidFill>
                <a:latin typeface="Comic Sans MS" pitchFamily="66" charset="0"/>
              </a:rPr>
              <a:t>В документах по воинскому учету содержатся следующие сведения о гражданине: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30580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900" smtClean="0">
                <a:solidFill>
                  <a:srgbClr val="0000FF"/>
                </a:solidFill>
                <a:latin typeface="Times New Roman" pitchFamily="18" charset="0"/>
              </a:rPr>
              <a:t>фамилия, имя, отчество;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>
                <a:solidFill>
                  <a:srgbClr val="0000FF"/>
                </a:solidFill>
                <a:latin typeface="Times New Roman" pitchFamily="18" charset="0"/>
              </a:rPr>
              <a:t>дата рождения;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>
                <a:solidFill>
                  <a:srgbClr val="0000FF"/>
                </a:solidFill>
                <a:latin typeface="Times New Roman" pitchFamily="18" charset="0"/>
              </a:rPr>
              <a:t>место жительства;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>
                <a:solidFill>
                  <a:srgbClr val="0000FF"/>
                </a:solidFill>
                <a:latin typeface="Times New Roman" pitchFamily="18" charset="0"/>
              </a:rPr>
              <a:t>семейное положение;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>
                <a:solidFill>
                  <a:srgbClr val="0000FF"/>
                </a:solidFill>
                <a:latin typeface="Times New Roman" pitchFamily="18" charset="0"/>
              </a:rPr>
              <a:t>образование;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>
                <a:solidFill>
                  <a:srgbClr val="0000FF"/>
                </a:solidFill>
                <a:latin typeface="Times New Roman" pitchFamily="18" charset="0"/>
              </a:rPr>
              <a:t>место работы;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>
                <a:solidFill>
                  <a:srgbClr val="0000FF"/>
                </a:solidFill>
                <a:latin typeface="Times New Roman" pitchFamily="18" charset="0"/>
              </a:rPr>
              <a:t>годность к военной службе по состоянию здоровья;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>
                <a:solidFill>
                  <a:srgbClr val="0000FF"/>
                </a:solidFill>
                <a:latin typeface="Times New Roman" pitchFamily="18" charset="0"/>
              </a:rPr>
              <a:t>профессиональная пригодность к подготовке по ВУС и к военной службе на воинских должностях;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>
                <a:solidFill>
                  <a:srgbClr val="0000FF"/>
                </a:solidFill>
                <a:latin typeface="Times New Roman" pitchFamily="18" charset="0"/>
              </a:rPr>
              <a:t>основные антропометрические данные (рост, окружность грудной клетки, масса тела, мышечная сила кисти, жизненная емкость легких (спирография);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>
                <a:solidFill>
                  <a:srgbClr val="0000FF"/>
                </a:solidFill>
                <a:latin typeface="Times New Roman" pitchFamily="18" charset="0"/>
              </a:rPr>
              <a:t>прохождение военной службы или альтернативной гражданской службы;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>
                <a:solidFill>
                  <a:srgbClr val="0000FF"/>
                </a:solidFill>
                <a:latin typeface="Times New Roman" pitchFamily="18" charset="0"/>
              </a:rPr>
              <a:t>прохождение военных сборов;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>
                <a:solidFill>
                  <a:srgbClr val="0000FF"/>
                </a:solidFill>
                <a:latin typeface="Times New Roman" pitchFamily="18" charset="0"/>
              </a:rPr>
              <a:t>владение иностранными языками;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>
                <a:solidFill>
                  <a:srgbClr val="0000FF"/>
                </a:solidFill>
                <a:latin typeface="Times New Roman" pitchFamily="18" charset="0"/>
              </a:rPr>
              <a:t>наличие военно-учетных и гражданских специальностей;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>
                <a:solidFill>
                  <a:srgbClr val="0000FF"/>
                </a:solidFill>
                <a:latin typeface="Times New Roman" pitchFamily="18" charset="0"/>
              </a:rPr>
              <a:t>наличие спортивного разряда кандидата в мастера спорта, первого спортивного разряда или спортивного звания;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>
                <a:solidFill>
                  <a:srgbClr val="0000FF"/>
                </a:solidFill>
                <a:latin typeface="Times New Roman" pitchFamily="18" charset="0"/>
              </a:rPr>
              <a:t>возбуждение или прекращение в отношении гражданина уголовного дела;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>
                <a:solidFill>
                  <a:srgbClr val="0000FF"/>
                </a:solidFill>
                <a:latin typeface="Times New Roman" pitchFamily="18" charset="0"/>
              </a:rPr>
              <a:t>наличие судимости.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4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44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44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440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440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440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440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440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440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4403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4403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4403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4403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4403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4403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4403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4403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4403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j02341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4648200"/>
            <a:ext cx="195262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5516562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0000FF"/>
                </a:solidFill>
                <a:latin typeface="Comic Sans MS" pitchFamily="66" charset="0"/>
              </a:rPr>
              <a:t>Первоначальная постановка на воинский учет граждан мужского пола осуществляется с 1 января по 31 марта в год достижения ими возраста 17 лет. Первоначальную постановку на воинский учет осуществляет специальная комиссия по постановке граждан на воинский учет, создаваемая в районе, городе или другом административном образовании.</a:t>
            </a:r>
            <a:r>
              <a:rPr lang="ru-RU" sz="40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935162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Комиссия по постановке граждан на воинский учет утверждается главой органа местного самоуправления (местной администрации) </a:t>
            </a:r>
            <a:b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в следующем составе:</a:t>
            </a:r>
            <a:r>
              <a:rPr lang="ru-RU" sz="4000" smtClean="0"/>
              <a:t>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590800"/>
            <a:ext cx="9144000" cy="35353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0000FF"/>
                </a:solidFill>
                <a:latin typeface="Comic Sans MS" pitchFamily="66" charset="0"/>
              </a:rPr>
              <a:t>военный комиссар — председатель комиссии;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0000FF"/>
                </a:solidFill>
                <a:latin typeface="Comic Sans MS" pitchFamily="66" charset="0"/>
              </a:rPr>
              <a:t>специалист по профессиональному психологическому отбору;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0000FF"/>
                </a:solidFill>
                <a:latin typeface="Comic Sans MS" pitchFamily="66" charset="0"/>
              </a:rPr>
              <a:t>секретарь комиссии;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0000FF"/>
                </a:solidFill>
                <a:latin typeface="Comic Sans MS" pitchFamily="66" charset="0"/>
              </a:rPr>
              <a:t>врачи-специалисты (хирург,                    терапевт, невропатолог,                             психиатр, окулист,                                отоларинголог, стоматолог). </a:t>
            </a:r>
          </a:p>
        </p:txBody>
      </p:sp>
      <p:pic>
        <p:nvPicPr>
          <p:cNvPr id="50180" name="Picture 4" descr="j0233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581400"/>
            <a:ext cx="3087688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5410200" cy="6354762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0000FF"/>
                </a:solidFill>
                <a:latin typeface="Comic Sans MS" pitchFamily="66" charset="0"/>
              </a:rPr>
              <a:t>Врач-специалист,          изучив представленные медицинские документы на гражданина и обследовав его, оценивает состояние здоровья, физическое развитие и выносит заключение о категории годности к военной службе. Категории годности к военной службе обозначены буквами «А»,«Б»,«В»,«Г»,«Д».</a:t>
            </a:r>
            <a:r>
              <a:rPr lang="ru-RU" smtClean="0"/>
              <a:t> </a:t>
            </a:r>
          </a:p>
        </p:txBody>
      </p:sp>
      <p:pic>
        <p:nvPicPr>
          <p:cNvPr id="51204" name="Picture 4" descr="j02407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8188" y="685800"/>
            <a:ext cx="3249612" cy="510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2578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  <a:latin typeface="Comic Sans MS" pitchFamily="66" charset="0"/>
              </a:rPr>
              <a:t>«А»</a:t>
            </a:r>
            <a:r>
              <a:rPr lang="ru-RU" sz="3600" smtClean="0">
                <a:solidFill>
                  <a:srgbClr val="0000FF"/>
                </a:solidFill>
                <a:latin typeface="Comic Sans MS" pitchFamily="66" charset="0"/>
              </a:rPr>
              <a:t> — годен к военной службе;</a:t>
            </a:r>
          </a:p>
          <a:p>
            <a:pPr eaLnBrk="1" hangingPunct="1"/>
            <a:r>
              <a:rPr lang="ru-RU" sz="3600" b="1" smtClean="0">
                <a:solidFill>
                  <a:srgbClr val="FF0000"/>
                </a:solidFill>
                <a:latin typeface="Comic Sans MS" pitchFamily="66" charset="0"/>
              </a:rPr>
              <a:t>«Б»</a:t>
            </a:r>
            <a:r>
              <a:rPr lang="ru-RU" sz="3600" smtClean="0">
                <a:solidFill>
                  <a:srgbClr val="0000FF"/>
                </a:solidFill>
                <a:latin typeface="Comic Sans MS" pitchFamily="66" charset="0"/>
              </a:rPr>
              <a:t> — годен к военной службе с незначительными ограничениями;</a:t>
            </a:r>
          </a:p>
          <a:p>
            <a:pPr eaLnBrk="1" hangingPunct="1"/>
            <a:r>
              <a:rPr lang="ru-RU" sz="3600" b="1" smtClean="0">
                <a:solidFill>
                  <a:srgbClr val="FF0000"/>
                </a:solidFill>
                <a:latin typeface="Comic Sans MS" pitchFamily="66" charset="0"/>
              </a:rPr>
              <a:t>«В»</a:t>
            </a:r>
            <a:r>
              <a:rPr lang="ru-RU" sz="3600" smtClean="0">
                <a:solidFill>
                  <a:srgbClr val="0000FF"/>
                </a:solidFill>
                <a:latin typeface="Comic Sans MS" pitchFamily="66" charset="0"/>
              </a:rPr>
              <a:t> — ограниченно годен к военной службе;</a:t>
            </a:r>
          </a:p>
          <a:p>
            <a:pPr eaLnBrk="1" hangingPunct="1"/>
            <a:r>
              <a:rPr lang="ru-RU" sz="3600" b="1" smtClean="0">
                <a:solidFill>
                  <a:srgbClr val="FF0000"/>
                </a:solidFill>
                <a:latin typeface="Comic Sans MS" pitchFamily="66" charset="0"/>
              </a:rPr>
              <a:t>«Г»</a:t>
            </a:r>
            <a:r>
              <a:rPr lang="ru-RU" sz="3600" smtClean="0">
                <a:solidFill>
                  <a:srgbClr val="0000FF"/>
                </a:solidFill>
                <a:latin typeface="Comic Sans MS" pitchFamily="66" charset="0"/>
              </a:rPr>
              <a:t> — временно не годен к военной службе;</a:t>
            </a:r>
          </a:p>
          <a:p>
            <a:pPr eaLnBrk="1" hangingPunct="1"/>
            <a:r>
              <a:rPr lang="ru-RU" sz="3600" b="1" smtClean="0">
                <a:solidFill>
                  <a:srgbClr val="FF0000"/>
                </a:solidFill>
                <a:latin typeface="Comic Sans MS" pitchFamily="66" charset="0"/>
              </a:rPr>
              <a:t>«Д»</a:t>
            </a:r>
            <a:r>
              <a:rPr lang="ru-RU" sz="3600" smtClean="0">
                <a:solidFill>
                  <a:srgbClr val="0000FF"/>
                </a:solidFill>
                <a:latin typeface="Comic Sans MS" pitchFamily="66" charset="0"/>
              </a:rPr>
              <a:t> — не годен к военной службе.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3" name="Picture 5" descr="DSCF8296"/>
          <p:cNvPicPr>
            <a:picLocks noChangeAspect="1" noChangeArrowheads="1"/>
          </p:cNvPicPr>
          <p:nvPr/>
        </p:nvPicPr>
        <p:blipFill>
          <a:blip r:embed="rId2" cstate="print"/>
          <a:srcRect l="3847" t="2563" b="3419"/>
          <a:stretch>
            <a:fillRect/>
          </a:stretch>
        </p:blipFill>
        <p:spPr bwMode="auto">
          <a:xfrm>
            <a:off x="1143000" y="2201863"/>
            <a:ext cx="6858000" cy="46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305800" cy="2438400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0000FF"/>
                </a:solidFill>
                <a:latin typeface="Comic Sans MS" pitchFamily="66" charset="0"/>
              </a:rPr>
              <a:t>После выполнения всех мероприятий, связанных с первоначальной постановкой граждан на воинский учет, председатель комиссии (или по его поручению секретарь комиссии) обязан объявить гражданам решение комиссии и разъяснить их обязанности по воинскому учету.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5467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5594350"/>
            <a:ext cx="9144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dirty="0">
                <a:latin typeface="Georgia" pitchFamily="18" charset="0"/>
              </a:rPr>
              <a:t>В Федеральном законе </a:t>
            </a:r>
            <a:r>
              <a:rPr lang="ru-RU" sz="2400" b="1" i="1" dirty="0">
                <a:solidFill>
                  <a:srgbClr val="0000FF"/>
                </a:solidFill>
                <a:latin typeface="Georgia" pitchFamily="18" charset="0"/>
              </a:rPr>
              <a:t>«Об обороне»</a:t>
            </a:r>
            <a:r>
              <a:rPr lang="ru-RU" sz="2400" dirty="0">
                <a:latin typeface="Georgia" pitchFamily="18" charset="0"/>
              </a:rPr>
              <a:t> указано, что в целях обороны создаются Вооруженные Силы Российской Федерации и устанавливается воинская обязанность граждан.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990600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0000FF"/>
                </a:solidFill>
                <a:latin typeface="Comic Sans MS" pitchFamily="66" charset="0"/>
              </a:rPr>
              <a:t>В целях обеспечения воинского учета граждане обязаны: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>
                <a:solidFill>
                  <a:srgbClr val="0000FF"/>
                </a:solidFill>
                <a:latin typeface="Times New Roman" pitchFamily="18" charset="0"/>
              </a:rPr>
              <a:t>состоять на воинском учете по месту жительства в военном комиссариате, а в населенном пункте, где нет военных комиссариатов, — в органах местного самоуправления;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solidFill>
                  <a:srgbClr val="0000FF"/>
                </a:solidFill>
                <a:latin typeface="Times New Roman" pitchFamily="18" charset="0"/>
              </a:rPr>
              <a:t>явиться в установленное время и место по вызову (повестке) в военный комиссариат или иной орган, осуществляющий воинский учет, по месту жительства или месту временного пребывания;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solidFill>
                  <a:srgbClr val="0000FF"/>
                </a:solidFill>
                <a:latin typeface="Times New Roman" pitchFamily="18" charset="0"/>
              </a:rPr>
              <a:t>при увольнении с военной службы в запас Вооруженных Сил Российской Федерации явиться в двухнедельный срок со дня исключения их из списков личного состава воинской части в военный комиссариат или иной орган, осуществляющий воинский учет, по месту жительства для постановки на воинский учет;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solidFill>
                  <a:srgbClr val="0000FF"/>
                </a:solidFill>
                <a:latin typeface="Times New Roman" pitchFamily="18" charset="0"/>
              </a:rPr>
              <a:t>сообщить в двухнедельный срок в военный комиссариат или иной орган, осуществляющий воинский учет, по месту жительства об изменении семейного положения, образования, места работы или должности, места жительства в пределах района или города;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solidFill>
                  <a:srgbClr val="0000FF"/>
                </a:solidFill>
                <a:latin typeface="Times New Roman" pitchFamily="18" charset="0"/>
              </a:rPr>
              <a:t>сняться с воинского учета при переезде на новое место жительства или место временного пребывания (на срок более трех месяцев), а также при выезде из страны на срок свыше шести месяцев и встать на воинский учет в двухнедельный срок по прибытии на новое место жительства, место временного пребывания или при возвращении в Российскую Федерацию;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solidFill>
                  <a:srgbClr val="0000FF"/>
                </a:solidFill>
                <a:latin typeface="Times New Roman" pitchFamily="18" charset="0"/>
              </a:rPr>
              <a:t>бережно хранить военный билет, а также удостоверение гражданина, подлежащего призыву на военную службу. В случае утраты указанных документов в двухнедельный срок обратиться в военный комиссариат или иной орган, осуществляющий воинский учет, по месту жительства для решения вопроса о получении документов взамен утраченных.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  <a:latin typeface="Georgia" pitchFamily="18" charset="0"/>
              </a:rPr>
              <a:t>Источники материалов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296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Федеральный закон от 28 марта 1998 г. № 53-ФЗ</a:t>
            </a:r>
            <a:r>
              <a:rPr lang="ru-RU" sz="2400" b="1" smtClean="0">
                <a:latin typeface="Times New Roman" pitchFamily="18" charset="0"/>
              </a:rPr>
              <a:t> «О воинской обязанности и военной службе».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Федеральный закон от 31 мая 1996 года № 61-ФЗ</a:t>
            </a:r>
            <a:r>
              <a:rPr lang="ru-RU" sz="2400" b="1" smtClean="0">
                <a:latin typeface="Times New Roman" pitchFamily="18" charset="0"/>
              </a:rPr>
              <a:t> «Об обороне»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С. Ожегов.</a:t>
            </a:r>
            <a:r>
              <a:rPr lang="ru-RU" sz="2400" b="1" smtClean="0">
                <a:latin typeface="Times New Roman" pitchFamily="18" charset="0"/>
              </a:rPr>
              <a:t> «Толковый словарь русского языка». </a:t>
            </a:r>
            <a:r>
              <a:rPr lang="ru-RU" sz="2400" smtClean="0">
                <a:latin typeface="Times New Roman" pitchFamily="18" charset="0"/>
              </a:rPr>
              <a:t>Русский язык, Москва, 1990 г.</a:t>
            </a:r>
            <a:endParaRPr lang="ru-RU" sz="24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latin typeface="Times New Roman" pitchFamily="18" charset="0"/>
              </a:rPr>
              <a:t>«50 лет Советского искусства». </a:t>
            </a:r>
            <a:r>
              <a:rPr lang="ru-RU" sz="2400" smtClean="0">
                <a:latin typeface="Times New Roman" pitchFamily="18" charset="0"/>
              </a:rPr>
              <a:t>Советский художник, М., 1967 г.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latin typeface="Times New Roman" pitchFamily="18" charset="0"/>
                <a:hlinkClick r:id="rId2"/>
              </a:rPr>
              <a:t>http://www.art-catalog.ru/picture.php?id_picture=15359</a:t>
            </a:r>
            <a:endParaRPr lang="ru-RU" sz="24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latin typeface="Times New Roman" pitchFamily="18" charset="0"/>
                <a:hlinkClick r:id="rId3"/>
              </a:rPr>
              <a:t>http://artsait.ru/foto.php?art=v/vereshagin/img/67&amp;n</a:t>
            </a:r>
            <a:endParaRPr lang="ru-RU" sz="24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latin typeface="Times New Roman" pitchFamily="18" charset="0"/>
                <a:hlinkClick r:id="rId4"/>
              </a:rPr>
              <a:t>http://artsait.ru/foto.php?art=v/vasnecov/img/7&amp;n</a:t>
            </a:r>
            <a:endParaRPr lang="ru-RU" sz="24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latin typeface="Times New Roman" pitchFamily="18" charset="0"/>
                <a:hlinkClick r:id="rId5"/>
              </a:rPr>
              <a:t>http://artsait.ru/foto.php?art=l/luchaninov/img/1&amp;n</a:t>
            </a:r>
            <a:endParaRPr lang="ru-RU" sz="24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latin typeface="Times New Roman" pitchFamily="18" charset="0"/>
                <a:hlinkClick r:id="rId6"/>
              </a:rPr>
              <a:t>http://artsait.ru/foto.php?art=l/luchaninov/img/2&amp;n</a:t>
            </a:r>
            <a:endParaRPr lang="ru-RU" sz="24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latin typeface="Times New Roman" pitchFamily="18" charset="0"/>
                <a:hlinkClick r:id="rId7"/>
              </a:rPr>
              <a:t>http://bibliotekar.ru/karamzin/index.htm</a:t>
            </a:r>
            <a:r>
              <a:rPr lang="ru-RU" sz="2400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5562600"/>
            <a:ext cx="9144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dirty="0">
                <a:latin typeface="Georgia" pitchFamily="18" charset="0"/>
              </a:rPr>
              <a:t>     Содержание воинской обязанности граждан Российской Федерации определено Федеральным законом </a:t>
            </a:r>
            <a:r>
              <a:rPr lang="ru-RU" sz="2400" b="1" i="1" dirty="0">
                <a:solidFill>
                  <a:srgbClr val="0000FF"/>
                </a:solidFill>
                <a:latin typeface="Georgia" pitchFamily="18" charset="0"/>
              </a:rPr>
              <a:t>«О воинской обязанности и военной службе».</a:t>
            </a:r>
          </a:p>
        </p:txBody>
      </p:sp>
      <p:pic>
        <p:nvPicPr>
          <p:cNvPr id="69635" name="Picture 3" descr="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60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0292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воинский учет;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обязательную подготовку к военной службе;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призыв на военную службу;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прохождение военной службы по призыву;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пребывание в запасе;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призыв на военные сборы и прохождение военных сборов в период пребывания в запасе.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15962"/>
          </a:xfrm>
          <a:noFill/>
        </p:spPr>
        <p:txBody>
          <a:bodyPr/>
          <a:lstStyle/>
          <a:p>
            <a:pPr eaLnBrk="1" hangingPunct="1"/>
            <a:r>
              <a:rPr lang="ru-RU" sz="3200" b="1" u="sng" dirty="0" smtClean="0">
                <a:solidFill>
                  <a:srgbClr val="0000FF"/>
                </a:solidFill>
                <a:latin typeface="Comic Sans MS" pitchFamily="66" charset="0"/>
              </a:rPr>
              <a:t>Воинская обязанность предусматривает</a:t>
            </a:r>
            <a:r>
              <a:rPr lang="ru-RU" sz="3200" b="1" dirty="0" smtClean="0">
                <a:solidFill>
                  <a:srgbClr val="0000FF"/>
                </a:solidFill>
                <a:latin typeface="Comic Sans MS" pitchFamily="66" charset="0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  <p:bldP spid="1638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Баку_MPEG1_Web_NTSC.mpg">
            <a:hlinkClick r:id="" action="ppaction://media"/>
          </p:cNvPr>
          <p:cNvPicPr>
            <a:picLocks noGrp="1" noRot="1" noChangeAspect="1"/>
          </p:cNvPicPr>
          <p:nvPr>
            <p:ph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0" y="2057400"/>
            <a:ext cx="3048000" cy="22860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1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5257800"/>
            <a:ext cx="9144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Georgia" pitchFamily="18" charset="0"/>
              </a:rPr>
              <a:t>В </a:t>
            </a:r>
            <a:r>
              <a:rPr lang="ru-RU" sz="2400" b="1" i="1">
                <a:solidFill>
                  <a:srgbClr val="0000FF"/>
                </a:solidFill>
                <a:latin typeface="Georgia" pitchFamily="18" charset="0"/>
              </a:rPr>
              <a:t>период мобилизации</a:t>
            </a:r>
            <a:r>
              <a:rPr lang="ru-RU" sz="2400">
                <a:latin typeface="Georgia" pitchFamily="18" charset="0"/>
              </a:rPr>
              <a:t>, в </a:t>
            </a:r>
            <a:r>
              <a:rPr lang="ru-RU" sz="2400" b="1" i="1">
                <a:solidFill>
                  <a:srgbClr val="0000FF"/>
                </a:solidFill>
                <a:latin typeface="Georgia" pitchFamily="18" charset="0"/>
              </a:rPr>
              <a:t>период военного положения</a:t>
            </a:r>
            <a:r>
              <a:rPr lang="ru-RU" sz="2400">
                <a:latin typeface="Georgia" pitchFamily="18" charset="0"/>
              </a:rPr>
              <a:t> и в </a:t>
            </a:r>
            <a:r>
              <a:rPr lang="ru-RU" sz="2400" b="1" i="1">
                <a:solidFill>
                  <a:srgbClr val="0000FF"/>
                </a:solidFill>
                <a:latin typeface="Georgia" pitchFamily="18" charset="0"/>
              </a:rPr>
              <a:t>военное время</a:t>
            </a:r>
            <a:r>
              <a:rPr lang="ru-RU" sz="2400">
                <a:latin typeface="Georgia" pitchFamily="18" charset="0"/>
              </a:rPr>
              <a:t> воинская обязанность определяется соответствующими законами и нормативно-правовыми актами.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иказ 227_MPEG1_Web_NTSC.mpg">
            <a:hlinkClick r:id="" action="ppaction://media"/>
          </p:cNvPr>
          <p:cNvPicPr>
            <a:picLocks noGrp="1" noRot="1" noChangeAspect="1"/>
          </p:cNvPicPr>
          <p:nvPr>
            <p:ph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0" y="2057400"/>
            <a:ext cx="3048000" cy="2286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9144000" cy="2819400"/>
          </a:xfrm>
        </p:spPr>
        <p:txBody>
          <a:bodyPr/>
          <a:lstStyle/>
          <a:p>
            <a:pPr eaLnBrk="1" hangingPunct="1"/>
            <a:r>
              <a:rPr lang="ru-RU" b="1" u="sng" smtClean="0">
                <a:solidFill>
                  <a:srgbClr val="FF0000"/>
                </a:solidFill>
                <a:latin typeface="Comic Sans MS" pitchFamily="66" charset="0"/>
              </a:rPr>
              <a:t>Мобилизация</a:t>
            </a:r>
            <a:r>
              <a:rPr lang="ru-RU" b="1" smtClean="0">
                <a:solidFill>
                  <a:srgbClr val="0000FF"/>
                </a:solidFill>
                <a:latin typeface="Comic Sans MS" pitchFamily="66" charset="0"/>
              </a:rPr>
              <a:t> — комплекс мероприятий по переводу на военное положение Вооруженных Сил, экономики государства и органов государственной власти страны</a:t>
            </a:r>
          </a:p>
        </p:txBody>
      </p:sp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79738"/>
            <a:ext cx="9144000" cy="387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691</TotalTime>
  <Words>1433</Words>
  <Application>Microsoft Office PowerPoint</Application>
  <PresentationFormat>Экран (4:3)</PresentationFormat>
  <Paragraphs>102</Paragraphs>
  <Slides>31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Оформление по умолчанию</vt:lpstr>
      <vt:lpstr>ОСНОВЫ  ВОЕННОЙ СЛУЖБЫ</vt:lpstr>
      <vt:lpstr>Слайд 2</vt:lpstr>
      <vt:lpstr>Слайд 3</vt:lpstr>
      <vt:lpstr>Слайд 4</vt:lpstr>
      <vt:lpstr>Воинская обязанность предусматривает: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Воинский учет — это составная часть воинской обязанности граждан. Воинскому учету в Российской Федерации подлежат все граждане мужского пола, достигшие призывного возраста, а также военнообязанные по месту жительства. </vt:lpstr>
      <vt:lpstr>Все граждане  Российской Федерации обязаны состоять  на воинском учете. </vt:lpstr>
      <vt:lpstr>Исключение составляют граждане:</vt:lpstr>
      <vt:lpstr>Воинский учет призван определить возможности государства по обеспечению комплектования Вооруженных Сил личным составом.</vt:lpstr>
      <vt:lpstr>Слайд 17</vt:lpstr>
      <vt:lpstr>Слайд 18</vt:lpstr>
      <vt:lpstr>Слайд 19</vt:lpstr>
      <vt:lpstr>Слайд 20</vt:lpstr>
      <vt:lpstr>Слайд 21</vt:lpstr>
      <vt:lpstr>Слайд 22</vt:lpstr>
      <vt:lpstr>Сегодня воинский учет граждан осуществляется в соответствии с Федеральным законом «О воинской обязанности и военной службе» по месту жительства военными комиссариатами. </vt:lpstr>
      <vt:lpstr>В документах по воинскому учету содержатся следующие сведения о гражданине:</vt:lpstr>
      <vt:lpstr>Первоначальная постановка на воинский учет граждан мужского пола осуществляется с 1 января по 31 марта в год достижения ими возраста 17 лет. Первоначальную постановку на воинский учет осуществляет специальная комиссия по постановке граждан на воинский учет, создаваемая в районе, городе или другом административном образовании. </vt:lpstr>
      <vt:lpstr>Комиссия по постановке граждан на воинский учет утверждается главой органа местного самоуправления (местной администрации)  в следующем составе: </vt:lpstr>
      <vt:lpstr>Врач-специалист,          изучив представленные медицинские документы на гражданина и обследовав его, оценивает состояние здоровья, физическое развитие и выносит заключение о категории годности к военной службе. Категории годности к военной службе обозначены буквами «А»,«Б»,«В»,«Г»,«Д». </vt:lpstr>
      <vt:lpstr>Слайд 28</vt:lpstr>
      <vt:lpstr>После выполнения всех мероприятий, связанных с первоначальной постановкой граждан на воинский учет, председатель комиссии (или по его поручению секретарь комиссии) обязан объявить гражданам решение комиссии и разъяснить их обязанности по воинскому учету.</vt:lpstr>
      <vt:lpstr>В целях обеспечения воинского учета граждане обязаны:</vt:lpstr>
      <vt:lpstr>Источники материалов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Николай</dc:creator>
  <cp:lastModifiedBy>Николай</cp:lastModifiedBy>
  <cp:revision>31</cp:revision>
  <cp:lastPrinted>1601-01-01T00:00:00Z</cp:lastPrinted>
  <dcterms:created xsi:type="dcterms:W3CDTF">1601-01-01T00:00:00Z</dcterms:created>
  <dcterms:modified xsi:type="dcterms:W3CDTF">2013-07-18T07:44:20Z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