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5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hyperlink" Target="//upload.wikimedia.org/wikipedia/commons/1/1a/Wolfram_evaporated_crystals_and_1cm3_cube.jpg" TargetMode="Externa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188640"/>
            <a:ext cx="5994042" cy="1944215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ВОДОРОД</a:t>
            </a:r>
            <a:endParaRPr lang="ru-RU" sz="9600" dirty="0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3347" y="2780928"/>
            <a:ext cx="2407125" cy="38884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 l="33333" t="37652" r="33333" b="31340"/>
          <a:stretch>
            <a:fillRect/>
          </a:stretch>
        </p:blipFill>
        <p:spPr bwMode="auto">
          <a:xfrm>
            <a:off x="251520" y="188640"/>
            <a:ext cx="2448272" cy="2448272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79512" y="3717032"/>
            <a:ext cx="61206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Водород</a:t>
            </a: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— первый элемент периодической системы элементов; обозначается символом </a:t>
            </a: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H</a:t>
            </a: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</a:t>
            </a:r>
            <a:endParaRPr lang="ru-RU" sz="32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6232904" y="3933056"/>
            <a:ext cx="2659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Презентация по </a:t>
            </a:r>
            <a:r>
              <a:rPr lang="ru-RU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химии</a:t>
            </a:r>
            <a:endParaRPr lang="ru-RU" dirty="0" smtClean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pPr algn="r"/>
            <a:r>
              <a:rPr lang="ru-RU" dirty="0" err="1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Щадриной</a:t>
            </a:r>
            <a:r>
              <a:rPr lang="ru-RU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 Анны</a:t>
            </a:r>
            <a:endParaRPr lang="ru-RU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Химические свойства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879107"/>
          </a:xfrm>
        </p:spPr>
        <p:txBody>
          <a:bodyPr>
            <a:normAutofit fontScale="92500" lnSpcReduction="20000"/>
          </a:bodyPr>
          <a:lstStyle/>
          <a:p>
            <a:pPr>
              <a:buClr>
                <a:schemeClr val="bg1"/>
              </a:buClr>
            </a:pPr>
            <a:r>
              <a:rPr lang="ru-RU" dirty="0" smtClean="0"/>
              <a:t>обладает окислительно-восстановительной амфотерностью</a:t>
            </a:r>
          </a:p>
          <a:p>
            <a:pPr>
              <a:buClr>
                <a:schemeClr val="bg1"/>
              </a:buClr>
            </a:pPr>
            <a:r>
              <a:rPr lang="ru-RU" dirty="0" smtClean="0"/>
              <a:t>восстановительные </a:t>
            </a:r>
            <a:r>
              <a:rPr lang="ru-RU" dirty="0" err="1" smtClean="0"/>
              <a:t>св-ва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А .   С  НЕМЕТАЛЛАМИ</a:t>
            </a: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dirty="0" smtClean="0"/>
              <a:t>          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CFFCC"/>
                </a:solidFill>
              </a:rPr>
              <a:t>2Н</a:t>
            </a:r>
            <a:r>
              <a:rPr lang="ru-RU" baseline="-25000" dirty="0" smtClean="0">
                <a:solidFill>
                  <a:srgbClr val="CCFFCC"/>
                </a:solidFill>
              </a:rPr>
              <a:t>2</a:t>
            </a:r>
            <a:r>
              <a:rPr lang="en-US" dirty="0" smtClean="0">
                <a:solidFill>
                  <a:srgbClr val="CCFFCC"/>
                </a:solidFill>
              </a:rPr>
              <a:t> </a:t>
            </a:r>
            <a:r>
              <a:rPr lang="ru-RU" dirty="0" smtClean="0">
                <a:solidFill>
                  <a:srgbClr val="CCFFCC"/>
                </a:solidFill>
              </a:rPr>
              <a:t>+</a:t>
            </a:r>
            <a:r>
              <a:rPr lang="en-US" dirty="0" smtClean="0">
                <a:solidFill>
                  <a:srgbClr val="CCFFCC"/>
                </a:solidFill>
              </a:rPr>
              <a:t> </a:t>
            </a:r>
            <a:r>
              <a:rPr lang="ru-RU" dirty="0" smtClean="0">
                <a:solidFill>
                  <a:srgbClr val="CCFFCC"/>
                </a:solidFill>
              </a:rPr>
              <a:t>С</a:t>
            </a:r>
            <a:r>
              <a:rPr lang="en-US" dirty="0" smtClean="0">
                <a:solidFill>
                  <a:srgbClr val="CCFFCC"/>
                </a:solidFill>
              </a:rPr>
              <a:t>l</a:t>
            </a:r>
            <a:r>
              <a:rPr lang="ru-RU" baseline="-25000" dirty="0" smtClean="0">
                <a:solidFill>
                  <a:srgbClr val="CCFFCC"/>
                </a:solidFill>
              </a:rPr>
              <a:t>2</a:t>
            </a:r>
            <a:r>
              <a:rPr lang="en-US" dirty="0" smtClean="0">
                <a:solidFill>
                  <a:srgbClr val="CCFFCC"/>
                </a:solidFill>
              </a:rPr>
              <a:t> </a:t>
            </a:r>
            <a:r>
              <a:rPr lang="ru-RU" dirty="0" smtClean="0">
                <a:solidFill>
                  <a:srgbClr val="CCFFCC"/>
                </a:solidFill>
              </a:rPr>
              <a:t>=</a:t>
            </a:r>
            <a:r>
              <a:rPr lang="en-US" dirty="0" smtClean="0">
                <a:solidFill>
                  <a:srgbClr val="CCFFCC"/>
                </a:solidFill>
              </a:rPr>
              <a:t> </a:t>
            </a:r>
            <a:r>
              <a:rPr lang="ru-RU" dirty="0" smtClean="0">
                <a:solidFill>
                  <a:srgbClr val="CCFFCC"/>
                </a:solidFill>
              </a:rPr>
              <a:t>2Н</a:t>
            </a:r>
            <a:r>
              <a:rPr lang="en-US" dirty="0" err="1" smtClean="0">
                <a:solidFill>
                  <a:srgbClr val="CCFFCC"/>
                </a:solidFill>
              </a:rPr>
              <a:t>Cl</a:t>
            </a:r>
            <a:endParaRPr lang="ru-RU" dirty="0" smtClean="0">
              <a:solidFill>
                <a:srgbClr val="CCFFCC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CCFFCC"/>
                </a:solidFill>
              </a:rPr>
              <a:t>           </a:t>
            </a:r>
            <a:r>
              <a:rPr lang="ru-RU" dirty="0" smtClean="0">
                <a:solidFill>
                  <a:srgbClr val="CCFFCC"/>
                </a:solidFill>
              </a:rPr>
              <a:t>2Н</a:t>
            </a:r>
            <a:r>
              <a:rPr lang="ru-RU" baseline="-25000" dirty="0" smtClean="0">
                <a:solidFill>
                  <a:srgbClr val="CCFFCC"/>
                </a:solidFill>
              </a:rPr>
              <a:t>2</a:t>
            </a:r>
            <a:r>
              <a:rPr lang="en-US" dirty="0" smtClean="0">
                <a:solidFill>
                  <a:srgbClr val="CCFFCC"/>
                </a:solidFill>
              </a:rPr>
              <a:t> </a:t>
            </a:r>
            <a:r>
              <a:rPr lang="ru-RU" dirty="0" smtClean="0">
                <a:solidFill>
                  <a:srgbClr val="CCFFCC"/>
                </a:solidFill>
              </a:rPr>
              <a:t>+</a:t>
            </a:r>
            <a:r>
              <a:rPr lang="en-US" dirty="0" smtClean="0">
                <a:solidFill>
                  <a:srgbClr val="CCFFCC"/>
                </a:solidFill>
              </a:rPr>
              <a:t> </a:t>
            </a:r>
            <a:r>
              <a:rPr lang="ru-RU" dirty="0" smtClean="0">
                <a:solidFill>
                  <a:srgbClr val="CCFFCC"/>
                </a:solidFill>
              </a:rPr>
              <a:t>О</a:t>
            </a:r>
            <a:r>
              <a:rPr lang="ru-RU" baseline="-25000" dirty="0" smtClean="0">
                <a:solidFill>
                  <a:srgbClr val="CCFFCC"/>
                </a:solidFill>
              </a:rPr>
              <a:t>2</a:t>
            </a:r>
            <a:r>
              <a:rPr lang="en-US" dirty="0" smtClean="0">
                <a:solidFill>
                  <a:srgbClr val="CCFFCC"/>
                </a:solidFill>
              </a:rPr>
              <a:t> </a:t>
            </a:r>
            <a:r>
              <a:rPr lang="ru-RU" dirty="0" smtClean="0">
                <a:solidFill>
                  <a:srgbClr val="CCFFCC"/>
                </a:solidFill>
              </a:rPr>
              <a:t>=</a:t>
            </a:r>
            <a:r>
              <a:rPr lang="en-US" dirty="0" smtClean="0">
                <a:solidFill>
                  <a:srgbClr val="CCFFCC"/>
                </a:solidFill>
              </a:rPr>
              <a:t> </a:t>
            </a:r>
            <a:r>
              <a:rPr lang="ru-RU" dirty="0" smtClean="0">
                <a:solidFill>
                  <a:srgbClr val="CCFFCC"/>
                </a:solidFill>
              </a:rPr>
              <a:t>2Н</a:t>
            </a:r>
            <a:r>
              <a:rPr lang="ru-RU" baseline="-25000" dirty="0" smtClean="0">
                <a:solidFill>
                  <a:srgbClr val="CCFFCC"/>
                </a:solidFill>
              </a:rPr>
              <a:t>2</a:t>
            </a:r>
            <a:r>
              <a:rPr lang="ru-RU" dirty="0" smtClean="0">
                <a:solidFill>
                  <a:srgbClr val="CCFFCC"/>
                </a:solidFill>
              </a:rPr>
              <a:t>О    </a:t>
            </a:r>
          </a:p>
          <a:p>
            <a:pPr>
              <a:buNone/>
            </a:pPr>
            <a:r>
              <a:rPr lang="en-US" dirty="0" smtClean="0">
                <a:solidFill>
                  <a:srgbClr val="CCFFCC"/>
                </a:solidFill>
              </a:rPr>
              <a:t>             </a:t>
            </a:r>
            <a:r>
              <a:rPr lang="ru-RU" dirty="0" smtClean="0">
                <a:solidFill>
                  <a:srgbClr val="CCFFCC"/>
                </a:solidFill>
              </a:rPr>
              <a:t>Н</a:t>
            </a:r>
            <a:r>
              <a:rPr lang="ru-RU" baseline="-25000" dirty="0" smtClean="0">
                <a:solidFill>
                  <a:srgbClr val="CCFFCC"/>
                </a:solidFill>
              </a:rPr>
              <a:t>2</a:t>
            </a:r>
            <a:r>
              <a:rPr lang="en-US" dirty="0" smtClean="0">
                <a:solidFill>
                  <a:srgbClr val="CCFFCC"/>
                </a:solidFill>
              </a:rPr>
              <a:t> + S</a:t>
            </a:r>
            <a:r>
              <a:rPr lang="ru-RU" dirty="0" smtClean="0">
                <a:solidFill>
                  <a:srgbClr val="CCFFCC"/>
                </a:solidFill>
              </a:rPr>
              <a:t> = Н</a:t>
            </a:r>
            <a:r>
              <a:rPr lang="ru-RU" baseline="-25000" dirty="0" smtClean="0">
                <a:solidFill>
                  <a:srgbClr val="CCFFCC"/>
                </a:solidFill>
              </a:rPr>
              <a:t>2</a:t>
            </a:r>
            <a:r>
              <a:rPr lang="en-US" dirty="0" smtClean="0">
                <a:solidFill>
                  <a:srgbClr val="CCFFCC"/>
                </a:solidFill>
              </a:rPr>
              <a:t>S</a:t>
            </a:r>
          </a:p>
          <a:p>
            <a:pPr>
              <a:buNone/>
            </a:pPr>
            <a:endParaRPr lang="ru-RU" dirty="0" smtClean="0">
              <a:solidFill>
                <a:srgbClr val="CCFFCC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  Б.</a:t>
            </a:r>
            <a:r>
              <a:rPr lang="en-US" dirty="0" smtClean="0">
                <a:solidFill>
                  <a:srgbClr val="FFFF00"/>
                </a:solidFill>
              </a:rPr>
              <a:t>  C </a:t>
            </a:r>
            <a:r>
              <a:rPr lang="ru-RU" dirty="0" smtClean="0">
                <a:solidFill>
                  <a:srgbClr val="FFFF00"/>
                </a:solidFill>
              </a:rPr>
              <a:t>ОКСИДАМИ  МЕТАЛЛОВ</a:t>
            </a:r>
            <a:r>
              <a:rPr lang="ru-RU" u="sng" dirty="0" smtClean="0">
                <a:solidFill>
                  <a:srgbClr val="FFFF00"/>
                </a:solidFill>
              </a:rPr>
              <a:t> </a:t>
            </a:r>
            <a:endParaRPr lang="en-US" u="sng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660033"/>
                </a:solidFill>
              </a:rPr>
              <a:t>         </a:t>
            </a:r>
            <a:r>
              <a:rPr lang="ru-RU" dirty="0" smtClean="0">
                <a:solidFill>
                  <a:srgbClr val="CCFFCC"/>
                </a:solidFill>
              </a:rPr>
              <a:t>Н</a:t>
            </a:r>
            <a:r>
              <a:rPr lang="ru-RU" baseline="-25000" dirty="0" smtClean="0">
                <a:solidFill>
                  <a:srgbClr val="CCFFCC"/>
                </a:solidFill>
              </a:rPr>
              <a:t>2</a:t>
            </a:r>
            <a:r>
              <a:rPr lang="ru-RU" dirty="0" smtClean="0">
                <a:solidFill>
                  <a:srgbClr val="CCFFCC"/>
                </a:solidFill>
              </a:rPr>
              <a:t> + С</a:t>
            </a:r>
            <a:r>
              <a:rPr lang="ru-RU" sz="2000" dirty="0" smtClean="0">
                <a:solidFill>
                  <a:srgbClr val="CCFFCC"/>
                </a:solidFill>
              </a:rPr>
              <a:t>И</a:t>
            </a:r>
            <a:r>
              <a:rPr lang="ru-RU" dirty="0" smtClean="0">
                <a:solidFill>
                  <a:srgbClr val="CCFFCC"/>
                </a:solidFill>
              </a:rPr>
              <a:t>О = С</a:t>
            </a:r>
            <a:r>
              <a:rPr lang="ru-RU" sz="2000" dirty="0" smtClean="0">
                <a:solidFill>
                  <a:srgbClr val="CCFFCC"/>
                </a:solidFill>
              </a:rPr>
              <a:t>И</a:t>
            </a:r>
            <a:r>
              <a:rPr lang="ru-RU" dirty="0" smtClean="0">
                <a:solidFill>
                  <a:srgbClr val="CCFFCC"/>
                </a:solidFill>
              </a:rPr>
              <a:t> + Н</a:t>
            </a:r>
            <a:r>
              <a:rPr lang="ru-RU" baseline="-25000" dirty="0" smtClean="0">
                <a:solidFill>
                  <a:srgbClr val="CCFFCC"/>
                </a:solidFill>
              </a:rPr>
              <a:t>2</a:t>
            </a:r>
            <a:r>
              <a:rPr lang="ru-RU" dirty="0" smtClean="0">
                <a:solidFill>
                  <a:srgbClr val="CCFFCC"/>
                </a:solidFill>
              </a:rPr>
              <a:t>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Применение</a:t>
            </a:r>
            <a:endParaRPr lang="ru-RU" sz="6000" b="1" dirty="0"/>
          </a:p>
        </p:txBody>
      </p:sp>
      <p:sp>
        <p:nvSpPr>
          <p:cNvPr id="40962" name="AutoShape 2" descr="Картинки по запросу соляная кислота"/>
          <p:cNvSpPr>
            <a:spLocks noChangeAspect="1" noChangeArrowheads="1"/>
          </p:cNvSpPr>
          <p:nvPr/>
        </p:nvSpPr>
        <p:spPr bwMode="auto">
          <a:xfrm>
            <a:off x="63500" y="-136525"/>
            <a:ext cx="1095375" cy="1524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://www.google.com/url?sa=i&amp;source=images&amp;cd=&amp;ved=0CAUQjBw&amp;url=http%3A%2F%2Fsintezbeton.ru%2Fd%2F415314%2Fd%2F676368603_7.jpg&amp;ei=DdNOVMnZBOeHsQSlooGwCg&amp;psig=AFQjCNHARsVdW7rwbisgW1B1aDCD94vd2g&amp;ust=1414538381271326"/>
          <p:cNvSpPr>
            <a:spLocks noChangeAspect="1" noChangeArrowheads="1"/>
          </p:cNvSpPr>
          <p:nvPr/>
        </p:nvSpPr>
        <p:spPr bwMode="auto">
          <a:xfrm>
            <a:off x="63500" y="-136525"/>
            <a:ext cx="2381250" cy="3286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6" name="AutoShape 6" descr="http://www.google.com/url?sa=i&amp;source=images&amp;cd=&amp;ved=0CAUQjBw&amp;url=http%3A%2F%2Fsintezbeton.ru%2Fd%2F415314%2Fd%2F676368603_7.jpg&amp;ei=DdNOVMnZBOeHsQSlooGwCg&amp;psig=AFQjCNHARsVdW7rwbisgW1B1aDCD94vd2g&amp;ust=1414538381271326"/>
          <p:cNvSpPr>
            <a:spLocks noChangeAspect="1" noChangeArrowheads="1"/>
          </p:cNvSpPr>
          <p:nvPr/>
        </p:nvSpPr>
        <p:spPr bwMode="auto">
          <a:xfrm>
            <a:off x="63500" y="-136525"/>
            <a:ext cx="2381250" cy="3286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676368603_7.jpg"/>
          <p:cNvPicPr>
            <a:picLocks noChangeAspect="1"/>
          </p:cNvPicPr>
          <p:nvPr/>
        </p:nvPicPr>
        <p:blipFill>
          <a:blip r:embed="rId2" cstate="print"/>
          <a:srcRect l="12096" r="18353"/>
          <a:stretch>
            <a:fillRect/>
          </a:stretch>
        </p:blipFill>
        <p:spPr>
          <a:xfrm>
            <a:off x="251520" y="1412776"/>
            <a:ext cx="1656184" cy="3286125"/>
          </a:xfrm>
          <a:prstGeom prst="rect">
            <a:avLst/>
          </a:prstGeom>
        </p:spPr>
      </p:pic>
      <p:pic>
        <p:nvPicPr>
          <p:cNvPr id="8" name="Рисунок 7" descr="ammiak.jpg"/>
          <p:cNvPicPr>
            <a:picLocks noChangeAspect="1"/>
          </p:cNvPicPr>
          <p:nvPr/>
        </p:nvPicPr>
        <p:blipFill>
          <a:blip r:embed="rId3" cstate="print"/>
          <a:srcRect l="21272" r="28832"/>
          <a:stretch>
            <a:fillRect/>
          </a:stretch>
        </p:blipFill>
        <p:spPr>
          <a:xfrm>
            <a:off x="1907704" y="1412776"/>
            <a:ext cx="1652716" cy="3312368"/>
          </a:xfrm>
          <a:prstGeom prst="rect">
            <a:avLst/>
          </a:prstGeom>
        </p:spPr>
      </p:pic>
      <p:pic>
        <p:nvPicPr>
          <p:cNvPr id="40968" name="Picture 8" descr="http://i.перевозка-опасныхгрузов.рф/u/e9/5ad3c9ae76f80a503eda0b8782c07f/+/eG4tLS0tN3NiYmZkZmphdGUyYTNiaGVlY2pqbXI5YjJiM2oueG4tLXAxYWk=!%D0%BC%D0%B5%D1%82%D0%B0%D0%BD%D0%BE%D0%BB.jpg"/>
          <p:cNvPicPr>
            <a:picLocks noChangeAspect="1" noChangeArrowheads="1"/>
          </p:cNvPicPr>
          <p:nvPr/>
        </p:nvPicPr>
        <p:blipFill>
          <a:blip r:embed="rId4" cstate="print"/>
          <a:srcRect l="12096" t="8323" r="12305" b="4288"/>
          <a:stretch>
            <a:fillRect/>
          </a:stretch>
        </p:blipFill>
        <p:spPr bwMode="auto">
          <a:xfrm>
            <a:off x="3563888" y="1412776"/>
            <a:ext cx="2628864" cy="3312368"/>
          </a:xfrm>
          <a:prstGeom prst="rect">
            <a:avLst/>
          </a:prstGeom>
          <a:noFill/>
        </p:spPr>
      </p:pic>
      <p:pic>
        <p:nvPicPr>
          <p:cNvPr id="40970" name="Picture 10" descr="File:Wolfram evaporated crystals and 1cm3 cube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l="3974" r="4617"/>
          <a:stretch>
            <a:fillRect/>
          </a:stretch>
        </p:blipFill>
        <p:spPr bwMode="auto">
          <a:xfrm>
            <a:off x="251520" y="4725144"/>
            <a:ext cx="3312368" cy="1979448"/>
          </a:xfrm>
          <a:prstGeom prst="rect">
            <a:avLst/>
          </a:prstGeom>
          <a:noFill/>
        </p:spPr>
      </p:pic>
      <p:pic>
        <p:nvPicPr>
          <p:cNvPr id="40972" name="Picture 12" descr="https://upload.wikimedia.org/wikipedia/commons/thumb/3/32/Molybdenum_crystaline_fragment_and_1cm3_cube.jpg/1280px-Molybdenum_crystaline_fragment_and_1cm3_cube.jpg"/>
          <p:cNvPicPr>
            <a:picLocks noChangeAspect="1" noChangeArrowheads="1"/>
          </p:cNvPicPr>
          <p:nvPr/>
        </p:nvPicPr>
        <p:blipFill>
          <a:blip r:embed="rId7" cstate="print"/>
          <a:srcRect l="5263"/>
          <a:stretch>
            <a:fillRect/>
          </a:stretch>
        </p:blipFill>
        <p:spPr bwMode="auto">
          <a:xfrm>
            <a:off x="3563888" y="4725144"/>
            <a:ext cx="2592288" cy="198737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228184" y="2564904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Промышленный синтез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6228184" y="5301208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Восстановление редких металлов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2384720" y="6309320"/>
            <a:ext cx="1251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Вольфрам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72969" y="6309320"/>
            <a:ext cx="1255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Молибден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/>
              <a:t>Генри Кавендиш 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1790252"/>
            <a:ext cx="4330824" cy="45910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Первым убедился</a:t>
            </a:r>
            <a:r>
              <a:rPr lang="en-US" b="1" dirty="0" smtClean="0"/>
              <a:t>,</a:t>
            </a:r>
            <a:r>
              <a:rPr lang="ru-RU" b="1" dirty="0" smtClean="0"/>
              <a:t>что при действии кислот на некоторые металлы образуется«</a:t>
            </a:r>
            <a:r>
              <a:rPr lang="ru-RU" sz="2400" b="1" dirty="0" smtClean="0"/>
              <a:t>ГОРЮЧИЙ</a:t>
            </a:r>
            <a:r>
              <a:rPr lang="ru-RU" b="1" dirty="0" smtClean="0"/>
              <a:t>  </a:t>
            </a:r>
            <a:r>
              <a:rPr lang="ru-RU" sz="2400" b="1" dirty="0" smtClean="0"/>
              <a:t>ГАЗ</a:t>
            </a:r>
            <a:r>
              <a:rPr lang="ru-RU" b="1" dirty="0" smtClean="0"/>
              <a:t>»</a:t>
            </a:r>
            <a:r>
              <a:rPr lang="en-US" b="1" dirty="0" smtClean="0"/>
              <a:t>,</a:t>
            </a:r>
            <a:r>
              <a:rPr lang="ru-RU" b="1" dirty="0" smtClean="0"/>
              <a:t> который в смеси с воздухом при поджигании взрывается</a:t>
            </a:r>
          </a:p>
          <a:p>
            <a:endParaRPr lang="ru-RU" dirty="0"/>
          </a:p>
        </p:txBody>
      </p:sp>
      <p:pic>
        <p:nvPicPr>
          <p:cNvPr id="13314" name="Picture 2" descr="http://static.etvnet.com/shared/persons/person/000/014/970/kavendi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3867654" cy="5058891"/>
          </a:xfrm>
          <a:prstGeom prst="rect">
            <a:avLst/>
          </a:prstGeom>
          <a:noFill/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63688" y="5949280"/>
            <a:ext cx="2347912" cy="5794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1731</a:t>
            </a:r>
            <a:r>
              <a:rPr lang="en-US" sz="3200" dirty="0">
                <a:solidFill>
                  <a:srgbClr val="C00000"/>
                </a:solidFill>
              </a:rPr>
              <a:t> - </a:t>
            </a:r>
            <a:r>
              <a:rPr lang="ru-RU" sz="3200" dirty="0">
                <a:solidFill>
                  <a:srgbClr val="C00000"/>
                </a:solidFill>
              </a:rPr>
              <a:t>1810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err="1" smtClean="0"/>
              <a:t>Антуан</a:t>
            </a:r>
            <a:r>
              <a:rPr lang="ru-RU" sz="7200" dirty="0" smtClean="0"/>
              <a:t> Лавуазье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2006276"/>
            <a:ext cx="4330824" cy="4231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Первым установил</a:t>
            </a:r>
            <a:r>
              <a:rPr lang="en-US" b="1" dirty="0" smtClean="0"/>
              <a:t>,</a:t>
            </a:r>
            <a:r>
              <a:rPr lang="ru-RU" b="1" dirty="0" smtClean="0"/>
              <a:t> что водород при сгорании образует воду</a:t>
            </a:r>
            <a:r>
              <a:rPr lang="en-US" b="1" dirty="0" smtClean="0"/>
              <a:t>, </a:t>
            </a:r>
            <a:r>
              <a:rPr lang="ru-RU" b="1" dirty="0" smtClean="0"/>
              <a:t>и назвал его </a:t>
            </a:r>
            <a:r>
              <a:rPr lang="en-US" b="1" dirty="0" err="1" smtClean="0"/>
              <a:t>Hydrogenium</a:t>
            </a:r>
            <a:r>
              <a:rPr lang="en-US" b="1" dirty="0" smtClean="0"/>
              <a:t> –</a:t>
            </a:r>
            <a:r>
              <a:rPr lang="ru-RU" b="1" dirty="0" smtClean="0"/>
              <a:t> «рождающий воду»    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H</a:t>
            </a:r>
            <a:r>
              <a:rPr lang="ru-RU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+  О</a:t>
            </a:r>
            <a:r>
              <a:rPr lang="ru-RU" b="1" baseline="-25000" dirty="0" smtClean="0">
                <a:solidFill>
                  <a:srgbClr val="FF0000"/>
                </a:solidFill>
              </a:rPr>
              <a:t>2 </a:t>
            </a:r>
            <a:r>
              <a:rPr lang="en-US" b="1" dirty="0" smtClean="0">
                <a:solidFill>
                  <a:srgbClr val="FF0000"/>
                </a:solidFill>
              </a:rPr>
              <a:t>–&gt;</a:t>
            </a:r>
            <a:r>
              <a:rPr lang="ru-RU" b="1" dirty="0" smtClean="0">
                <a:solidFill>
                  <a:srgbClr val="FF0000"/>
                </a:solidFill>
              </a:rPr>
              <a:t>  2Н</a:t>
            </a:r>
            <a:r>
              <a:rPr lang="ru-RU" b="1" baseline="-25000" dirty="0" smtClean="0">
                <a:solidFill>
                  <a:srgbClr val="FF0000"/>
                </a:solidFill>
              </a:rPr>
              <a:t>2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</a:p>
        </p:txBody>
      </p:sp>
      <p:pic>
        <p:nvPicPr>
          <p:cNvPr id="15362" name="Picture 2" descr="http://21region.org/uploads/posts/2010-09/1284877942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4032448" cy="4889439"/>
          </a:xfrm>
          <a:prstGeom prst="rect">
            <a:avLst/>
          </a:prstGeom>
          <a:noFill/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71600" y="5661248"/>
            <a:ext cx="2736850" cy="579437"/>
          </a:xfrm>
          <a:prstGeom prst="rect">
            <a:avLst/>
          </a:prstGeom>
          <a:solidFill>
            <a:srgbClr val="FFE7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rgbClr val="CC0099"/>
                </a:solidFill>
              </a:rPr>
              <a:t> </a:t>
            </a:r>
            <a:r>
              <a:rPr lang="en-US" sz="3200" dirty="0">
                <a:solidFill>
                  <a:srgbClr val="C00000"/>
                </a:solidFill>
              </a:rPr>
              <a:t>1743  -  1794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mpact"/>
              </a:rPr>
              <a:t>	</a:t>
            </a:r>
            <a:r>
              <a:rPr lang="ru-RU" sz="50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mpact"/>
              </a:rPr>
              <a:t>Распространение в природе</a:t>
            </a:r>
            <a:endParaRPr lang="ru-RU" sz="50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Impac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5904656" cy="5112568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bg1"/>
              </a:buClr>
            </a:pPr>
            <a:r>
              <a:rPr lang="ru-RU" dirty="0" smtClean="0"/>
              <a:t>В земной коре – массовая доля всего – 1% (из-за малой массы атомов водорода);</a:t>
            </a:r>
          </a:p>
          <a:p>
            <a:pPr>
              <a:buClr>
                <a:schemeClr val="bg1"/>
              </a:buClr>
            </a:pPr>
            <a:r>
              <a:rPr lang="ru-RU" dirty="0" smtClean="0"/>
              <a:t>Входит в состав воды, кислот, нефти, природного газа, большинства органических и многих неорганических веществ;</a:t>
            </a:r>
          </a:p>
          <a:p>
            <a:pPr>
              <a:buClr>
                <a:schemeClr val="bg1"/>
              </a:buClr>
            </a:pPr>
            <a:r>
              <a:rPr lang="ru-RU" dirty="0" smtClean="0"/>
              <a:t>Во Вселенной – водород самый распространенный элемент: в виде плазмы он составляет 50-80% массы Солнца.</a:t>
            </a:r>
            <a:endParaRPr lang="ru-RU" dirty="0"/>
          </a:p>
        </p:txBody>
      </p:sp>
      <p:sp>
        <p:nvSpPr>
          <p:cNvPr id="16386" name="AutoShape 2" descr="http://www.google.com/url?sa=i&amp;source=images&amp;cd=&amp;ved=0CAUQjBw&amp;url=http%3A%2F%2Fi.ytimg.com%2Fvi%2Fu4y1mNHW8is%2Fmaxresdefault.jpg&amp;ei=tflKVP7dJ4TLsASivoCQDg&amp;psig=AFQjCNFPJnksRQeHSqpAX-65Xg30yjG9mA&amp;ust=1414286133725485"/>
          <p:cNvSpPr>
            <a:spLocks noChangeAspect="1" noChangeArrowheads="1"/>
          </p:cNvSpPr>
          <p:nvPr/>
        </p:nvSpPr>
        <p:spPr bwMode="auto">
          <a:xfrm>
            <a:off x="63500" y="-136525"/>
            <a:ext cx="10820400" cy="6086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://www.google.com/url?sa=i&amp;source=images&amp;cd=&amp;ved=0CAUQjBw&amp;url=http%3A%2F%2Fi.ytimg.com%2Fvi%2Fu4y1mNHW8is%2Fmaxresdefault.jpg&amp;ei=tflKVP7dJ4TLsASivoCQDg&amp;psig=AFQjCNFPJnksRQeHSqpAX-65Xg30yjG9mA&amp;ust=1414286133725485"/>
          <p:cNvSpPr>
            <a:spLocks noChangeAspect="1" noChangeArrowheads="1"/>
          </p:cNvSpPr>
          <p:nvPr/>
        </p:nvSpPr>
        <p:spPr bwMode="auto">
          <a:xfrm>
            <a:off x="63500" y="-136525"/>
            <a:ext cx="10820400" cy="6086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maxresdefault.jpg"/>
          <p:cNvPicPr>
            <a:picLocks noChangeAspect="1"/>
          </p:cNvPicPr>
          <p:nvPr/>
        </p:nvPicPr>
        <p:blipFill>
          <a:blip r:embed="rId2" cstate="print"/>
          <a:srcRect l="20863" r="16925"/>
          <a:stretch>
            <a:fillRect/>
          </a:stretch>
        </p:blipFill>
        <p:spPr>
          <a:xfrm>
            <a:off x="6228184" y="1452067"/>
            <a:ext cx="2664296" cy="2408981"/>
          </a:xfrm>
          <a:prstGeom prst="rect">
            <a:avLst/>
          </a:prstGeom>
        </p:spPr>
      </p:pic>
      <p:pic>
        <p:nvPicPr>
          <p:cNvPr id="16390" name="Picture 6" descr="https://upload.wikimedia.org/wikipedia/commons/a/ae/Petroleum_cm05.jpg"/>
          <p:cNvPicPr>
            <a:picLocks noChangeAspect="1" noChangeArrowheads="1"/>
          </p:cNvPicPr>
          <p:nvPr/>
        </p:nvPicPr>
        <p:blipFill>
          <a:blip r:embed="rId3" cstate="print"/>
          <a:srcRect l="25600" t="14120" r="25203" b="17398"/>
          <a:stretch>
            <a:fillRect/>
          </a:stretch>
        </p:blipFill>
        <p:spPr bwMode="auto">
          <a:xfrm>
            <a:off x="6228184" y="3515409"/>
            <a:ext cx="1872208" cy="3182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83" name="Object 7"/>
          <p:cNvGraphicFramePr>
            <a:graphicFrameLocks noChangeAspect="1"/>
          </p:cNvGraphicFramePr>
          <p:nvPr/>
        </p:nvGraphicFramePr>
        <p:xfrm>
          <a:off x="4788024" y="1484313"/>
          <a:ext cx="3306967" cy="3312839"/>
        </p:xfrm>
        <a:graphic>
          <a:graphicData uri="http://schemas.openxmlformats.org/presentationml/2006/ole">
            <p:oleObj spid="_x0000_s17415" name="Image" r:id="rId3" imgW="4444444" imgH="4393651" progId="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Строение атома водорода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4392488" cy="45365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 </a:t>
            </a:r>
            <a:r>
              <a:rPr lang="ru-RU" sz="3600" b="1" dirty="0" smtClean="0"/>
              <a:t>Атом  водорода состоит из ядра и одного электрона.</a:t>
            </a:r>
          </a:p>
          <a:p>
            <a:pPr marL="0" indent="0">
              <a:buNone/>
            </a:pPr>
            <a:endParaRPr lang="ru-RU" sz="3600" b="1" dirty="0" smtClean="0"/>
          </a:p>
          <a:p>
            <a:pPr marL="0" indent="0">
              <a:buNone/>
            </a:pPr>
            <a:r>
              <a:rPr lang="ru-RU" sz="3600" b="1" dirty="0" smtClean="0"/>
              <a:t>Электронная конфигурация атома: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b="1" dirty="0" smtClean="0">
                <a:solidFill>
                  <a:srgbClr val="D60093"/>
                </a:solidFill>
              </a:rPr>
              <a:t>1</a:t>
            </a:r>
            <a:r>
              <a:rPr lang="en-US" sz="3600" b="1" dirty="0" smtClean="0">
                <a:solidFill>
                  <a:srgbClr val="D60093"/>
                </a:solidFill>
              </a:rPr>
              <a:t>s </a:t>
            </a:r>
            <a:r>
              <a:rPr lang="en-US" sz="3600" b="1" baseline="30000" dirty="0" smtClean="0">
                <a:solidFill>
                  <a:srgbClr val="D60093"/>
                </a:solidFill>
              </a:rPr>
              <a:t>1</a:t>
            </a:r>
            <a:endParaRPr lang="ru-RU" sz="3600" dirty="0"/>
          </a:p>
        </p:txBody>
      </p:sp>
      <p:pic>
        <p:nvPicPr>
          <p:cNvPr id="17412" name="Picture 4" descr="http://www.sciteclibrary.ru/ris-stat/3192/1.gif"/>
          <p:cNvPicPr>
            <a:picLocks noChangeAspect="1" noChangeArrowheads="1"/>
          </p:cNvPicPr>
          <p:nvPr/>
        </p:nvPicPr>
        <p:blipFill>
          <a:blip r:embed="rId4" cstate="print"/>
          <a:srcRect l="7519" t="-3704" b="1852"/>
          <a:stretch>
            <a:fillRect/>
          </a:stretch>
        </p:blipFill>
        <p:spPr bwMode="auto">
          <a:xfrm>
            <a:off x="6369237" y="4005064"/>
            <a:ext cx="2774763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3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Изотопы водорода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2358827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2000" dirty="0" smtClean="0"/>
              <a:t> </a:t>
            </a:r>
            <a:r>
              <a:rPr lang="ru-RU" b="1" dirty="0" smtClean="0"/>
              <a:t>Изотопы – </a:t>
            </a:r>
            <a:r>
              <a:rPr lang="ru-RU" dirty="0" smtClean="0"/>
              <a:t>разновидности одного атома.</a:t>
            </a:r>
          </a:p>
          <a:p>
            <a:pPr>
              <a:lnSpc>
                <a:spcPct val="80000"/>
              </a:lnSpc>
              <a:buNone/>
            </a:pPr>
            <a:endParaRPr lang="ru-RU" dirty="0" smtClean="0"/>
          </a:p>
          <a:p>
            <a:pPr>
              <a:lnSpc>
                <a:spcPct val="80000"/>
              </a:lnSpc>
              <a:buClr>
                <a:schemeClr val="bg1"/>
              </a:buClr>
            </a:pPr>
            <a:r>
              <a:rPr lang="ru-RU" dirty="0" smtClean="0"/>
              <a:t>Протий</a:t>
            </a:r>
          </a:p>
          <a:p>
            <a:pPr>
              <a:lnSpc>
                <a:spcPct val="80000"/>
              </a:lnSpc>
              <a:buClr>
                <a:schemeClr val="bg1"/>
              </a:buClr>
            </a:pPr>
            <a:r>
              <a:rPr lang="ru-RU" dirty="0" smtClean="0"/>
              <a:t>Дейтерий</a:t>
            </a:r>
          </a:p>
          <a:p>
            <a:pPr>
              <a:lnSpc>
                <a:spcPct val="80000"/>
              </a:lnSpc>
              <a:buClr>
                <a:schemeClr val="bg1"/>
              </a:buClr>
            </a:pPr>
            <a:r>
              <a:rPr lang="ru-RU" dirty="0" smtClean="0"/>
              <a:t>Тритий</a:t>
            </a:r>
          </a:p>
        </p:txBody>
      </p:sp>
      <p:pic>
        <p:nvPicPr>
          <p:cNvPr id="34818" name="Picture 2" descr="https://upload.wikimedia.org/wikipedia/commons/thumb/a/aa/Hydrogen-2.png/640px-Hydrogen-2.png"/>
          <p:cNvPicPr>
            <a:picLocks noChangeAspect="1" noChangeArrowheads="1"/>
          </p:cNvPicPr>
          <p:nvPr/>
        </p:nvPicPr>
        <p:blipFill>
          <a:blip r:embed="rId2" cstate="print"/>
          <a:srcRect l="4340" t="64801" r="55998" b="10041"/>
          <a:stretch>
            <a:fillRect/>
          </a:stretch>
        </p:blipFill>
        <p:spPr bwMode="auto">
          <a:xfrm>
            <a:off x="3419872" y="4653136"/>
            <a:ext cx="3326770" cy="2016224"/>
          </a:xfrm>
          <a:prstGeom prst="rect">
            <a:avLst/>
          </a:prstGeom>
          <a:noFill/>
        </p:spPr>
      </p:pic>
      <p:pic>
        <p:nvPicPr>
          <p:cNvPr id="34820" name="Picture 4" descr="https://upload.wikimedia.org/wikipedia/commons/thumb/a/a4/Hydrogen_1.svg/640px-Hydrogen_1.svg.png"/>
          <p:cNvPicPr>
            <a:picLocks noChangeAspect="1" noChangeArrowheads="1"/>
          </p:cNvPicPr>
          <p:nvPr/>
        </p:nvPicPr>
        <p:blipFill>
          <a:blip r:embed="rId3" cstate="print"/>
          <a:srcRect l="5542" t="64801" r="53594" b="8784"/>
          <a:stretch>
            <a:fillRect/>
          </a:stretch>
        </p:blipFill>
        <p:spPr bwMode="auto">
          <a:xfrm>
            <a:off x="251520" y="3789040"/>
            <a:ext cx="2914610" cy="1800200"/>
          </a:xfrm>
          <a:prstGeom prst="rect">
            <a:avLst/>
          </a:prstGeom>
          <a:noFill/>
        </p:spPr>
      </p:pic>
      <p:pic>
        <p:nvPicPr>
          <p:cNvPr id="34822" name="Picture 6" descr="https://upload.wikimedia.org/wikipedia/commons/thumb/9/97/Hydrogen-3.png/640px-Hydrogen-3.png"/>
          <p:cNvPicPr>
            <a:picLocks noChangeAspect="1" noChangeArrowheads="1"/>
          </p:cNvPicPr>
          <p:nvPr/>
        </p:nvPicPr>
        <p:blipFill>
          <a:blip r:embed="rId4" cstate="print"/>
          <a:srcRect l="3138" t="64801" r="52392" b="10041"/>
          <a:stretch>
            <a:fillRect/>
          </a:stretch>
        </p:blipFill>
        <p:spPr bwMode="auto">
          <a:xfrm>
            <a:off x="5220072" y="2636912"/>
            <a:ext cx="3596799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Молекула водорода</a:t>
            </a:r>
            <a:endParaRPr lang="ru-RU" sz="60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46237"/>
            <a:ext cx="3250704" cy="4526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/>
              <a:t>Н</a:t>
            </a:r>
            <a:r>
              <a:rPr lang="ru-RU" b="1" baseline="-25000" dirty="0" smtClean="0"/>
              <a:t>2</a:t>
            </a:r>
            <a:r>
              <a:rPr lang="ru-RU" b="1" dirty="0" smtClean="0"/>
              <a:t> – </a:t>
            </a:r>
            <a:r>
              <a:rPr lang="ru-RU" dirty="0" smtClean="0"/>
              <a:t>двухатомная </a:t>
            </a:r>
            <a:endParaRPr lang="en-US" dirty="0" smtClean="0"/>
          </a:p>
          <a:p>
            <a:pPr marL="0" indent="0">
              <a:buNone/>
            </a:pPr>
            <a:r>
              <a:rPr lang="ru-RU" b="1" dirty="0" smtClean="0"/>
              <a:t>Химическая  связь – </a:t>
            </a:r>
            <a:r>
              <a:rPr lang="ru-RU" dirty="0" smtClean="0"/>
              <a:t>ковалентная неполярная: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H </a:t>
            </a:r>
            <a:r>
              <a:rPr lang="ru-RU" b="1" dirty="0" smtClean="0">
                <a:solidFill>
                  <a:srgbClr val="FF0000"/>
                </a:solidFill>
              </a:rPr>
              <a:t>–</a:t>
            </a:r>
            <a:r>
              <a:rPr lang="en-US" b="1" dirty="0" smtClean="0">
                <a:solidFill>
                  <a:srgbClr val="FF0000"/>
                </a:solidFill>
              </a:rPr>
              <a:t> H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H ·   +   · H   →    H  :  H</a:t>
            </a:r>
            <a:endParaRPr lang="ru-RU" sz="9600" b="1" dirty="0" smtClean="0">
              <a:solidFill>
                <a:srgbClr val="9933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sz="9600" b="1" dirty="0" smtClean="0">
                <a:solidFill>
                  <a:srgbClr val="9933FF"/>
                </a:solidFill>
              </a:rPr>
              <a:t>   </a:t>
            </a:r>
            <a:r>
              <a:rPr lang="ru-RU" sz="9600" b="1" dirty="0" smtClean="0">
                <a:solidFill>
                  <a:srgbClr val="9933FF"/>
                </a:solidFill>
              </a:rPr>
              <a:t>                                       </a:t>
            </a:r>
            <a:endParaRPr lang="en-US" sz="9600" b="1" dirty="0" smtClean="0">
              <a:solidFill>
                <a:srgbClr val="9933FF"/>
              </a:solidFill>
            </a:endParaRPr>
          </a:p>
          <a:p>
            <a:endParaRPr lang="ru-RU" dirty="0"/>
          </a:p>
        </p:txBody>
      </p:sp>
      <p:pic>
        <p:nvPicPr>
          <p:cNvPr id="37890" name="Picture 2" descr="http://www.home-edu.ru/user/f/00000951/04/pic/mol_h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348880"/>
            <a:ext cx="5040560" cy="3217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Физические свойства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3078907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ru-RU" sz="2800" dirty="0" smtClean="0"/>
              <a:t>Бесцветный газ</a:t>
            </a:r>
          </a:p>
          <a:p>
            <a:pPr>
              <a:buClr>
                <a:schemeClr val="bg1"/>
              </a:buClr>
            </a:pPr>
            <a:r>
              <a:rPr lang="ru-RU" sz="2800" dirty="0" smtClean="0"/>
              <a:t>Без запаха</a:t>
            </a:r>
          </a:p>
          <a:p>
            <a:pPr>
              <a:buClr>
                <a:schemeClr val="bg1"/>
              </a:buClr>
            </a:pPr>
            <a:r>
              <a:rPr lang="ru-RU" sz="2800" dirty="0" smtClean="0"/>
              <a:t>Почти нерастворим в воде</a:t>
            </a:r>
            <a:r>
              <a:rPr lang="en-US" sz="2800" dirty="0" smtClean="0"/>
              <a:t> ( 1: 50 )</a:t>
            </a:r>
            <a:endParaRPr lang="ru-RU" sz="2800" dirty="0" smtClean="0"/>
          </a:p>
          <a:p>
            <a:pPr>
              <a:buClr>
                <a:schemeClr val="bg1"/>
              </a:buClr>
            </a:pPr>
            <a:r>
              <a:rPr lang="ru-RU" sz="2800" dirty="0" smtClean="0"/>
              <a:t>Плотность – 0</a:t>
            </a:r>
            <a:r>
              <a:rPr lang="en-US" sz="2800" dirty="0" smtClean="0"/>
              <a:t>,0899 </a:t>
            </a:r>
            <a:r>
              <a:rPr lang="ru-RU" sz="2800" dirty="0" smtClean="0"/>
              <a:t>кг/м</a:t>
            </a:r>
            <a:r>
              <a:rPr lang="ru-RU" sz="2800" baseline="30000" dirty="0" smtClean="0"/>
              <a:t>3</a:t>
            </a:r>
          </a:p>
          <a:p>
            <a:pPr>
              <a:buClr>
                <a:schemeClr val="bg1"/>
              </a:buClr>
            </a:pPr>
            <a:r>
              <a:rPr lang="ru-RU" sz="2800" dirty="0" smtClean="0"/>
              <a:t>В </a:t>
            </a:r>
            <a:r>
              <a:rPr lang="en-US" sz="2800" dirty="0" smtClean="0"/>
              <a:t> </a:t>
            </a:r>
            <a:r>
              <a:rPr lang="ru-RU" sz="2800" dirty="0" smtClean="0"/>
              <a:t>14</a:t>
            </a:r>
            <a:r>
              <a:rPr lang="en-US" sz="2800" dirty="0" smtClean="0"/>
              <a:t>,5 </a:t>
            </a:r>
            <a:r>
              <a:rPr lang="ru-RU" sz="2800" dirty="0" smtClean="0"/>
              <a:t>раз легче воздуха</a:t>
            </a:r>
          </a:p>
          <a:p>
            <a:pPr>
              <a:buClr>
                <a:schemeClr val="bg1"/>
              </a:buClr>
            </a:pPr>
            <a:r>
              <a:rPr lang="ru-RU" sz="2800" dirty="0" smtClean="0"/>
              <a:t>При</a:t>
            </a:r>
            <a:r>
              <a:rPr lang="en-US" sz="2800" dirty="0" smtClean="0"/>
              <a:t> </a:t>
            </a:r>
            <a:r>
              <a:rPr lang="ru-RU" sz="2800" dirty="0" smtClean="0"/>
              <a:t>-252</a:t>
            </a:r>
            <a:r>
              <a:rPr lang="en-US" sz="2800" dirty="0" smtClean="0"/>
              <a:t>,</a:t>
            </a:r>
            <a:r>
              <a:rPr lang="ru-RU" sz="2800" dirty="0" smtClean="0"/>
              <a:t>8 </a:t>
            </a:r>
            <a:r>
              <a:rPr lang="ru-RU" sz="2800" baseline="30000" dirty="0" smtClean="0"/>
              <a:t>0</a:t>
            </a:r>
            <a:r>
              <a:rPr lang="ru-RU" sz="2800" dirty="0" smtClean="0"/>
              <a:t>С  водород сжижается</a:t>
            </a:r>
          </a:p>
        </p:txBody>
      </p:sp>
      <p:pic>
        <p:nvPicPr>
          <p:cNvPr id="36866" name="Picture 2" descr="http://samoe-samaya.ru/wp-content/uploads/2011/12/samyi-rasprostranennyi-khimichesky-ele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365104"/>
            <a:ext cx="5049987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08" y="260648"/>
            <a:ext cx="8964488" cy="1143000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Способы собирания водорода</a:t>
            </a:r>
            <a:endParaRPr lang="ru-RU" sz="4800" b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0" y="3077344"/>
          <a:ext cx="4038600" cy="3276600"/>
        </p:xfrm>
        <a:graphic>
          <a:graphicData uri="http://schemas.openxmlformats.org/presentationml/2006/ole">
            <p:oleObj spid="_x0000_s35842" name="Image" r:id="rId3" imgW="4812698" imgH="3390476" progId="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1700808"/>
            <a:ext cx="3923928" cy="1200329"/>
          </a:xfrm>
          <a:prstGeom prst="rect">
            <a:avLst/>
          </a:prstGeom>
          <a:solidFill>
            <a:srgbClr val="E5FFE5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800" b="0" dirty="0">
                <a:solidFill>
                  <a:schemeClr val="bg1"/>
                </a:solidFill>
              </a:rPr>
              <a:t> </a:t>
            </a:r>
            <a:r>
              <a:rPr lang="ru-RU" sz="3600" dirty="0">
                <a:solidFill>
                  <a:schemeClr val="bg1"/>
                </a:solidFill>
              </a:rPr>
              <a:t>методом вытеснения</a:t>
            </a:r>
            <a:r>
              <a:rPr lang="ru-RU" sz="3600" b="0" dirty="0">
                <a:solidFill>
                  <a:schemeClr val="bg1"/>
                </a:solidFill>
              </a:rPr>
              <a:t> </a:t>
            </a:r>
            <a:r>
              <a:rPr lang="ru-RU" sz="3600" dirty="0" smtClean="0">
                <a:solidFill>
                  <a:schemeClr val="bg1"/>
                </a:solidFill>
              </a:rPr>
              <a:t>воды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067944" y="1700808"/>
            <a:ext cx="5076056" cy="1200329"/>
          </a:xfrm>
          <a:prstGeom prst="rect">
            <a:avLst/>
          </a:prstGeom>
          <a:solidFill>
            <a:srgbClr val="E5FFE5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методом </a:t>
            </a:r>
            <a:r>
              <a:rPr lang="ru-RU" sz="3600" dirty="0" smtClean="0">
                <a:solidFill>
                  <a:schemeClr val="bg1"/>
                </a:solidFill>
              </a:rPr>
              <a:t>вытеснения воздуха</a:t>
            </a:r>
            <a:endParaRPr lang="ru-RU" sz="3600" dirty="0">
              <a:solidFill>
                <a:schemeClr val="bg1"/>
              </a:solidFill>
            </a:endParaRPr>
          </a:p>
        </p:txBody>
      </p:sp>
      <p:graphicFrame>
        <p:nvGraphicFramePr>
          <p:cNvPr id="7" name="Object 7"/>
          <p:cNvGraphicFramePr>
            <a:graphicFrameLocks noChangeAspect="1"/>
          </p:cNvGraphicFramePr>
          <p:nvPr/>
        </p:nvGraphicFramePr>
        <p:xfrm>
          <a:off x="4099077" y="3068961"/>
          <a:ext cx="5044923" cy="3284984"/>
        </p:xfrm>
        <a:graphic>
          <a:graphicData uri="http://schemas.openxmlformats.org/presentationml/2006/ole">
            <p:oleObj spid="_x0000_s35843" name="Image" r:id="rId4" imgW="6869841" imgH="3390476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Другая 1">
      <a:dk1>
        <a:sysClr val="windowText" lastClr="000000"/>
      </a:dk1>
      <a:lt1>
        <a:sysClr val="window" lastClr="FFFFFF"/>
      </a:lt1>
      <a:dk2>
        <a:srgbClr val="C4C6B8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312</TotalTime>
  <Words>277</Words>
  <Application>Microsoft Office PowerPoint</Application>
  <PresentationFormat>Экран (4:3)</PresentationFormat>
  <Paragraphs>60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Литейная</vt:lpstr>
      <vt:lpstr>Image</vt:lpstr>
      <vt:lpstr>ВОДОРОД</vt:lpstr>
      <vt:lpstr>Генри Кавендиш </vt:lpstr>
      <vt:lpstr>Антуан Лавуазье</vt:lpstr>
      <vt:lpstr> Распространение в природе</vt:lpstr>
      <vt:lpstr>Строение атома водорода</vt:lpstr>
      <vt:lpstr>Изотопы водорода</vt:lpstr>
      <vt:lpstr>Молекула водорода</vt:lpstr>
      <vt:lpstr>Физические свойства</vt:lpstr>
      <vt:lpstr>Способы собирания водорода</vt:lpstr>
      <vt:lpstr>Химические свойства</vt:lpstr>
      <vt:lpstr>Применение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Annie Bennie</dc:creator>
  <cp:lastModifiedBy>Annie Bennie</cp:lastModifiedBy>
  <cp:revision>62</cp:revision>
  <dcterms:created xsi:type="dcterms:W3CDTF">2014-10-25T00:48:59Z</dcterms:created>
  <dcterms:modified xsi:type="dcterms:W3CDTF">2014-11-15T01:27:26Z</dcterms:modified>
</cp:coreProperties>
</file>