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73" r:id="rId17"/>
    <p:sldId id="261" r:id="rId18"/>
    <p:sldId id="274" r:id="rId19"/>
    <p:sldId id="276" r:id="rId20"/>
    <p:sldId id="277" r:id="rId21"/>
    <p:sldId id="275" r:id="rId22"/>
    <p:sldId id="278" r:id="rId23"/>
    <p:sldId id="279" r:id="rId24"/>
    <p:sldId id="280" r:id="rId25"/>
    <p:sldId id="281" r:id="rId26"/>
    <p:sldId id="282" r:id="rId27"/>
    <p:sldId id="283" r:id="rId28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32787"/>
    <p:restoredTop sz="90929"/>
  </p:normalViewPr>
  <p:slideViewPr>
    <p:cSldViewPr>
      <p:cViewPr varScale="1">
        <p:scale>
          <a:sx n="66" d="100"/>
          <a:sy n="66" d="100"/>
        </p:scale>
        <p:origin x="-1272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E5D2223-D95A-4E16-8398-B296A49B7F8C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E57250E-C208-49F0-9C73-AA8B7F042523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FE738DF-CEBA-43B7-B86F-CD1CD91D99FC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1230F3-EA57-449B-AA8A-9B6CAC0C2756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B981805-3FD6-459E-8C45-40EB2FF0B1FF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D8C5EC2-B01A-4465-831B-5E120B986D0E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2994871-A904-4FBE-9C1E-57E58EB93461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F416696-267B-480C-BC90-560B7C26A56A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BE703C6-DFCF-40C8-8DD6-09990218D071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DAD269-10B8-42FC-A69F-0BCCB7598CD9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C300F49-B6EE-4F2B-949A-84457DD21E5A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C9BC9601-F150-4B3E-9DD0-1E535ABE9D8C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CC99"/>
            </a:gs>
            <a:gs pos="100000">
              <a:srgbClr val="767676"/>
            </a:gs>
          </a:gsLst>
          <a:path path="rect">
            <a:fillToRect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WordArt 2"/>
          <p:cNvSpPr>
            <a:spLocks noChangeArrowheads="1" noChangeShapeType="1" noTextEdit="1"/>
          </p:cNvSpPr>
          <p:nvPr/>
        </p:nvSpPr>
        <p:spPr bwMode="auto">
          <a:xfrm>
            <a:off x="0" y="1676400"/>
            <a:ext cx="7315200" cy="3733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Book Antiqua"/>
              </a:rPr>
              <a:t>Птиц</a:t>
            </a:r>
          </a:p>
        </p:txBody>
      </p:sp>
      <p:sp>
        <p:nvSpPr>
          <p:cNvPr id="3075" name="Text Box 3"/>
          <p:cNvSpPr txBox="1">
            <a:spLocks noChangeArrowheads="1"/>
          </p:cNvSpPr>
          <p:nvPr/>
        </p:nvSpPr>
        <p:spPr bwMode="auto">
          <a:xfrm>
            <a:off x="914400" y="381000"/>
            <a:ext cx="7707313" cy="1098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6600" b="1" u="sng"/>
              <a:t>Важнейшие отряды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4" grpId="0" animBg="1"/>
      <p:bldP spid="3075" grpId="0" autoUpdateAnimBg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CC99"/>
            </a:gs>
            <a:gs pos="100000">
              <a:srgbClr val="767676"/>
            </a:gs>
          </a:gsLst>
          <a:path path="rect">
            <a:fillToRect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ext Box 2"/>
          <p:cNvSpPr txBox="1">
            <a:spLocks noChangeArrowheads="1"/>
          </p:cNvSpPr>
          <p:nvPr/>
        </p:nvSpPr>
        <p:spPr bwMode="auto">
          <a:xfrm>
            <a:off x="136525" y="171450"/>
            <a:ext cx="314642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3200" b="1" dirty="0"/>
              <a:t>3. </a:t>
            </a:r>
            <a:r>
              <a:rPr lang="ru-RU" sz="3200" b="1" dirty="0" err="1"/>
              <a:t>Гусеобразные</a:t>
            </a:r>
            <a:endParaRPr lang="ru-RU" sz="3200" b="1" dirty="0"/>
          </a:p>
        </p:txBody>
      </p:sp>
      <p:pic>
        <p:nvPicPr>
          <p:cNvPr id="13315" name="Picture 3" descr="C:\Мои документы\КИРИЛЛ\БИОЛОГИЯ\Зоология\Птицы\систематика\надотряд новонебные или типичные птицы\отряд гусеобразные\семейство утиные\подсемейство утиные\Шилохвость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052513"/>
            <a:ext cx="9144000" cy="5805487"/>
          </a:xfrm>
          <a:prstGeom prst="rect">
            <a:avLst/>
          </a:prstGeom>
          <a:noFill/>
        </p:spPr>
      </p:pic>
      <p:sp>
        <p:nvSpPr>
          <p:cNvPr id="13316" name="Text Box 4"/>
          <p:cNvSpPr txBox="1">
            <a:spLocks noChangeArrowheads="1"/>
          </p:cNvSpPr>
          <p:nvPr/>
        </p:nvSpPr>
        <p:spPr bwMode="auto">
          <a:xfrm>
            <a:off x="4343400" y="1371600"/>
            <a:ext cx="366077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3200" b="1" dirty="0"/>
              <a:t>Шилохвость(утки)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CC99"/>
            </a:gs>
            <a:gs pos="100000">
              <a:srgbClr val="767676"/>
            </a:gs>
          </a:gsLst>
          <a:path path="rect">
            <a:fillToRect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C:\Мои документы\КИРИЛЛ\БИОЛОГИЯ\Зоология\Птицы\систематика\надотряд новонебные или типичные птицы\отряд гусеобразные\семейство утиные\подсемейство гусиные\Гусь белый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5848350"/>
          </a:xfrm>
          <a:prstGeom prst="rect">
            <a:avLst/>
          </a:prstGeom>
          <a:noFill/>
        </p:spPr>
      </p:pic>
      <p:sp>
        <p:nvSpPr>
          <p:cNvPr id="14339" name="Text Box 3"/>
          <p:cNvSpPr txBox="1">
            <a:spLocks noChangeArrowheads="1"/>
          </p:cNvSpPr>
          <p:nvPr/>
        </p:nvSpPr>
        <p:spPr bwMode="auto">
          <a:xfrm>
            <a:off x="1752600" y="5943600"/>
            <a:ext cx="230822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3200" b="1" dirty="0"/>
              <a:t>Гусь белый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CC99"/>
            </a:gs>
            <a:gs pos="100000">
              <a:srgbClr val="767676"/>
            </a:gs>
          </a:gsLst>
          <a:path path="rect">
            <a:fillToRect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C:\Мои документы\КИРИЛЛ\БИОЛОГИЯ\Зоология\Птицы\систематика\надотряд новонебные или типичные птицы\отряд гусеобразные\семейство утиные\подсемейство гусиные\Лебедь-шипун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6934200" cy="6850063"/>
          </a:xfrm>
          <a:prstGeom prst="rect">
            <a:avLst/>
          </a:prstGeom>
          <a:noFill/>
        </p:spPr>
      </p:pic>
      <p:sp>
        <p:nvSpPr>
          <p:cNvPr id="15363" name="Text Box 3"/>
          <p:cNvSpPr txBox="1">
            <a:spLocks noChangeArrowheads="1"/>
          </p:cNvSpPr>
          <p:nvPr/>
        </p:nvSpPr>
        <p:spPr bwMode="auto">
          <a:xfrm>
            <a:off x="7146925" y="1238250"/>
            <a:ext cx="1608138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3200" b="1" dirty="0"/>
              <a:t>Лебедь-</a:t>
            </a:r>
          </a:p>
          <a:p>
            <a:r>
              <a:rPr lang="ru-RU" sz="3200" b="1" dirty="0"/>
              <a:t>шипун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CC99"/>
            </a:gs>
            <a:gs pos="100000">
              <a:srgbClr val="767676"/>
            </a:gs>
          </a:gsLst>
          <a:path path="rect">
            <a:fillToRect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ext Box 2"/>
          <p:cNvSpPr txBox="1">
            <a:spLocks noChangeArrowheads="1"/>
          </p:cNvSpPr>
          <p:nvPr/>
        </p:nvSpPr>
        <p:spPr bwMode="auto">
          <a:xfrm>
            <a:off x="136525" y="44450"/>
            <a:ext cx="44259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3600" b="1" dirty="0"/>
              <a:t>4.Дневные хищники</a:t>
            </a:r>
          </a:p>
        </p:txBody>
      </p:sp>
      <p:pic>
        <p:nvPicPr>
          <p:cNvPr id="16387" name="Picture 3" descr="C:\Мои документы\КИРИЛЛ\БИОЛОГИЯ\Зоология\Птицы\систематика\надотряд новонебные или типичные птицы\отряд соколообразные или хищные птицы\Кондор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762000"/>
            <a:ext cx="5980113" cy="6096000"/>
          </a:xfrm>
          <a:prstGeom prst="rect">
            <a:avLst/>
          </a:prstGeom>
          <a:noFill/>
        </p:spPr>
      </p:pic>
      <p:sp>
        <p:nvSpPr>
          <p:cNvPr id="16388" name="Text Box 4"/>
          <p:cNvSpPr txBox="1">
            <a:spLocks noChangeArrowheads="1"/>
          </p:cNvSpPr>
          <p:nvPr/>
        </p:nvSpPr>
        <p:spPr bwMode="auto">
          <a:xfrm>
            <a:off x="228600" y="990600"/>
            <a:ext cx="155257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3200" b="1" dirty="0">
                <a:solidFill>
                  <a:schemeClr val="bg1"/>
                </a:solidFill>
              </a:rPr>
              <a:t>Кондор</a:t>
            </a:r>
          </a:p>
        </p:txBody>
      </p:sp>
      <p:pic>
        <p:nvPicPr>
          <p:cNvPr id="16389" name="Picture 5" descr="C:\Мои документы\КИРИЛЛ\БИОЛОГИЯ\Зоология\Птицы\систематика\надотряд новонебные или типичные птицы\отряд соколообразные или хищные птицы\Гарпия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45063" y="1066800"/>
            <a:ext cx="4198937" cy="5791200"/>
          </a:xfrm>
          <a:prstGeom prst="rect">
            <a:avLst/>
          </a:prstGeom>
          <a:noFill/>
        </p:spPr>
      </p:pic>
      <p:sp>
        <p:nvSpPr>
          <p:cNvPr id="16390" name="Text Box 6"/>
          <p:cNvSpPr txBox="1">
            <a:spLocks noChangeArrowheads="1"/>
          </p:cNvSpPr>
          <p:nvPr/>
        </p:nvSpPr>
        <p:spPr bwMode="auto">
          <a:xfrm>
            <a:off x="5013325" y="1085850"/>
            <a:ext cx="15621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3200" b="1" dirty="0">
                <a:solidFill>
                  <a:schemeClr val="bg1"/>
                </a:solidFill>
              </a:rPr>
              <a:t>Гарпия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CC99"/>
            </a:gs>
            <a:gs pos="100000">
              <a:srgbClr val="767676"/>
            </a:gs>
          </a:gsLst>
          <a:path path="rect">
            <a:fillToRect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C:\Мои документы\КИРИЛЛ\БИОЛОГИЯ\Зоология\Птицы\систематика\надотряд новонебные или типичные птицы\отряд соколообразные или хищные птицы\Орлан белоголовый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157913"/>
          </a:xfrm>
          <a:prstGeom prst="rect">
            <a:avLst/>
          </a:prstGeom>
          <a:noFill/>
        </p:spPr>
      </p:pic>
      <p:sp>
        <p:nvSpPr>
          <p:cNvPr id="17411" name="Text Box 3"/>
          <p:cNvSpPr txBox="1">
            <a:spLocks noChangeArrowheads="1"/>
          </p:cNvSpPr>
          <p:nvPr/>
        </p:nvSpPr>
        <p:spPr bwMode="auto">
          <a:xfrm>
            <a:off x="990600" y="6400800"/>
            <a:ext cx="184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lang="ru-RU"/>
          </a:p>
        </p:txBody>
      </p:sp>
      <p:sp>
        <p:nvSpPr>
          <p:cNvPr id="17412" name="Text Box 4"/>
          <p:cNvSpPr txBox="1">
            <a:spLocks noChangeArrowheads="1"/>
          </p:cNvSpPr>
          <p:nvPr/>
        </p:nvSpPr>
        <p:spPr bwMode="auto">
          <a:xfrm>
            <a:off x="685800" y="6278563"/>
            <a:ext cx="393382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3200" b="1" dirty="0" err="1"/>
              <a:t>Орлан-белоголовый</a:t>
            </a:r>
            <a:endParaRPr lang="ru-RU" sz="3200" b="1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CC99"/>
            </a:gs>
            <a:gs pos="100000">
              <a:srgbClr val="767676"/>
            </a:gs>
          </a:gsLst>
          <a:path path="rect">
            <a:fillToRect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6" name="Picture 4" descr="C:\Мои документы\КИРИЛЛ\БИОЛОГИЯ\Зоология\Птицы\систематика\надотряд новонебные или типичные птицы\отряд соколообразные или хищные птицы\Сарыч ямайский, или краснохвостый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79825" y="0"/>
            <a:ext cx="5464175" cy="6858000"/>
          </a:xfrm>
          <a:prstGeom prst="rect">
            <a:avLst/>
          </a:prstGeom>
          <a:noFill/>
        </p:spPr>
      </p:pic>
      <p:pic>
        <p:nvPicPr>
          <p:cNvPr id="18434" name="Picture 2" descr="C:\Мои документы\КИРИЛЛ\БИОЛОГИЯ\Зоология\Птицы\систематика\надотряд новонебные или типичные птицы\отряд соколообразные или хищные птицы\Птица-секретарь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4572000" cy="6858000"/>
          </a:xfrm>
          <a:prstGeom prst="rect">
            <a:avLst/>
          </a:prstGeom>
          <a:noFill/>
        </p:spPr>
      </p:pic>
      <p:sp>
        <p:nvSpPr>
          <p:cNvPr id="18435" name="Text Box 3"/>
          <p:cNvSpPr txBox="1">
            <a:spLocks noChangeArrowheads="1"/>
          </p:cNvSpPr>
          <p:nvPr/>
        </p:nvSpPr>
        <p:spPr bwMode="auto">
          <a:xfrm>
            <a:off x="533400" y="5638800"/>
            <a:ext cx="3354388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3200" b="1">
                <a:solidFill>
                  <a:schemeClr val="bg1"/>
                </a:solidFill>
              </a:rPr>
              <a:t>Птица-секретарь</a:t>
            </a:r>
          </a:p>
        </p:txBody>
      </p:sp>
      <p:sp>
        <p:nvSpPr>
          <p:cNvPr id="18437" name="Text Box 5"/>
          <p:cNvSpPr txBox="1">
            <a:spLocks noChangeArrowheads="1"/>
          </p:cNvSpPr>
          <p:nvPr/>
        </p:nvSpPr>
        <p:spPr bwMode="auto">
          <a:xfrm>
            <a:off x="4748213" y="6278563"/>
            <a:ext cx="4395787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3200" b="1">
                <a:solidFill>
                  <a:schemeClr val="bg1"/>
                </a:solidFill>
              </a:rPr>
              <a:t>Сарыч краснохвостый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CC99"/>
            </a:gs>
            <a:gs pos="100000">
              <a:srgbClr val="767676"/>
            </a:gs>
          </a:gsLst>
          <a:path path="rect">
            <a:fillToRect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C:\Мои документы\КИРИЛЛ\БИОЛОГИЯ\Зоология\Птицы\систематика\надотряд новонебные или типичные птицы\отряд соколообразные или хищные птицы\Стервятник обыкновенный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426200"/>
          </a:xfrm>
          <a:prstGeom prst="rect">
            <a:avLst/>
          </a:prstGeom>
          <a:noFill/>
        </p:spPr>
      </p:pic>
      <p:sp>
        <p:nvSpPr>
          <p:cNvPr id="19459" name="Text Box 3"/>
          <p:cNvSpPr txBox="1">
            <a:spLocks noChangeArrowheads="1"/>
          </p:cNvSpPr>
          <p:nvPr/>
        </p:nvSpPr>
        <p:spPr bwMode="auto">
          <a:xfrm>
            <a:off x="3505200" y="5562600"/>
            <a:ext cx="534987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3200" b="1" dirty="0">
                <a:solidFill>
                  <a:schemeClr val="bg1"/>
                </a:solidFill>
              </a:rPr>
              <a:t>Стервятник обыкновенный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CC99"/>
            </a:gs>
            <a:gs pos="100000">
              <a:srgbClr val="767676"/>
            </a:gs>
          </a:gsLst>
          <a:path path="rect">
            <a:fillToRect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ext Box 2"/>
          <p:cNvSpPr txBox="1">
            <a:spLocks noChangeArrowheads="1"/>
          </p:cNvSpPr>
          <p:nvPr/>
        </p:nvSpPr>
        <p:spPr bwMode="auto">
          <a:xfrm>
            <a:off x="212725" y="120650"/>
            <a:ext cx="36322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3600" b="1" dirty="0"/>
              <a:t>5. </a:t>
            </a:r>
            <a:r>
              <a:rPr lang="ru-RU" sz="3600" b="1" dirty="0" err="1"/>
              <a:t>Курообразные</a:t>
            </a:r>
            <a:endParaRPr lang="ru-RU" sz="3600" b="1" dirty="0"/>
          </a:p>
        </p:txBody>
      </p:sp>
      <p:pic>
        <p:nvPicPr>
          <p:cNvPr id="7171" name="Picture 3" descr="C:\Мои документы\КИРИЛЛ\БИОЛОГИЯ\Зоология\Птицы\систематика\надотряд новонебные или типичные птицы\отряд курообразные\Цесарка обыкновенная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052513"/>
            <a:ext cx="9144000" cy="5805487"/>
          </a:xfrm>
          <a:prstGeom prst="rect">
            <a:avLst/>
          </a:prstGeom>
          <a:noFill/>
        </p:spPr>
      </p:pic>
      <p:sp>
        <p:nvSpPr>
          <p:cNvPr id="7172" name="Text Box 4"/>
          <p:cNvSpPr txBox="1">
            <a:spLocks noChangeArrowheads="1"/>
          </p:cNvSpPr>
          <p:nvPr/>
        </p:nvSpPr>
        <p:spPr bwMode="auto">
          <a:xfrm>
            <a:off x="6080125" y="5353050"/>
            <a:ext cx="2874963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3200" b="1" dirty="0">
                <a:solidFill>
                  <a:schemeClr val="bg1"/>
                </a:solidFill>
              </a:rPr>
              <a:t>Цесарка</a:t>
            </a:r>
          </a:p>
          <a:p>
            <a:r>
              <a:rPr lang="ru-RU" sz="3200" b="1" dirty="0">
                <a:solidFill>
                  <a:schemeClr val="bg1"/>
                </a:solidFill>
              </a:rPr>
              <a:t>обыкновенная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CC99"/>
            </a:gs>
            <a:gs pos="100000">
              <a:srgbClr val="767676"/>
            </a:gs>
          </a:gsLst>
          <a:path path="rect">
            <a:fillToRect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C:\Мои документы\КИРИЛЛ\БИОЛОГИЯ\Зоология\Птицы\систематика\надотряд новонебные или типичные птицы\отряд курообразные\Павлин обыкновенный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192838"/>
          </a:xfrm>
          <a:prstGeom prst="rect">
            <a:avLst/>
          </a:prstGeom>
          <a:noFill/>
        </p:spPr>
      </p:pic>
      <p:sp>
        <p:nvSpPr>
          <p:cNvPr id="20483" name="Text Box 3"/>
          <p:cNvSpPr txBox="1">
            <a:spLocks noChangeArrowheads="1"/>
          </p:cNvSpPr>
          <p:nvPr/>
        </p:nvSpPr>
        <p:spPr bwMode="auto">
          <a:xfrm>
            <a:off x="762000" y="6278563"/>
            <a:ext cx="4541838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3200" b="1" dirty="0"/>
              <a:t>Павлин обыкновенный</a:t>
            </a:r>
          </a:p>
        </p:txBody>
      </p:sp>
      <p:pic>
        <p:nvPicPr>
          <p:cNvPr id="20484" name="Picture 4" descr="C:\Мои документы\КИРИЛЛ\БИОЛОГИЯ\Зоология\Птицы\систематика\надотряд новонебные или типичные птицы\отряд курообразные\Павлин обыкновенный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91200" y="0"/>
            <a:ext cx="3352800" cy="223043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CC99"/>
            </a:gs>
            <a:gs pos="100000">
              <a:srgbClr val="767676"/>
            </a:gs>
          </a:gsLst>
          <a:path path="rect">
            <a:fillToRect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C:\Мои документы\КИРИЛЛ\БИОЛОГИЯ\Зоология\Птицы\систематика\надотряд новонебные или типичные птицы\отряд курообразные\Индейка обыкновенная (самец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5805488"/>
          </a:xfrm>
          <a:prstGeom prst="rect">
            <a:avLst/>
          </a:prstGeom>
          <a:noFill/>
        </p:spPr>
      </p:pic>
      <p:sp>
        <p:nvSpPr>
          <p:cNvPr id="22531" name="Text Box 3"/>
          <p:cNvSpPr txBox="1">
            <a:spLocks noChangeArrowheads="1"/>
          </p:cNvSpPr>
          <p:nvPr/>
        </p:nvSpPr>
        <p:spPr bwMode="auto">
          <a:xfrm>
            <a:off x="1050925" y="6115050"/>
            <a:ext cx="593407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3200" b="1" dirty="0"/>
              <a:t>Индейка обыкновенная(самец)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CC99"/>
            </a:gs>
            <a:gs pos="100000">
              <a:srgbClr val="767676"/>
            </a:gs>
          </a:gsLst>
          <a:path path="rect">
            <a:fillToRect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Text Box 4"/>
          <p:cNvSpPr txBox="1">
            <a:spLocks noChangeArrowheads="1"/>
          </p:cNvSpPr>
          <p:nvPr/>
        </p:nvSpPr>
        <p:spPr bwMode="auto">
          <a:xfrm>
            <a:off x="288925" y="196850"/>
            <a:ext cx="741997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3600" b="1" dirty="0"/>
              <a:t>1. </a:t>
            </a:r>
            <a:r>
              <a:rPr lang="ru-RU" sz="3600" b="1" dirty="0" err="1"/>
              <a:t>Воробьинообразные</a:t>
            </a:r>
            <a:r>
              <a:rPr lang="ru-RU" sz="3600" b="1" dirty="0"/>
              <a:t> (</a:t>
            </a:r>
            <a:r>
              <a:rPr lang="ru-RU" sz="3200" b="1" dirty="0"/>
              <a:t>5тыс. видов)</a:t>
            </a:r>
          </a:p>
        </p:txBody>
      </p:sp>
      <p:pic>
        <p:nvPicPr>
          <p:cNvPr id="4101" name="Picture 5" descr="C:\Мои документы\КИРИЛЛ\БИОЛОГИЯ\Зоология\Птицы\систематика\надотряд новонебные или типичные птицы\отряд воробьинообразные\подотряд певчие\сем. свиристелевые\Свиристель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896938"/>
            <a:ext cx="6400800" cy="5961062"/>
          </a:xfrm>
          <a:prstGeom prst="rect">
            <a:avLst/>
          </a:prstGeom>
          <a:noFill/>
        </p:spPr>
      </p:pic>
      <p:sp>
        <p:nvSpPr>
          <p:cNvPr id="4102" name="Text Box 6"/>
          <p:cNvSpPr txBox="1">
            <a:spLocks noChangeArrowheads="1"/>
          </p:cNvSpPr>
          <p:nvPr/>
        </p:nvSpPr>
        <p:spPr bwMode="auto">
          <a:xfrm>
            <a:off x="212725" y="1133475"/>
            <a:ext cx="211772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800" b="1" dirty="0"/>
              <a:t>Свиристель</a:t>
            </a:r>
          </a:p>
        </p:txBody>
      </p:sp>
      <p:pic>
        <p:nvPicPr>
          <p:cNvPr id="4103" name="Picture 7" descr="C:\Мои документы\КИРИЛЛ\БИОЛОГИЯ\Зоология\Птицы\систематика\надотряд новонебные или типичные птицы\отряд воробьинообразные\подотряд певчие\сем. вьюрковые\Домашняя канарейка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64100" y="1981200"/>
            <a:ext cx="4279900" cy="4876800"/>
          </a:xfrm>
          <a:prstGeom prst="rect">
            <a:avLst/>
          </a:prstGeom>
          <a:noFill/>
        </p:spPr>
      </p:pic>
      <p:sp>
        <p:nvSpPr>
          <p:cNvPr id="4104" name="Text Box 8"/>
          <p:cNvSpPr txBox="1">
            <a:spLocks noChangeArrowheads="1"/>
          </p:cNvSpPr>
          <p:nvPr/>
        </p:nvSpPr>
        <p:spPr bwMode="auto">
          <a:xfrm>
            <a:off x="7227888" y="2057400"/>
            <a:ext cx="1916112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800" b="1" dirty="0">
                <a:solidFill>
                  <a:schemeClr val="bg1"/>
                </a:solidFill>
              </a:rPr>
              <a:t>Домашняя</a:t>
            </a:r>
          </a:p>
          <a:p>
            <a:r>
              <a:rPr lang="ru-RU" sz="2800" b="1" dirty="0">
                <a:solidFill>
                  <a:schemeClr val="bg1"/>
                </a:solidFill>
              </a:rPr>
              <a:t>канарейка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CC99"/>
            </a:gs>
            <a:gs pos="100000">
              <a:srgbClr val="767676"/>
            </a:gs>
          </a:gsLst>
          <a:path path="rect">
            <a:fillToRect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ext Box 2"/>
          <p:cNvSpPr txBox="1">
            <a:spLocks noChangeArrowheads="1"/>
          </p:cNvSpPr>
          <p:nvPr/>
        </p:nvSpPr>
        <p:spPr bwMode="auto">
          <a:xfrm>
            <a:off x="212725" y="44450"/>
            <a:ext cx="372427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3600" b="1" dirty="0"/>
              <a:t>6.Аистообразные</a:t>
            </a:r>
          </a:p>
        </p:txBody>
      </p:sp>
      <p:pic>
        <p:nvPicPr>
          <p:cNvPr id="23555" name="Picture 3" descr="C:\Мои документы\КИРИЛЛ\БИОЛОГИЯ\Зоология\Птицы\систематика\надотряд новонебные или типичные птицы\отряд аистообразные или голенастые\Цапля белая большая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50875"/>
            <a:ext cx="7696200" cy="6207125"/>
          </a:xfrm>
          <a:prstGeom prst="rect">
            <a:avLst/>
          </a:prstGeom>
          <a:noFill/>
        </p:spPr>
      </p:pic>
      <p:sp>
        <p:nvSpPr>
          <p:cNvPr id="23556" name="Text Box 4"/>
          <p:cNvSpPr txBox="1">
            <a:spLocks noChangeArrowheads="1"/>
          </p:cNvSpPr>
          <p:nvPr/>
        </p:nvSpPr>
        <p:spPr bwMode="auto">
          <a:xfrm>
            <a:off x="4632325" y="5429250"/>
            <a:ext cx="2525713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3200" b="1" dirty="0"/>
              <a:t>Цапля белая</a:t>
            </a:r>
          </a:p>
          <a:p>
            <a:r>
              <a:rPr lang="ru-RU" sz="3200" b="1" dirty="0"/>
              <a:t>большая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CC99"/>
            </a:gs>
            <a:gs pos="100000">
              <a:srgbClr val="767676"/>
            </a:gs>
          </a:gsLst>
          <a:path path="rect">
            <a:fillToRect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C:\Мои документы\КИРИЛЛ\БИОЛОГИЯ\Зоология\Птицы\систематика\надотряд новонебные или типичные птицы\отряд аистообразные или голенастые\Аист белый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080125"/>
          </a:xfrm>
          <a:prstGeom prst="rect">
            <a:avLst/>
          </a:prstGeom>
          <a:noFill/>
        </p:spPr>
      </p:pic>
      <p:sp>
        <p:nvSpPr>
          <p:cNvPr id="21507" name="Text Box 3"/>
          <p:cNvSpPr txBox="1">
            <a:spLocks noChangeArrowheads="1"/>
          </p:cNvSpPr>
          <p:nvPr/>
        </p:nvSpPr>
        <p:spPr bwMode="auto">
          <a:xfrm>
            <a:off x="1295400" y="6278563"/>
            <a:ext cx="2360613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3200" b="1" dirty="0">
                <a:solidFill>
                  <a:schemeClr val="bg1"/>
                </a:solidFill>
              </a:rPr>
              <a:t>Аист белый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CC99"/>
            </a:gs>
            <a:gs pos="100000">
              <a:srgbClr val="767676"/>
            </a:gs>
          </a:gsLst>
          <a:path path="rect">
            <a:fillToRect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C:\Мои документы\КИРИЛЛ\БИОЛОГИЯ\Зоология\Птицы\систематика\надотряд новонебные или типичные птицы\отряд аистообразные или голенастые\колпица розовая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4992688" cy="6858000"/>
          </a:xfrm>
          <a:prstGeom prst="rect">
            <a:avLst/>
          </a:prstGeom>
          <a:noFill/>
        </p:spPr>
      </p:pic>
      <p:sp>
        <p:nvSpPr>
          <p:cNvPr id="24579" name="Text Box 3"/>
          <p:cNvSpPr txBox="1">
            <a:spLocks noChangeArrowheads="1"/>
          </p:cNvSpPr>
          <p:nvPr/>
        </p:nvSpPr>
        <p:spPr bwMode="auto">
          <a:xfrm>
            <a:off x="838200" y="6019800"/>
            <a:ext cx="335915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3200" b="1" dirty="0">
                <a:solidFill>
                  <a:schemeClr val="bg1"/>
                </a:solidFill>
              </a:rPr>
              <a:t>Колпица </a:t>
            </a:r>
            <a:r>
              <a:rPr lang="ru-RU" sz="3200" b="1" dirty="0" err="1">
                <a:solidFill>
                  <a:schemeClr val="bg1"/>
                </a:solidFill>
              </a:rPr>
              <a:t>розовая</a:t>
            </a:r>
            <a:endParaRPr lang="ru-RU" sz="3200" b="1" dirty="0">
              <a:solidFill>
                <a:schemeClr val="bg1"/>
              </a:solidFill>
            </a:endParaRPr>
          </a:p>
        </p:txBody>
      </p:sp>
      <p:pic>
        <p:nvPicPr>
          <p:cNvPr id="24580" name="Picture 4" descr="C:\Мои документы\КИРИЛЛ\БИОЛОГИЯ\Зоология\Птицы\систематика\надотряд новонебные или типичные птицы\отряд аистообразные или голенастые\Выпь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0"/>
            <a:ext cx="4572000" cy="6858000"/>
          </a:xfrm>
          <a:prstGeom prst="rect">
            <a:avLst/>
          </a:prstGeom>
          <a:noFill/>
        </p:spPr>
      </p:pic>
      <p:sp>
        <p:nvSpPr>
          <p:cNvPr id="24581" name="Text Box 5"/>
          <p:cNvSpPr txBox="1">
            <a:spLocks noChangeArrowheads="1"/>
          </p:cNvSpPr>
          <p:nvPr/>
        </p:nvSpPr>
        <p:spPr bwMode="auto">
          <a:xfrm>
            <a:off x="4784725" y="247650"/>
            <a:ext cx="122237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3200" b="1" dirty="0">
                <a:solidFill>
                  <a:schemeClr val="bg1"/>
                </a:solidFill>
              </a:rPr>
              <a:t>Выпь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CC99"/>
            </a:gs>
            <a:gs pos="100000">
              <a:srgbClr val="767676"/>
            </a:gs>
          </a:gsLst>
          <a:path path="rect">
            <a:fillToRect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ext Box 2"/>
          <p:cNvSpPr txBox="1">
            <a:spLocks noChangeArrowheads="1"/>
          </p:cNvSpPr>
          <p:nvPr/>
        </p:nvSpPr>
        <p:spPr bwMode="auto">
          <a:xfrm>
            <a:off x="0" y="0"/>
            <a:ext cx="40259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3600" b="1" dirty="0"/>
              <a:t>7. Голубеобразные</a:t>
            </a:r>
          </a:p>
        </p:txBody>
      </p:sp>
      <p:pic>
        <p:nvPicPr>
          <p:cNvPr id="25603" name="Picture 3" descr="C:\Мои документы\КИРИЛЛ\БИОЛОГИЯ\Зоология\Птицы\систематика\надотряд новонебные или типичные птицы\отряд голубеобразные\Голубь странствующий (окончательно вымер в 1914 году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14813" y="0"/>
            <a:ext cx="4929187" cy="5867400"/>
          </a:xfrm>
          <a:prstGeom prst="rect">
            <a:avLst/>
          </a:prstGeom>
          <a:noFill/>
        </p:spPr>
      </p:pic>
      <p:sp>
        <p:nvSpPr>
          <p:cNvPr id="25604" name="Text Box 4"/>
          <p:cNvSpPr txBox="1">
            <a:spLocks noChangeArrowheads="1"/>
          </p:cNvSpPr>
          <p:nvPr/>
        </p:nvSpPr>
        <p:spPr bwMode="auto">
          <a:xfrm>
            <a:off x="4327525" y="5962650"/>
            <a:ext cx="456882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3200" b="1" dirty="0"/>
              <a:t>Голубь странствующий</a:t>
            </a:r>
          </a:p>
        </p:txBody>
      </p:sp>
      <p:pic>
        <p:nvPicPr>
          <p:cNvPr id="25605" name="Picture 5" descr="C:\Мои документы\КИРИЛЛ\БИОЛОГИЯ\Зоология\Птицы\систематика\надотряд новонебные или типичные птицы\отряд голубеобразные\Голубь сизый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209800"/>
            <a:ext cx="5080000" cy="3619500"/>
          </a:xfrm>
          <a:prstGeom prst="rect">
            <a:avLst/>
          </a:prstGeom>
          <a:noFill/>
        </p:spPr>
      </p:pic>
      <p:sp>
        <p:nvSpPr>
          <p:cNvPr id="25606" name="Text Box 6"/>
          <p:cNvSpPr txBox="1">
            <a:spLocks noChangeArrowheads="1"/>
          </p:cNvSpPr>
          <p:nvPr/>
        </p:nvSpPr>
        <p:spPr bwMode="auto">
          <a:xfrm>
            <a:off x="136525" y="5810250"/>
            <a:ext cx="2728913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3200" b="1" dirty="0"/>
              <a:t>Голубь сизый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CC99"/>
            </a:gs>
            <a:gs pos="100000">
              <a:srgbClr val="767676"/>
            </a:gs>
          </a:gsLst>
          <a:path path="rect">
            <a:fillToRect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ext Box 2"/>
          <p:cNvSpPr txBox="1">
            <a:spLocks noChangeArrowheads="1"/>
          </p:cNvSpPr>
          <p:nvPr/>
        </p:nvSpPr>
        <p:spPr bwMode="auto">
          <a:xfrm>
            <a:off x="-92075" y="381000"/>
            <a:ext cx="5492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endParaRPr lang="ru-RU"/>
          </a:p>
        </p:txBody>
      </p:sp>
      <p:sp>
        <p:nvSpPr>
          <p:cNvPr id="26627" name="Text Box 3"/>
          <p:cNvSpPr txBox="1">
            <a:spLocks noChangeArrowheads="1"/>
          </p:cNvSpPr>
          <p:nvPr/>
        </p:nvSpPr>
        <p:spPr bwMode="auto">
          <a:xfrm>
            <a:off x="212725" y="-31750"/>
            <a:ext cx="38608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3600" b="1" dirty="0"/>
              <a:t>8. </a:t>
            </a:r>
            <a:r>
              <a:rPr lang="ru-RU" sz="3600" b="1" dirty="0" err="1"/>
              <a:t>Дятлообразные</a:t>
            </a:r>
            <a:endParaRPr lang="ru-RU" sz="3600" b="1" dirty="0"/>
          </a:p>
        </p:txBody>
      </p:sp>
      <p:pic>
        <p:nvPicPr>
          <p:cNvPr id="26628" name="Picture 4" descr="C:\Мои документы\КИРИЛЛ\БИОЛОГИЯ\Зоология\Птицы\систематика\надотряд новонебные или типичные птицы\отряд дятлообразные\Тукан радужный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774700"/>
            <a:ext cx="9144000" cy="6083300"/>
          </a:xfrm>
          <a:prstGeom prst="rect">
            <a:avLst/>
          </a:prstGeom>
          <a:noFill/>
        </p:spPr>
      </p:pic>
      <p:sp>
        <p:nvSpPr>
          <p:cNvPr id="26629" name="Text Box 5"/>
          <p:cNvSpPr txBox="1">
            <a:spLocks noChangeArrowheads="1"/>
          </p:cNvSpPr>
          <p:nvPr/>
        </p:nvSpPr>
        <p:spPr bwMode="auto">
          <a:xfrm>
            <a:off x="288925" y="1009650"/>
            <a:ext cx="3354388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3200" b="1" dirty="0"/>
              <a:t>Тукан радужный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CC99"/>
            </a:gs>
            <a:gs pos="100000">
              <a:srgbClr val="767676"/>
            </a:gs>
          </a:gsLst>
          <a:path path="rect">
            <a:fillToRect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ext Box 2"/>
          <p:cNvSpPr txBox="1">
            <a:spLocks noChangeArrowheads="1"/>
          </p:cNvSpPr>
          <p:nvPr/>
        </p:nvSpPr>
        <p:spPr bwMode="auto">
          <a:xfrm>
            <a:off x="212725" y="19050"/>
            <a:ext cx="233997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3200" b="1" dirty="0"/>
              <a:t>9. Кукушки</a:t>
            </a:r>
          </a:p>
        </p:txBody>
      </p:sp>
      <p:pic>
        <p:nvPicPr>
          <p:cNvPr id="27651" name="Picture 3" descr="C:\Мои документы\КИРИЛЛ\БИОЛОГИЯ\Зоология\Птицы\систематика\надотряд новонебные или типичные птицы\отряд кукушкообразные\Обыкновенная кукушка (Cuculus canorus L.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4600" y="0"/>
            <a:ext cx="6629400" cy="5357813"/>
          </a:xfrm>
          <a:prstGeom prst="rect">
            <a:avLst/>
          </a:prstGeom>
          <a:noFill/>
        </p:spPr>
      </p:pic>
      <p:sp>
        <p:nvSpPr>
          <p:cNvPr id="27652" name="Text Box 4"/>
          <p:cNvSpPr txBox="1">
            <a:spLocks noChangeArrowheads="1"/>
          </p:cNvSpPr>
          <p:nvPr/>
        </p:nvSpPr>
        <p:spPr bwMode="auto">
          <a:xfrm>
            <a:off x="6003925" y="323850"/>
            <a:ext cx="2874963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3200" b="1" dirty="0">
                <a:solidFill>
                  <a:schemeClr val="bg1"/>
                </a:solidFill>
              </a:rPr>
              <a:t>Кукушка</a:t>
            </a:r>
          </a:p>
          <a:p>
            <a:r>
              <a:rPr lang="ru-RU" sz="3200" b="1" dirty="0">
                <a:solidFill>
                  <a:schemeClr val="bg1"/>
                </a:solidFill>
              </a:rPr>
              <a:t>обыкновенная</a:t>
            </a:r>
          </a:p>
        </p:txBody>
      </p:sp>
      <p:pic>
        <p:nvPicPr>
          <p:cNvPr id="27653" name="Picture 5" descr="C:\Мои документы\КИРИЛЛ\БИОЛОГИЯ\Зоология\Птицы\систематика\надотряд новонебные или типичные птицы\отряд кукушкообразные\Кукушка калифорнийская земляная, или бегающая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905000"/>
            <a:ext cx="4062413" cy="4953000"/>
          </a:xfrm>
          <a:prstGeom prst="rect">
            <a:avLst/>
          </a:prstGeom>
          <a:noFill/>
        </p:spPr>
      </p:pic>
      <p:sp>
        <p:nvSpPr>
          <p:cNvPr id="27654" name="Text Box 6"/>
          <p:cNvSpPr txBox="1">
            <a:spLocks noChangeArrowheads="1"/>
          </p:cNvSpPr>
          <p:nvPr/>
        </p:nvSpPr>
        <p:spPr bwMode="auto">
          <a:xfrm>
            <a:off x="3984625" y="5486400"/>
            <a:ext cx="5159375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3200" b="1" dirty="0"/>
              <a:t>Кукушка калифорнийская</a:t>
            </a:r>
          </a:p>
          <a:p>
            <a:r>
              <a:rPr lang="ru-RU" sz="3200" b="1" dirty="0"/>
              <a:t>или бегающая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CC99"/>
            </a:gs>
            <a:gs pos="100000">
              <a:srgbClr val="767676"/>
            </a:gs>
          </a:gsLst>
          <a:path path="rect">
            <a:fillToRect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C:\Мои документы\КИРИЛЛ\БИОЛОГИЯ\Зоология\Птицы\систематика\надотряд новонебные или типичные птицы\отряд кукушкообразные\Птенец обыкновенной кукушки в гнезде другой птицы, которая принимает его за своего птенца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94100" y="0"/>
            <a:ext cx="5549900" cy="6858000"/>
          </a:xfrm>
          <a:prstGeom prst="rect">
            <a:avLst/>
          </a:prstGeom>
          <a:noFill/>
        </p:spPr>
      </p:pic>
      <p:pic>
        <p:nvPicPr>
          <p:cNvPr id="28675" name="Picture 3" descr="C:\Мои документы\КИРИЛЛ\БИОЛОГИЯ\Зоология\Птицы\систематика\надотряд новонебные или типичные птицы\отряд кукушкообразные\Яйцо обыкновенной кукушки (слева) в гнезде другой птицы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3979863" cy="4953000"/>
          </a:xfrm>
          <a:prstGeom prst="rect">
            <a:avLst/>
          </a:prstGeom>
          <a:noFill/>
        </p:spPr>
      </p:pic>
      <p:sp>
        <p:nvSpPr>
          <p:cNvPr id="28676" name="Text Box 4"/>
          <p:cNvSpPr txBox="1">
            <a:spLocks noChangeArrowheads="1"/>
          </p:cNvSpPr>
          <p:nvPr/>
        </p:nvSpPr>
        <p:spPr bwMode="auto">
          <a:xfrm>
            <a:off x="212725" y="5505450"/>
            <a:ext cx="245745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3200" b="1" dirty="0"/>
              <a:t>Камышевка</a:t>
            </a: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CC99"/>
            </a:gs>
            <a:gs pos="100000">
              <a:srgbClr val="767676"/>
            </a:gs>
          </a:gsLst>
          <a:path path="rect">
            <a:fillToRect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CC99"/>
            </a:gs>
            <a:gs pos="100000">
              <a:srgbClr val="767676"/>
            </a:gs>
          </a:gsLst>
          <a:path path="rect">
            <a:fillToRect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Мои документы\КИРИЛЛ\БИОЛОГИЯ\Зоология\Птицы\систематика\надотряд новонебные или типичные птицы\отряд воробьинообразные\подотряд певчие\сем. скворцовые\Скворец обыкновенный 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5111750" cy="6858000"/>
          </a:xfrm>
          <a:prstGeom prst="rect">
            <a:avLst/>
          </a:prstGeom>
          <a:noFill/>
        </p:spPr>
      </p:pic>
      <p:sp>
        <p:nvSpPr>
          <p:cNvPr id="5123" name="Text Box 3"/>
          <p:cNvSpPr txBox="1">
            <a:spLocks noChangeArrowheads="1"/>
          </p:cNvSpPr>
          <p:nvPr/>
        </p:nvSpPr>
        <p:spPr bwMode="auto">
          <a:xfrm>
            <a:off x="212725" y="142875"/>
            <a:ext cx="41275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800" b="1" dirty="0"/>
              <a:t>Скворец обыкновенный</a:t>
            </a:r>
          </a:p>
        </p:txBody>
      </p:sp>
      <p:pic>
        <p:nvPicPr>
          <p:cNvPr id="5124" name="Picture 4" descr="C:\Мои документы\КИРИЛЛ\БИОЛОГИЯ\Зоология\Птицы\систематика\надотряд новонебные или типичные птицы\отряд воробьинообразные\подотряд певчие\сем. славковые\Пеночка-теньковка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67200" y="2833688"/>
            <a:ext cx="4876800" cy="4024312"/>
          </a:xfrm>
          <a:prstGeom prst="rect">
            <a:avLst/>
          </a:prstGeom>
          <a:noFill/>
        </p:spPr>
      </p:pic>
      <p:sp>
        <p:nvSpPr>
          <p:cNvPr id="5125" name="Text Box 5"/>
          <p:cNvSpPr txBox="1">
            <a:spLocks noChangeArrowheads="1"/>
          </p:cNvSpPr>
          <p:nvPr/>
        </p:nvSpPr>
        <p:spPr bwMode="auto">
          <a:xfrm>
            <a:off x="6934200" y="5911850"/>
            <a:ext cx="1701800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800" b="1" dirty="0">
                <a:solidFill>
                  <a:schemeClr val="bg1"/>
                </a:solidFill>
              </a:rPr>
              <a:t>Пеночка-</a:t>
            </a:r>
          </a:p>
          <a:p>
            <a:r>
              <a:rPr lang="ru-RU" sz="2800" b="1" dirty="0" err="1">
                <a:solidFill>
                  <a:schemeClr val="bg1"/>
                </a:solidFill>
              </a:rPr>
              <a:t>тенькова</a:t>
            </a:r>
            <a:endParaRPr lang="ru-RU" sz="2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CC99"/>
            </a:gs>
            <a:gs pos="100000">
              <a:srgbClr val="767676"/>
            </a:gs>
          </a:gsLst>
          <a:path path="rect">
            <a:fillToRect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Мои документы\КИРИЛЛ\БИОЛОГИЯ\Зоология\Птицы\систематика\надотряд новонебные или типичные птицы\отряд воробьинообразные\подотряд певчие\сем. трясогузковые\Конёк луговой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035675"/>
          </a:xfrm>
          <a:prstGeom prst="rect">
            <a:avLst/>
          </a:prstGeom>
          <a:noFill/>
        </p:spPr>
      </p:pic>
      <p:sp>
        <p:nvSpPr>
          <p:cNvPr id="6147" name="Text Box 3"/>
          <p:cNvSpPr txBox="1">
            <a:spLocks noChangeArrowheads="1"/>
          </p:cNvSpPr>
          <p:nvPr/>
        </p:nvSpPr>
        <p:spPr bwMode="auto">
          <a:xfrm>
            <a:off x="669925" y="6115050"/>
            <a:ext cx="291147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3200" b="1" dirty="0">
                <a:solidFill>
                  <a:schemeClr val="bg1"/>
                </a:solidFill>
              </a:rPr>
              <a:t>Конек луговой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CC99"/>
            </a:gs>
            <a:gs pos="100000">
              <a:srgbClr val="767676"/>
            </a:gs>
          </a:gsLst>
          <a:path path="rect">
            <a:fillToRect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5" name="Picture 3" descr="C:\Мои документы\КИРИЛЛ\БИОЛОГИЯ\Зоология\Птицы\систематика\надотряд новонебные или типичные птицы\отряд воробьинообразные\подотряд певчие\сем. вьюрковые\Чечевица большая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416675"/>
          </a:xfrm>
          <a:prstGeom prst="rect">
            <a:avLst/>
          </a:prstGeom>
          <a:noFill/>
        </p:spPr>
      </p:pic>
      <p:sp>
        <p:nvSpPr>
          <p:cNvPr id="8196" name="Text Box 4"/>
          <p:cNvSpPr txBox="1">
            <a:spLocks noChangeArrowheads="1"/>
          </p:cNvSpPr>
          <p:nvPr/>
        </p:nvSpPr>
        <p:spPr bwMode="auto">
          <a:xfrm>
            <a:off x="4708525" y="247650"/>
            <a:ext cx="196532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3200" b="1" dirty="0"/>
              <a:t>Чечевица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CC99"/>
            </a:gs>
            <a:gs pos="100000">
              <a:srgbClr val="767676"/>
            </a:gs>
          </a:gsLst>
          <a:path path="rect">
            <a:fillToRect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ext Box 2"/>
          <p:cNvSpPr txBox="1">
            <a:spLocks noChangeArrowheads="1"/>
          </p:cNvSpPr>
          <p:nvPr/>
        </p:nvSpPr>
        <p:spPr bwMode="auto">
          <a:xfrm>
            <a:off x="212725" y="120650"/>
            <a:ext cx="41846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3600" b="1" dirty="0"/>
              <a:t>2. </a:t>
            </a:r>
            <a:r>
              <a:rPr lang="ru-RU" sz="3600" b="1" dirty="0" err="1"/>
              <a:t>Ржанкообразные</a:t>
            </a:r>
            <a:endParaRPr lang="ru-RU" sz="3600" b="1" dirty="0"/>
          </a:p>
        </p:txBody>
      </p:sp>
      <p:pic>
        <p:nvPicPr>
          <p:cNvPr id="9219" name="Picture 3" descr="C:\Мои документы\КИРИЛЛ\БИОЛОГИЯ\Зоология\Птицы\систематика\надотряд новонебные или типичные птицы\отряд ржанкообразные\чайка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703263"/>
            <a:ext cx="9144000" cy="6154737"/>
          </a:xfrm>
          <a:prstGeom prst="rect">
            <a:avLst/>
          </a:prstGeom>
          <a:noFill/>
        </p:spPr>
      </p:pic>
      <p:sp>
        <p:nvSpPr>
          <p:cNvPr id="9220" name="Text Box 4"/>
          <p:cNvSpPr txBox="1">
            <a:spLocks noChangeArrowheads="1"/>
          </p:cNvSpPr>
          <p:nvPr/>
        </p:nvSpPr>
        <p:spPr bwMode="auto">
          <a:xfrm>
            <a:off x="6003925" y="5429250"/>
            <a:ext cx="13589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3200" b="1" dirty="0"/>
              <a:t>Чайка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CC99"/>
            </a:gs>
            <a:gs pos="100000">
              <a:srgbClr val="767676"/>
            </a:gs>
          </a:gsLst>
          <a:path path="rect">
            <a:fillToRect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Мои документы\КИРИЛЛ\БИОЛОГИЯ\Зоология\Птицы\систематика\надотряд новонебные или типичные птицы\отряд ржанкообразные\Крачка полярная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389688"/>
          </a:xfrm>
          <a:prstGeom prst="rect">
            <a:avLst/>
          </a:prstGeom>
          <a:noFill/>
        </p:spPr>
      </p:pic>
      <p:sp>
        <p:nvSpPr>
          <p:cNvPr id="10243" name="Text Box 3"/>
          <p:cNvSpPr txBox="1">
            <a:spLocks noChangeArrowheads="1"/>
          </p:cNvSpPr>
          <p:nvPr/>
        </p:nvSpPr>
        <p:spPr bwMode="auto">
          <a:xfrm>
            <a:off x="5622925" y="323850"/>
            <a:ext cx="344805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3200" b="1" dirty="0"/>
              <a:t>Крачка полярная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CC99"/>
            </a:gs>
            <a:gs pos="100000">
              <a:srgbClr val="767676"/>
            </a:gs>
          </a:gsLst>
          <a:path path="rect">
            <a:fillToRect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C:\Мои документы\КИРИЛЛ\БИОЛОГИЯ\Зоология\Птицы\систематика\надотряд новонебные или типичные птицы\отряд ржанкообразные\Кулик-сорока обыкновенный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5137150"/>
          </a:xfrm>
          <a:prstGeom prst="rect">
            <a:avLst/>
          </a:prstGeom>
          <a:noFill/>
        </p:spPr>
      </p:pic>
      <p:sp>
        <p:nvSpPr>
          <p:cNvPr id="11267" name="Text Box 3"/>
          <p:cNvSpPr txBox="1">
            <a:spLocks noChangeArrowheads="1"/>
          </p:cNvSpPr>
          <p:nvPr/>
        </p:nvSpPr>
        <p:spPr bwMode="auto">
          <a:xfrm>
            <a:off x="1050925" y="5505450"/>
            <a:ext cx="5688013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3200" b="1" dirty="0"/>
              <a:t>Кулик-сорока обыкновенный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CC99"/>
            </a:gs>
            <a:gs pos="100000">
              <a:srgbClr val="767676"/>
            </a:gs>
          </a:gsLst>
          <a:path path="rect">
            <a:fillToRect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C:\Мои документы\КИРИЛЛ\БИОЛОГИЯ\Зоология\Птицы\систематика\надотряд новонебные или типичные птицы\отряд ржанкообразные\Гагарка бескрылая (окончательно уничтожен в 1844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5184775" cy="6858000"/>
          </a:xfrm>
          <a:prstGeom prst="rect">
            <a:avLst/>
          </a:prstGeom>
          <a:noFill/>
        </p:spPr>
      </p:pic>
      <p:sp>
        <p:nvSpPr>
          <p:cNvPr id="12291" name="Text Box 3"/>
          <p:cNvSpPr txBox="1">
            <a:spLocks noChangeArrowheads="1"/>
          </p:cNvSpPr>
          <p:nvPr/>
        </p:nvSpPr>
        <p:spPr bwMode="auto">
          <a:xfrm>
            <a:off x="5105400" y="762000"/>
            <a:ext cx="3794125" cy="1554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3200" b="1" dirty="0"/>
              <a:t>Гагарка бескрылая</a:t>
            </a:r>
          </a:p>
          <a:p>
            <a:r>
              <a:rPr lang="ru-RU" sz="3200" b="1" dirty="0"/>
              <a:t>(окончательно</a:t>
            </a:r>
          </a:p>
          <a:p>
            <a:r>
              <a:rPr lang="ru-RU" sz="3200" b="1" dirty="0"/>
              <a:t>уничтожена)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Оформление по умолчанию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94</TotalTime>
  <Words>95</Words>
  <Application>Microsoft Office PowerPoint</Application>
  <PresentationFormat>Экран (4:3)</PresentationFormat>
  <Paragraphs>52</Paragraphs>
  <Slides>27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28" baseType="lpstr">
      <vt:lpstr>Оформление по умолчанию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</vt:vector>
  </TitlesOfParts>
  <Company>unkn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KIRILL</dc:creator>
  <cp:lastModifiedBy>Николай</cp:lastModifiedBy>
  <cp:revision>6</cp:revision>
  <dcterms:created xsi:type="dcterms:W3CDTF">2002-03-04T15:44:29Z</dcterms:created>
  <dcterms:modified xsi:type="dcterms:W3CDTF">2012-12-20T08:54:24Z</dcterms:modified>
</cp:coreProperties>
</file>