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3" r:id="rId4"/>
    <p:sldId id="258" r:id="rId5"/>
    <p:sldId id="259" r:id="rId6"/>
    <p:sldId id="260" r:id="rId7"/>
    <p:sldId id="262" r:id="rId8"/>
    <p:sldId id="293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2" r:id="rId17"/>
    <p:sldId id="270" r:id="rId18"/>
    <p:sldId id="271" r:id="rId19"/>
    <p:sldId id="275" r:id="rId20"/>
    <p:sldId id="274" r:id="rId21"/>
    <p:sldId id="284" r:id="rId22"/>
    <p:sldId id="285" r:id="rId23"/>
    <p:sldId id="276" r:id="rId24"/>
    <p:sldId id="277" r:id="rId25"/>
    <p:sldId id="278" r:id="rId26"/>
    <p:sldId id="281" r:id="rId27"/>
    <p:sldId id="289" r:id="rId28"/>
    <p:sldId id="290" r:id="rId29"/>
    <p:sldId id="291" r:id="rId30"/>
    <p:sldId id="286" r:id="rId31"/>
    <p:sldId id="287" r:id="rId32"/>
    <p:sldId id="288" r:id="rId33"/>
    <p:sldId id="292" r:id="rId34"/>
    <p:sldId id="282" r:id="rId35"/>
    <p:sldId id="283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7158" y="4357694"/>
            <a:ext cx="85011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800000"/>
                </a:solidFill>
              </a:rPr>
              <a:t>Скелет человека, его строение и значение.</a:t>
            </a:r>
            <a:endParaRPr lang="ru-RU" sz="4000" b="1" dirty="0">
              <a:solidFill>
                <a:srgbClr val="800000"/>
              </a:solidFill>
            </a:endParaRPr>
          </a:p>
        </p:txBody>
      </p:sp>
      <p:pic>
        <p:nvPicPr>
          <p:cNvPr id="6" name="Picture 4" descr="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642918"/>
            <a:ext cx="2614613" cy="3581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http://im4-tub.yandex.net/i?id=89306938-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642918"/>
            <a:ext cx="1857388" cy="364333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7" name="TextBox 6"/>
          <p:cNvSpPr txBox="1"/>
          <p:nvPr/>
        </p:nvSpPr>
        <p:spPr>
          <a:xfrm>
            <a:off x="3786182" y="5572140"/>
            <a:ext cx="51137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Гришина Марина Анатольевна, учитель биологии.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1 квалификационная категория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МБОУ «Васильевская кадетская школа №1»</a:t>
            </a:r>
          </a:p>
          <a:p>
            <a:r>
              <a:rPr lang="ru-RU" dirty="0" err="1" smtClean="0">
                <a:solidFill>
                  <a:schemeClr val="bg1"/>
                </a:solidFill>
              </a:rPr>
              <a:t>Зеленодольский</a:t>
            </a:r>
            <a:r>
              <a:rPr lang="ru-RU" dirty="0" smtClean="0">
                <a:solidFill>
                  <a:schemeClr val="bg1"/>
                </a:solidFill>
              </a:rPr>
              <a:t> район РТ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0"/>
            <a:ext cx="75009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C00000"/>
                </a:solidFill>
              </a:rPr>
              <a:t>СКЕЛЕТ</a:t>
            </a:r>
            <a:endParaRPr lang="ru-RU" sz="9600" b="1" dirty="0">
              <a:solidFill>
                <a:srgbClr val="C00000"/>
              </a:solidFill>
            </a:endParaRPr>
          </a:p>
        </p:txBody>
      </p:sp>
      <p:pic>
        <p:nvPicPr>
          <p:cNvPr id="21506" name="Picture 2" descr="http://im6-tub.yandex.net/i?id=115391357-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6774" y="1500174"/>
            <a:ext cx="3451176" cy="5000660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42910" y="285728"/>
            <a:ext cx="338900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СКЕЛЕТ</a:t>
            </a:r>
            <a:r>
              <a:rPr lang="en-US" sz="6000" b="1" dirty="0" smtClean="0">
                <a:solidFill>
                  <a:srgbClr val="C00000"/>
                </a:solidFill>
              </a:rPr>
              <a:t> - </a:t>
            </a:r>
            <a:r>
              <a:rPr lang="ru-RU" sz="6000" b="1" dirty="0" smtClean="0">
                <a:solidFill>
                  <a:srgbClr val="C00000"/>
                </a:solidFill>
              </a:rPr>
              <a:t> 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57620" y="428604"/>
            <a:ext cx="421484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(от греч. </a:t>
            </a:r>
            <a:r>
              <a:rPr lang="ru-RU" sz="3600" b="1" dirty="0" err="1" smtClean="0">
                <a:solidFill>
                  <a:srgbClr val="002060"/>
                </a:solidFill>
              </a:rPr>
              <a:t>skeletos</a:t>
            </a:r>
            <a:r>
              <a:rPr lang="ru-RU" sz="3600" b="1" dirty="0" smtClean="0">
                <a:solidFill>
                  <a:srgbClr val="002060"/>
                </a:solidFill>
              </a:rPr>
              <a:t> - букв. - высохший), совокупность твердых тканей в организме животных и человека, дающих телу опору и защищающих его от механических повреждений.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http://im4-tub.yandex.net/i?id=90740189-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71612"/>
            <a:ext cx="2928958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500042"/>
            <a:ext cx="86439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Скелет человека состоит: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43042" y="1428736"/>
            <a:ext cx="58579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sz="5400" b="1" dirty="0" smtClean="0">
                <a:solidFill>
                  <a:srgbClr val="002060"/>
                </a:solidFill>
              </a:rPr>
              <a:t>- из  206 костей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3143248"/>
            <a:ext cx="42862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</a:rPr>
              <a:t>Парные кости</a:t>
            </a:r>
          </a:p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85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14810" y="3143248"/>
            <a:ext cx="47149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Непарные кости</a:t>
            </a:r>
          </a:p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36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642918"/>
            <a:ext cx="84296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Классификация костей по форме :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2285992"/>
            <a:ext cx="4000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- длинные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57686" y="2285992"/>
            <a:ext cx="42148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- короткие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4744" y="4572008"/>
            <a:ext cx="5929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- широкие или плоские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4572008"/>
            <a:ext cx="3429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-  </a:t>
            </a:r>
            <a:r>
              <a:rPr lang="ru-RU" sz="3600" b="1" dirty="0" smtClean="0">
                <a:solidFill>
                  <a:srgbClr val="002060"/>
                </a:solidFill>
              </a:rPr>
              <a:t>смешанные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24580" name="Picture 4" descr="http://im4-tub.yandex.net/i?id=88330729-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857496"/>
            <a:ext cx="1928826" cy="17145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4582" name="Picture 6" descr="http://im7-tub.yandex.net/i?id=133392718-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857496"/>
            <a:ext cx="2000264" cy="17145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4584" name="Picture 8" descr="http://im8-tub.yandex.net/i?id=31566927-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6" y="5286388"/>
            <a:ext cx="1252539" cy="12858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4586" name="Picture 10" descr="http://im3-tub.yandex.net/i?id=9498385-0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5203042"/>
            <a:ext cx="1571636" cy="14406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4414" y="357166"/>
            <a:ext cx="67151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</a:rPr>
              <a:t>Соединения костей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2428868"/>
            <a:ext cx="3000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Неподвижные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3108" y="3357562"/>
            <a:ext cx="41434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Подвижные - суставы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57884" y="2428868"/>
            <a:ext cx="2928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Малоподвижные</a:t>
            </a:r>
            <a:endParaRPr lang="ru-RU" sz="2800" b="1" dirty="0">
              <a:solidFill>
                <a:srgbClr val="002060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10800000" flipV="1">
            <a:off x="1285852" y="1357298"/>
            <a:ext cx="1071570" cy="10001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6215074" y="1285860"/>
            <a:ext cx="1357322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>
            <a:off x="3321835" y="2250273"/>
            <a:ext cx="178595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25602" name="Picture 2" descr="http://im0-tub.yandex.net/i?id=152150427-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3071810"/>
            <a:ext cx="1828804" cy="1785950"/>
          </a:xfrm>
          <a:prstGeom prst="rect">
            <a:avLst/>
          </a:prstGeom>
          <a:noFill/>
        </p:spPr>
      </p:pic>
      <p:pic>
        <p:nvPicPr>
          <p:cNvPr id="25604" name="Picture 4" descr="http://im0-tub.yandex.net/i?id=124430307-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4357694"/>
            <a:ext cx="3000396" cy="1928826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2071670" y="4357694"/>
            <a:ext cx="1785950" cy="192882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606" name="Picture 6" descr="http://im4-tub.yandex.net/i?id=84717386-0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3143248"/>
            <a:ext cx="2214578" cy="185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00364" y="0"/>
            <a:ext cx="33575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Скелет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1357298"/>
            <a:ext cx="31432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Осевой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7620" y="1357298"/>
            <a:ext cx="49292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</a:rPr>
              <a:t>Периферический</a:t>
            </a:r>
            <a:endParaRPr lang="ru-RU" sz="4800" b="1" dirty="0">
              <a:solidFill>
                <a:srgbClr val="002060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10800000" flipV="1">
            <a:off x="2357422" y="928670"/>
            <a:ext cx="1857388" cy="4286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endCxn id="5" idx="0"/>
          </p:cNvCxnSpPr>
          <p:nvPr/>
        </p:nvCxnSpPr>
        <p:spPr>
          <a:xfrm>
            <a:off x="4643438" y="928670"/>
            <a:ext cx="1678793" cy="4286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>
            <a:off x="1071538" y="2214554"/>
            <a:ext cx="642942" cy="5000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6200000" flipH="1">
            <a:off x="1857356" y="2143116"/>
            <a:ext cx="642942" cy="6429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85720" y="2857496"/>
            <a:ext cx="22145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Скелет головы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85984" y="2928934"/>
            <a:ext cx="24288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Скелет туловища</a:t>
            </a:r>
            <a:endParaRPr lang="ru-RU" sz="4000" b="1" dirty="0">
              <a:solidFill>
                <a:srgbClr val="FF0000"/>
              </a:solidFill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 rot="5400000">
            <a:off x="6215868" y="2570950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929190" y="3000372"/>
            <a:ext cx="32861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Скелет конечностей</a:t>
            </a:r>
            <a:endParaRPr lang="ru-RU" sz="4000" b="1" dirty="0">
              <a:solidFill>
                <a:srgbClr val="FF0000"/>
              </a:solidFill>
            </a:endParaRPr>
          </a:p>
        </p:txBody>
      </p:sp>
      <p:cxnSp>
        <p:nvCxnSpPr>
          <p:cNvPr id="27" name="Прямая со стрелкой 26"/>
          <p:cNvCxnSpPr/>
          <p:nvPr/>
        </p:nvCxnSpPr>
        <p:spPr>
          <a:xfrm rot="10800000" flipV="1">
            <a:off x="5572132" y="4286256"/>
            <a:ext cx="928694" cy="3571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24" idx="2"/>
          </p:cNvCxnSpPr>
          <p:nvPr/>
        </p:nvCxnSpPr>
        <p:spPr>
          <a:xfrm rot="16200000" flipH="1">
            <a:off x="6912513" y="3983562"/>
            <a:ext cx="319635" cy="10001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4500562" y="4714884"/>
            <a:ext cx="2143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Верхних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858016" y="4714884"/>
            <a:ext cx="19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Нижних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500166" y="4857760"/>
            <a:ext cx="19288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Плечевой пояс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000364" y="5572140"/>
            <a:ext cx="21431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Скелет конечностей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286380" y="5572140"/>
            <a:ext cx="17145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Тазовый пояс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929454" y="5643578"/>
            <a:ext cx="22145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Скелет конечностей</a:t>
            </a:r>
            <a:endParaRPr lang="ru-RU" sz="2800" b="1" dirty="0">
              <a:solidFill>
                <a:srgbClr val="FF0000"/>
              </a:solidFill>
            </a:endParaRPr>
          </a:p>
        </p:txBody>
      </p:sp>
      <p:cxnSp>
        <p:nvCxnSpPr>
          <p:cNvPr id="41" name="Прямая со стрелкой 40"/>
          <p:cNvCxnSpPr>
            <a:endCxn id="35" idx="3"/>
          </p:cNvCxnSpPr>
          <p:nvPr/>
        </p:nvCxnSpPr>
        <p:spPr>
          <a:xfrm rot="10800000" flipV="1">
            <a:off x="3428992" y="5214950"/>
            <a:ext cx="1643074" cy="1198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rot="10800000" flipV="1">
            <a:off x="4500562" y="5214950"/>
            <a:ext cx="642942" cy="4286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rot="10800000" flipV="1">
            <a:off x="6286512" y="5143512"/>
            <a:ext cx="1143008" cy="5000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rot="16200000" flipH="1">
            <a:off x="7322363" y="5322107"/>
            <a:ext cx="500066" cy="2857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20" grpId="0"/>
      <p:bldP spid="21" grpId="0"/>
      <p:bldP spid="24" grpId="0"/>
      <p:bldP spid="33" grpId="0"/>
      <p:bldP spid="34" grpId="0"/>
      <p:bldP spid="35" grpId="0"/>
      <p:bldP spid="37" grpId="0"/>
      <p:bldP spid="38" grpId="0"/>
      <p:bldP spid="3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00166" y="357166"/>
            <a:ext cx="610391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Строение головы </a:t>
            </a:r>
            <a:endParaRPr lang="ru-RU" sz="6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2694" y="2500306"/>
            <a:ext cx="441184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Мозговой отдел </a:t>
            </a:r>
            <a:endParaRPr lang="en-US" sz="32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черепа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14942" y="2500306"/>
            <a:ext cx="286674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Лицевой отдел</a:t>
            </a:r>
            <a:endParaRPr lang="en-US" sz="32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 черепа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cxnSp>
        <p:nvCxnSpPr>
          <p:cNvPr id="8" name="Прямая со стрелкой 7"/>
          <p:cNvCxnSpPr>
            <a:endCxn id="5" idx="0"/>
          </p:cNvCxnSpPr>
          <p:nvPr/>
        </p:nvCxnSpPr>
        <p:spPr>
          <a:xfrm rot="10800000" flipV="1">
            <a:off x="2348620" y="1214422"/>
            <a:ext cx="1437563" cy="12858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714876" y="1214422"/>
            <a:ext cx="1500198" cy="12858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2" name="Овальная выноска 11"/>
          <p:cNvSpPr/>
          <p:nvPr/>
        </p:nvSpPr>
        <p:spPr>
          <a:xfrm>
            <a:off x="2357422" y="3500438"/>
            <a:ext cx="4143404" cy="2357454"/>
          </a:xfrm>
          <a:prstGeom prst="wedgeEllipseCallou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rgbClr val="C00000"/>
                </a:solidFill>
              </a:rPr>
              <a:t>23</a:t>
            </a:r>
            <a:endParaRPr lang="ru-RU" sz="8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14414" y="357166"/>
            <a:ext cx="67866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Строение головы (череп)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500174"/>
            <a:ext cx="7143799" cy="4679950"/>
          </a:xfrm>
          <a:prstGeom prst="rect">
            <a:avLst/>
          </a:prstGeom>
          <a:noFill/>
        </p:spPr>
      </p:pic>
      <p:cxnSp>
        <p:nvCxnSpPr>
          <p:cNvPr id="7" name="Прямая соединительная линия 6"/>
          <p:cNvCxnSpPr/>
          <p:nvPr/>
        </p:nvCxnSpPr>
        <p:spPr>
          <a:xfrm rot="5400000">
            <a:off x="3286116" y="2643182"/>
            <a:ext cx="3500462" cy="2928958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286512" y="3857628"/>
            <a:ext cx="2571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Лицевой отдел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285992"/>
            <a:ext cx="2857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Мозговой отдел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http://im4-tub.yandex.net/i?id=27417810-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857364"/>
            <a:ext cx="3571900" cy="328614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857720" y="285728"/>
            <a:ext cx="4286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Теменная кость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57752" y="3786190"/>
            <a:ext cx="3857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Височная кость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29190" y="1285860"/>
            <a:ext cx="32861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Лобная кость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57752" y="4572008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Затылочная кость</a:t>
            </a:r>
            <a:endParaRPr lang="ru-RU" sz="3600" b="1" dirty="0">
              <a:solidFill>
                <a:srgbClr val="002060"/>
              </a:solidFill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rot="10800000" flipV="1">
            <a:off x="1785918" y="785794"/>
            <a:ext cx="2928958" cy="18573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6" idx="1"/>
          </p:cNvCxnSpPr>
          <p:nvPr/>
        </p:nvCxnSpPr>
        <p:spPr>
          <a:xfrm rot="10800000">
            <a:off x="2285984" y="3357562"/>
            <a:ext cx="2571768" cy="7517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10800000" flipV="1">
            <a:off x="3214678" y="1714488"/>
            <a:ext cx="1500198" cy="9286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0800000">
            <a:off x="857224" y="3429000"/>
            <a:ext cx="4071966" cy="157163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6200000" flipV="1">
            <a:off x="3178959" y="4893479"/>
            <a:ext cx="785818" cy="4286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5000628" y="2143116"/>
            <a:ext cx="3429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Носовая кость</a:t>
            </a:r>
            <a:endParaRPr lang="ru-RU" sz="3600" b="1" dirty="0">
              <a:solidFill>
                <a:srgbClr val="002060"/>
              </a:solidFill>
            </a:endParaRPr>
          </a:p>
        </p:txBody>
      </p:sp>
      <p:cxnSp>
        <p:nvCxnSpPr>
          <p:cNvPr id="34" name="Прямая со стрелкой 33"/>
          <p:cNvCxnSpPr>
            <a:stCxn id="32" idx="1"/>
          </p:cNvCxnSpPr>
          <p:nvPr/>
        </p:nvCxnSpPr>
        <p:spPr>
          <a:xfrm rot="10800000" flipV="1">
            <a:off x="3929058" y="2466282"/>
            <a:ext cx="1071570" cy="9627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4929190" y="5500702"/>
            <a:ext cx="39290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Верхнечелюстная кость</a:t>
            </a:r>
            <a:endParaRPr lang="ru-RU" sz="3600" b="1" dirty="0">
              <a:solidFill>
                <a:srgbClr val="002060"/>
              </a:solidFill>
            </a:endParaRPr>
          </a:p>
        </p:txBody>
      </p:sp>
      <p:cxnSp>
        <p:nvCxnSpPr>
          <p:cNvPr id="38" name="Прямая со стрелкой 37"/>
          <p:cNvCxnSpPr>
            <a:stCxn id="36" idx="1"/>
          </p:cNvCxnSpPr>
          <p:nvPr/>
        </p:nvCxnSpPr>
        <p:spPr>
          <a:xfrm rot="10800000">
            <a:off x="3714744" y="4143381"/>
            <a:ext cx="1214446" cy="19574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642910" y="5429264"/>
            <a:ext cx="37862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Нижнечелюстная кость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358214" y="17144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285720" y="500042"/>
            <a:ext cx="30003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Череп</a:t>
            </a:r>
            <a:endParaRPr lang="ru-RU" sz="5400" b="1" dirty="0">
              <a:solidFill>
                <a:srgbClr val="C00000"/>
              </a:solidFill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 rot="10800000" flipV="1">
            <a:off x="3214678" y="3286124"/>
            <a:ext cx="1714512" cy="35719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000628" y="2928934"/>
            <a:ext cx="3571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Скуловая кость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32" grpId="0"/>
      <p:bldP spid="36" grpId="0"/>
      <p:bldP spid="41" grpId="0"/>
      <p:bldP spid="44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714356"/>
            <a:ext cx="7143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</a:rPr>
              <a:t>Скелет туловища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3" name="Овальная выноска 2"/>
          <p:cNvSpPr/>
          <p:nvPr/>
        </p:nvSpPr>
        <p:spPr>
          <a:xfrm>
            <a:off x="2571736" y="2214554"/>
            <a:ext cx="4286280" cy="3000396"/>
          </a:xfrm>
          <a:prstGeom prst="wedgeEllipseCallou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214678" y="3143248"/>
            <a:ext cx="30718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002060"/>
                </a:solidFill>
              </a:rPr>
              <a:t>33 – 34 </a:t>
            </a:r>
            <a:endParaRPr lang="ru-RU" sz="7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http://im3-tub.yandex.net/i?id=18570926-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571612"/>
            <a:ext cx="6143668" cy="378621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00034" y="571480"/>
            <a:ext cx="800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002060"/>
                </a:solidFill>
              </a:rPr>
              <a:t>Опорно</a:t>
            </a:r>
            <a:r>
              <a:rPr lang="ru-RU" sz="3200" b="1" dirty="0" smtClean="0">
                <a:solidFill>
                  <a:srgbClr val="002060"/>
                </a:solidFill>
              </a:rPr>
              <a:t> – двигательный аппарат слона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357166"/>
            <a:ext cx="72152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Скелет туловища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29698" name="Picture 2" descr="http://im4-tub.yandex.net/i?id=72925613-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357298"/>
            <a:ext cx="3571900" cy="507209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71736" y="1357298"/>
            <a:ext cx="2214578" cy="507209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авая фигурная скобка 4"/>
          <p:cNvSpPr/>
          <p:nvPr/>
        </p:nvSpPr>
        <p:spPr>
          <a:xfrm>
            <a:off x="2500298" y="1357298"/>
            <a:ext cx="714380" cy="1071570"/>
          </a:xfrm>
          <a:prstGeom prst="rightBrace">
            <a:avLst/>
          </a:prstGeom>
          <a:ln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авая фигурная скобка 5"/>
          <p:cNvSpPr/>
          <p:nvPr/>
        </p:nvSpPr>
        <p:spPr>
          <a:xfrm>
            <a:off x="2571736" y="2428868"/>
            <a:ext cx="571504" cy="2071702"/>
          </a:xfrm>
          <a:prstGeom prst="rightBrac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авая фигурная скобка 6"/>
          <p:cNvSpPr/>
          <p:nvPr/>
        </p:nvSpPr>
        <p:spPr>
          <a:xfrm>
            <a:off x="2571736" y="4500570"/>
            <a:ext cx="500066" cy="1000132"/>
          </a:xfrm>
          <a:prstGeom prst="rightBrac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авая фигурная скобка 7"/>
          <p:cNvSpPr/>
          <p:nvPr/>
        </p:nvSpPr>
        <p:spPr>
          <a:xfrm>
            <a:off x="2571736" y="5500702"/>
            <a:ext cx="428628" cy="500066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авая фигурная скобка 8"/>
          <p:cNvSpPr/>
          <p:nvPr/>
        </p:nvSpPr>
        <p:spPr>
          <a:xfrm>
            <a:off x="2571736" y="6000768"/>
            <a:ext cx="357190" cy="357190"/>
          </a:xfrm>
          <a:prstGeom prst="rightBrac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4500562" y="1571612"/>
            <a:ext cx="41434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Шейный отдел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00562" y="2786058"/>
            <a:ext cx="285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Грудной отдел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00" y="3857628"/>
            <a:ext cx="3429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Поясничный отдел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43438" y="5072074"/>
            <a:ext cx="33575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Крестцовый отдел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43438" y="5929330"/>
            <a:ext cx="357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Копчиковый отдел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7929586" y="2500306"/>
            <a:ext cx="785818" cy="642942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7929586" y="1428736"/>
            <a:ext cx="785818" cy="642942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7929586" y="3857628"/>
            <a:ext cx="785818" cy="642942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7929586" y="5000636"/>
            <a:ext cx="785818" cy="642942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7929586" y="5929330"/>
            <a:ext cx="785818" cy="642942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8072462" y="1428736"/>
            <a:ext cx="571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7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001024" y="2571744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12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143900" y="392906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5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072462" y="507207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5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29586" y="6000768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4-5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4" grpId="0"/>
      <p:bldP spid="25" grpId="0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лордоз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5FAF4"/>
              </a:clrFrom>
              <a:clrTo>
                <a:srgbClr val="F5FAF4">
                  <a:alpha val="0"/>
                </a:srgbClr>
              </a:clrTo>
            </a:clrChange>
            <a:lum bright="-12000" contrast="24000"/>
          </a:blip>
          <a:srcRect l="27170" r="35834"/>
          <a:stretch>
            <a:fillRect/>
          </a:stretch>
        </p:blipFill>
        <p:spPr bwMode="auto">
          <a:xfrm>
            <a:off x="3143240" y="931732"/>
            <a:ext cx="3143272" cy="5661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000100" y="285728"/>
            <a:ext cx="7286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Изгибы позвоночника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43042" y="1142984"/>
            <a:ext cx="3357586" cy="57150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643042" y="2428868"/>
            <a:ext cx="3429024" cy="64294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643042" y="1214422"/>
            <a:ext cx="3429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Шейный лордоз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14546" y="2500306"/>
            <a:ext cx="2500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Грудной кифоз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43042" y="4572008"/>
            <a:ext cx="3071834" cy="71438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714480" y="4714884"/>
            <a:ext cx="3000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Поясничный лордоз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643042" y="5643578"/>
            <a:ext cx="3143272" cy="71438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142976" y="5715016"/>
            <a:ext cx="3643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           Крестцовый кифоз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1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Изображение 15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457200"/>
            <a:ext cx="6096000" cy="585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642910" y="357166"/>
            <a:ext cx="8001056" cy="4286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42910" y="285728"/>
            <a:ext cx="7929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Спинной мозг в позвоночном канале 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4" name="Picture 6" descr="http://im7-tub.yandex.net/i?id=57191646-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214554"/>
            <a:ext cx="3214710" cy="307183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71538" y="428604"/>
            <a:ext cx="72866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</a:rPr>
              <a:t>Грудная клетка</a:t>
            </a:r>
            <a:endParaRPr lang="ru-RU" sz="6000" b="1" dirty="0">
              <a:solidFill>
                <a:srgbClr val="C00000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rot="10800000">
            <a:off x="3643306" y="2786058"/>
            <a:ext cx="157163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0800000">
            <a:off x="2571736" y="3643314"/>
            <a:ext cx="264320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0800000">
            <a:off x="3571868" y="4500570"/>
            <a:ext cx="1643074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500694" y="2500306"/>
            <a:ext cx="2571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Ребро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00694" y="3357562"/>
            <a:ext cx="2071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Грудина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00694" y="4214818"/>
            <a:ext cx="2643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Хрящ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  <p:bldP spid="17" grpId="0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83" name="Object 2"/>
          <p:cNvGraphicFramePr>
            <a:graphicFrameLocks noChangeAspect="1"/>
          </p:cNvGraphicFramePr>
          <p:nvPr/>
        </p:nvGraphicFramePr>
        <p:xfrm>
          <a:off x="714348" y="1000108"/>
          <a:ext cx="2296826" cy="5551482"/>
        </p:xfrm>
        <a:graphic>
          <a:graphicData uri="http://schemas.openxmlformats.org/presentationml/2006/ole">
            <p:oleObj spid="_x0000_s34818" name="Точечный рисунок" r:id="rId3" imgW="8704762" imgH="5676190" progId="PBrush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Скелет верхней конечности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00430" y="1357298"/>
            <a:ext cx="3857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Ключица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00430" y="2000240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Лопатка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00430" y="2714620"/>
            <a:ext cx="3500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Плечевая кость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28992" y="3714752"/>
            <a:ext cx="371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Локтевая кость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28992" y="4500570"/>
            <a:ext cx="285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Лучевая кость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28992" y="5072074"/>
            <a:ext cx="3500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Кости запястья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28992" y="5500702"/>
            <a:ext cx="3214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Кости </a:t>
            </a:r>
            <a:r>
              <a:rPr lang="ru-RU" sz="2800" b="1" dirty="0" err="1" smtClean="0">
                <a:solidFill>
                  <a:srgbClr val="002060"/>
                </a:solidFill>
              </a:rPr>
              <a:t>пястья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00430" y="6000768"/>
            <a:ext cx="4071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Фаланги пальцев</a:t>
            </a:r>
            <a:endParaRPr lang="ru-RU" sz="2800" b="1" dirty="0">
              <a:solidFill>
                <a:srgbClr val="002060"/>
              </a:solidFill>
            </a:endParaRPr>
          </a:p>
        </p:txBody>
      </p:sp>
      <p:cxnSp>
        <p:nvCxnSpPr>
          <p:cNvPr id="16" name="Прямая соединительная линия 15"/>
          <p:cNvCxnSpPr>
            <a:endCxn id="5" idx="1"/>
          </p:cNvCxnSpPr>
          <p:nvPr/>
        </p:nvCxnSpPr>
        <p:spPr>
          <a:xfrm>
            <a:off x="2571736" y="1571612"/>
            <a:ext cx="928694" cy="47296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endCxn id="6" idx="1"/>
          </p:cNvCxnSpPr>
          <p:nvPr/>
        </p:nvCxnSpPr>
        <p:spPr>
          <a:xfrm>
            <a:off x="2214546" y="2214554"/>
            <a:ext cx="1285884" cy="47296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1857356" y="2928934"/>
            <a:ext cx="1643074" cy="24142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>
            <a:endCxn id="8" idx="1"/>
          </p:cNvCxnSpPr>
          <p:nvPr/>
        </p:nvCxnSpPr>
        <p:spPr>
          <a:xfrm flipV="1">
            <a:off x="1785918" y="3976362"/>
            <a:ext cx="1643074" cy="24142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>
            <a:endCxn id="9" idx="1"/>
          </p:cNvCxnSpPr>
          <p:nvPr/>
        </p:nvCxnSpPr>
        <p:spPr>
          <a:xfrm flipV="1">
            <a:off x="1285852" y="4762180"/>
            <a:ext cx="2143140" cy="24142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>
            <a:endCxn id="10" idx="1"/>
          </p:cNvCxnSpPr>
          <p:nvPr/>
        </p:nvCxnSpPr>
        <p:spPr>
          <a:xfrm flipV="1">
            <a:off x="1357290" y="5333684"/>
            <a:ext cx="2071702" cy="24142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>
            <a:endCxn id="11" idx="1"/>
          </p:cNvCxnSpPr>
          <p:nvPr/>
        </p:nvCxnSpPr>
        <p:spPr>
          <a:xfrm>
            <a:off x="1357290" y="5715016"/>
            <a:ext cx="2071702" cy="47296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1857356" y="6072206"/>
            <a:ext cx="1714512" cy="71438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1500166" y="5929330"/>
            <a:ext cx="357190" cy="214314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1428728" y="6143644"/>
            <a:ext cx="357190" cy="1588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V="1">
            <a:off x="1357290" y="6143644"/>
            <a:ext cx="428628" cy="214314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3" name="Правая фигурная скобка 22"/>
          <p:cNvSpPr/>
          <p:nvPr/>
        </p:nvSpPr>
        <p:spPr>
          <a:xfrm>
            <a:off x="5143504" y="1500174"/>
            <a:ext cx="428628" cy="928694"/>
          </a:xfrm>
          <a:prstGeom prst="rightBrac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643570" y="1571612"/>
            <a:ext cx="35004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Пояс верхних конечностей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26" name="Правая фигурная скобка 25"/>
          <p:cNvSpPr/>
          <p:nvPr/>
        </p:nvSpPr>
        <p:spPr>
          <a:xfrm>
            <a:off x="6000760" y="3857628"/>
            <a:ext cx="357190" cy="1000132"/>
          </a:xfrm>
          <a:prstGeom prst="rightBrac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6572264" y="3929066"/>
            <a:ext cx="2000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Кости предплечья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29454" y="5500702"/>
            <a:ext cx="1428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Кисть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30" name="Правая фигурная скобка 29"/>
          <p:cNvSpPr/>
          <p:nvPr/>
        </p:nvSpPr>
        <p:spPr>
          <a:xfrm>
            <a:off x="6215074" y="5214950"/>
            <a:ext cx="357190" cy="1143008"/>
          </a:xfrm>
          <a:prstGeom prst="rightBrac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авая фигурная скобка 30"/>
          <p:cNvSpPr/>
          <p:nvPr/>
        </p:nvSpPr>
        <p:spPr>
          <a:xfrm>
            <a:off x="6143636" y="2714620"/>
            <a:ext cx="357190" cy="571504"/>
          </a:xfrm>
          <a:prstGeom prst="rightBrac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24" grpId="0"/>
      <p:bldP spid="28" grpId="0"/>
      <p:bldP spid="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1142984"/>
            <a:ext cx="1500198" cy="540067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142852"/>
            <a:ext cx="85725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Скелет нижней конечности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86446" y="1428736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Тазовая кость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2643182"/>
            <a:ext cx="357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Бедренная кость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86446" y="3857628"/>
            <a:ext cx="33575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Большая берцовая кость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57884" y="5000636"/>
            <a:ext cx="32861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Малая берцовая кость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20" y="5500702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57158" y="4786322"/>
            <a:ext cx="2357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Предплюсна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596" y="5429264"/>
            <a:ext cx="2071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Плюсна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034" y="5903893"/>
            <a:ext cx="25003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Фаланги пальцев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57884" y="6000768"/>
            <a:ext cx="2643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Пяточная кость</a:t>
            </a:r>
            <a:endParaRPr lang="ru-RU" sz="2800" b="1" dirty="0">
              <a:solidFill>
                <a:srgbClr val="002060"/>
              </a:solidFill>
            </a:endParaRPr>
          </a:p>
        </p:txBody>
      </p:sp>
      <p:cxnSp>
        <p:nvCxnSpPr>
          <p:cNvPr id="16" name="Прямая соединительная линия 15"/>
          <p:cNvCxnSpPr>
            <a:endCxn id="5" idx="3"/>
          </p:cNvCxnSpPr>
          <p:nvPr/>
        </p:nvCxnSpPr>
        <p:spPr>
          <a:xfrm flipV="1">
            <a:off x="3071802" y="2904792"/>
            <a:ext cx="785818" cy="24142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stCxn id="4" idx="1"/>
          </p:cNvCxnSpPr>
          <p:nvPr/>
        </p:nvCxnSpPr>
        <p:spPr>
          <a:xfrm rot="10800000" flipV="1">
            <a:off x="4000496" y="1690346"/>
            <a:ext cx="1785950" cy="24142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4143372" y="4214818"/>
            <a:ext cx="1571636" cy="500066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4071934" y="5143512"/>
            <a:ext cx="1857388" cy="214314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>
            <a:endCxn id="14" idx="1"/>
          </p:cNvCxnSpPr>
          <p:nvPr/>
        </p:nvCxnSpPr>
        <p:spPr>
          <a:xfrm>
            <a:off x="4500562" y="6000768"/>
            <a:ext cx="1357322" cy="26161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2357422" y="5072074"/>
            <a:ext cx="1571636" cy="857256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1714480" y="5715016"/>
            <a:ext cx="2000264" cy="285752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1928794" y="6215082"/>
            <a:ext cx="1785950" cy="142876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10" grpId="0"/>
      <p:bldP spid="11" grpId="0"/>
      <p:bldP spid="12" grpId="0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28860" y="500042"/>
            <a:ext cx="6143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0" y="21429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Функции скелета человека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00" y="1357298"/>
            <a:ext cx="70723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Двигательная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86116" y="2285992"/>
            <a:ext cx="2571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Защитная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43174" y="3214686"/>
            <a:ext cx="40719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Формообразующая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28926" y="4071942"/>
            <a:ext cx="3143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Опорная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28926" y="4929198"/>
            <a:ext cx="3143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Кроветворная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28926" y="5929330"/>
            <a:ext cx="35004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Обменная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714356"/>
            <a:ext cx="778674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C00000"/>
                </a:solidFill>
              </a:rPr>
              <a:t>Задание:</a:t>
            </a:r>
          </a:p>
          <a:p>
            <a:pPr algn="ctr"/>
            <a:r>
              <a:rPr lang="ru-RU" sz="7200" b="1" dirty="0" smtClean="0">
                <a:solidFill>
                  <a:srgbClr val="00B050"/>
                </a:solidFill>
              </a:rPr>
              <a:t>собери таблицу</a:t>
            </a:r>
            <a:endParaRPr lang="ru-RU" sz="7200" b="1" dirty="0">
              <a:solidFill>
                <a:srgbClr val="00B050"/>
              </a:solidFill>
            </a:endParaRPr>
          </a:p>
        </p:txBody>
      </p:sp>
      <p:pic>
        <p:nvPicPr>
          <p:cNvPr id="3" name="Picture 2" descr="http://im8-tub.yandex.net/i?id=86394634-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2857496"/>
            <a:ext cx="3429024" cy="35560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6" y="285729"/>
          <a:ext cx="8358246" cy="6319400"/>
        </p:xfrm>
        <a:graphic>
          <a:graphicData uri="http://schemas.openxmlformats.org/drawingml/2006/table">
            <a:tbl>
              <a:tblPr/>
              <a:tblGrid>
                <a:gridCol w="3777220"/>
                <a:gridCol w="4581026"/>
              </a:tblGrid>
              <a:tr h="1064831">
                <a:tc>
                  <a:txBody>
                    <a:bodyPr/>
                    <a:lstStyle/>
                    <a:p>
                      <a:pPr marL="457200" algn="just">
                        <a:lnSpc>
                          <a:spcPts val="137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latin typeface="Arial Narrow"/>
                        <a:ea typeface="Times New Roman"/>
                        <a:cs typeface="Times New Roman"/>
                      </a:endParaRPr>
                    </a:p>
                    <a:p>
                      <a:pPr marL="457200" algn="just">
                        <a:lnSpc>
                          <a:spcPts val="137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. Функции скелета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679" marR="65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Опорная, защитная, кроветворная, обмен минеральными  веществами. 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679" marR="65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6491">
                <a:tc>
                  <a:txBody>
                    <a:bodyPr/>
                    <a:lstStyle/>
                    <a:p>
                      <a:pPr marL="457200" algn="just">
                        <a:lnSpc>
                          <a:spcPts val="137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latin typeface="Arial Narrow"/>
                        <a:ea typeface="Times New Roman"/>
                        <a:cs typeface="Times New Roman"/>
                      </a:endParaRPr>
                    </a:p>
                    <a:p>
                      <a:pPr marL="457200" algn="just">
                        <a:lnSpc>
                          <a:spcPts val="137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latin typeface="Arial Narrow"/>
                        <a:ea typeface="Times New Roman"/>
                        <a:cs typeface="Times New Roman"/>
                      </a:endParaRPr>
                    </a:p>
                    <a:p>
                      <a:pPr marL="457200" algn="just">
                        <a:lnSpc>
                          <a:spcPts val="137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. Скелет головы - череп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679" marR="65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ts val="137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latin typeface="Arial Narrow"/>
                        <a:ea typeface="Times New Roman"/>
                        <a:cs typeface="Times New Roman"/>
                      </a:endParaRPr>
                    </a:p>
                    <a:p>
                      <a:pPr marL="457200" algn="l">
                        <a:lnSpc>
                          <a:spcPts val="137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Парные 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– теменные, височные, скуловые, носовые.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l">
                        <a:lnSpc>
                          <a:spcPts val="137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Непарные – лобная, затылочная, </a:t>
                      </a:r>
                      <a:endParaRPr lang="ru-RU" sz="2000" b="1" dirty="0" smtClean="0">
                        <a:solidFill>
                          <a:srgbClr val="002060"/>
                        </a:solidFill>
                        <a:latin typeface="Arial Narrow"/>
                        <a:ea typeface="Times New Roman"/>
                        <a:cs typeface="Times New Roman"/>
                      </a:endParaRPr>
                    </a:p>
                    <a:p>
                      <a:pPr marL="457200" algn="l">
                        <a:lnSpc>
                          <a:spcPts val="137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верхнечелюстная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, нижнечелюстная.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679" marR="65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8543">
                <a:tc>
                  <a:txBody>
                    <a:bodyPr/>
                    <a:lstStyle/>
                    <a:p>
                      <a:pPr marL="457200" algn="just">
                        <a:lnSpc>
                          <a:spcPts val="137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latin typeface="Arial Narrow"/>
                        <a:ea typeface="Times New Roman"/>
                        <a:cs typeface="Times New Roman"/>
                      </a:endParaRPr>
                    </a:p>
                    <a:p>
                      <a:pPr marL="457200" algn="just">
                        <a:lnSpc>
                          <a:spcPts val="137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. Отделы скелета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679" marR="65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ts val="137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latin typeface="Arial Narrow"/>
                        <a:ea typeface="Times New Roman"/>
                        <a:cs typeface="Times New Roman"/>
                      </a:endParaRPr>
                    </a:p>
                    <a:p>
                      <a:pPr marL="457200" algn="l">
                        <a:lnSpc>
                          <a:spcPts val="137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Туловище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, череп, плечевой пояс, верхняя конечность, тазовый пояс, нижняя конечность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679" marR="65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847">
                <a:tc>
                  <a:txBody>
                    <a:bodyPr/>
                    <a:lstStyle/>
                    <a:p>
                      <a:pPr marL="457200" algn="just">
                        <a:lnSpc>
                          <a:spcPts val="137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latin typeface="Arial Narrow"/>
                        <a:ea typeface="Times New Roman"/>
                        <a:cs typeface="Times New Roman"/>
                      </a:endParaRPr>
                    </a:p>
                    <a:p>
                      <a:pPr marL="457200" algn="just">
                        <a:lnSpc>
                          <a:spcPts val="137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4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. Плечевой пояс 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679" marR="65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ts val="137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latin typeface="Arial Narrow"/>
                        <a:ea typeface="Times New Roman"/>
                        <a:cs typeface="Times New Roman"/>
                      </a:endParaRPr>
                    </a:p>
                    <a:p>
                      <a:pPr marL="457200" algn="l">
                        <a:lnSpc>
                          <a:spcPts val="137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Лопатка 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и ключица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679" marR="65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847">
                <a:tc>
                  <a:txBody>
                    <a:bodyPr/>
                    <a:lstStyle/>
                    <a:p>
                      <a:pPr marL="457200" algn="just">
                        <a:lnSpc>
                          <a:spcPts val="137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latin typeface="Arial Narrow"/>
                        <a:ea typeface="Times New Roman"/>
                        <a:cs typeface="Times New Roman"/>
                      </a:endParaRPr>
                    </a:p>
                    <a:p>
                      <a:pPr marL="457200" algn="just">
                        <a:lnSpc>
                          <a:spcPts val="137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5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. Кости верхней конечности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679" marR="65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ts val="137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latin typeface="Arial Narrow"/>
                        <a:ea typeface="Times New Roman"/>
                        <a:cs typeface="Times New Roman"/>
                      </a:endParaRPr>
                    </a:p>
                    <a:p>
                      <a:pPr marL="457200" algn="l">
                        <a:lnSpc>
                          <a:spcPts val="137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Плечо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, предплечье, кисть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679" marR="65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5695">
                <a:tc>
                  <a:txBody>
                    <a:bodyPr/>
                    <a:lstStyle/>
                    <a:p>
                      <a:pPr marL="457200" algn="just">
                        <a:lnSpc>
                          <a:spcPts val="137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latin typeface="Arial Narrow"/>
                        <a:ea typeface="Times New Roman"/>
                        <a:cs typeface="Times New Roman"/>
                      </a:endParaRPr>
                    </a:p>
                    <a:p>
                      <a:pPr marL="457200" algn="just">
                        <a:lnSpc>
                          <a:spcPts val="137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6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. Пояс нижней конечности (тазовый)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679" marR="65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latin typeface="Arial Narrow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Тазовые 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кости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679" marR="65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414">
                <a:tc>
                  <a:txBody>
                    <a:bodyPr/>
                    <a:lstStyle/>
                    <a:p>
                      <a:pPr marL="457200" algn="just">
                        <a:lnSpc>
                          <a:spcPts val="137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latin typeface="Arial Narrow"/>
                        <a:ea typeface="Times New Roman"/>
                        <a:cs typeface="Times New Roman"/>
                      </a:endParaRPr>
                    </a:p>
                    <a:p>
                      <a:pPr marL="457200" algn="just">
                        <a:lnSpc>
                          <a:spcPts val="137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7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. Кости нижней конечности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679" marR="65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latin typeface="Arial Narrow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Бедро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, голень, стопа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679" marR="65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ьная выноска 2"/>
          <p:cNvSpPr/>
          <p:nvPr/>
        </p:nvSpPr>
        <p:spPr>
          <a:xfrm>
            <a:off x="714348" y="571480"/>
            <a:ext cx="7929618" cy="5214974"/>
          </a:xfrm>
          <a:prstGeom prst="wedgeEllipseCallou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071538" y="2500306"/>
            <a:ext cx="72152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C00000"/>
                </a:solidFill>
              </a:rPr>
              <a:t>А знаете ли вы?</a:t>
            </a:r>
            <a:endParaRPr lang="ru-RU" sz="7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00100" y="785794"/>
            <a:ext cx="7215238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</a:rPr>
              <a:t>Скелет человека состоит из тех же отделов, что и скелет млекопитающих</a:t>
            </a:r>
            <a:endParaRPr lang="ru-RU" sz="6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12-метровый скелет человека (5 фото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643050"/>
            <a:ext cx="7429552" cy="457203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428604"/>
            <a:ext cx="807249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Гигантский скелет был раскопан в малоизвестной части пустыни в Индии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http://interest-planet.ru/uploads/images/c/d/5/5/3/7262106bb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071678"/>
            <a:ext cx="7643866" cy="428628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785786" y="285728"/>
            <a:ext cx="77153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Один из наиболее хорошо сохранившихся скелетов, пролежавших в песке 6 тысяч лет, выглядит так, будто он захоронен совсем недавно. Положение скелета говорит о том, что человек был захоронен в позе спящего.</a:t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dirty="0" smtClean="0">
                <a:solidFill>
                  <a:srgbClr val="C00000"/>
                </a:solidFill>
              </a:rPr>
              <a:t/>
            </a:r>
            <a:br>
              <a:rPr lang="ru-RU" sz="2400" dirty="0" smtClean="0">
                <a:solidFill>
                  <a:srgbClr val="C00000"/>
                </a:solidFill>
              </a:rPr>
            </a:br>
            <a:endParaRPr lang="ru-RU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http://interest-planet.ru/uploads/images/2/c/a/2/3/20930d98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000240"/>
            <a:ext cx="7286676" cy="400052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428604"/>
            <a:ext cx="80724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Археологи исследуют скелет женщины, которая умерла в возрасте двадцати лет. 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1285860"/>
            <a:ext cx="64294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00B050"/>
                </a:solidFill>
              </a:rPr>
              <a:t>ТЕСТ</a:t>
            </a:r>
            <a:endParaRPr lang="ru-RU" sz="9600" b="1" dirty="0">
              <a:solidFill>
                <a:srgbClr val="00B05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3643314"/>
            <a:ext cx="43577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chemeClr val="accent1">
                    <a:lumMod val="75000"/>
                  </a:schemeClr>
                </a:solidFill>
              </a:rPr>
              <a:t>ТЕСТ</a:t>
            </a:r>
            <a:endParaRPr lang="ru-RU" sz="9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14942" y="4286256"/>
            <a:ext cx="33575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</a:rPr>
              <a:t>ТЕСТ</a:t>
            </a:r>
            <a:endParaRPr lang="ru-RU" sz="9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642918"/>
            <a:ext cx="77153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</a:rPr>
              <a:t>Домашнее задание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1928794" y="1857364"/>
            <a:ext cx="5286412" cy="4000528"/>
          </a:xfrm>
          <a:prstGeom prst="verticalScroll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428860" y="3071810"/>
            <a:ext cx="428628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В учебнике с. 98 – 105,</a:t>
            </a:r>
          </a:p>
          <a:p>
            <a:r>
              <a:rPr lang="ru-RU" sz="3200" dirty="0" smtClean="0">
                <a:solidFill>
                  <a:srgbClr val="002060"/>
                </a:solidFill>
              </a:rPr>
              <a:t>задания в тетради на печатной основе №  90, № 100-102</a:t>
            </a:r>
            <a:endParaRPr lang="ru-RU" sz="32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1428736"/>
            <a:ext cx="664373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rgbClr val="0070C0"/>
                </a:solidFill>
              </a:rPr>
              <a:t>СПАСИБО ЗА ВНИМАНИЕ!</a:t>
            </a:r>
            <a:endParaRPr lang="ru-RU" sz="8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02  E" pathEditMode="relative" ptsTypes=""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.33302  E" pathEditMode="relative" ptsTypes="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500098" y="857232"/>
            <a:ext cx="67151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C00000"/>
                </a:solidFill>
              </a:rPr>
              <a:t>ЭКСКУРС</a:t>
            </a:r>
            <a:endParaRPr lang="ru-RU" sz="96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8662" y="4286256"/>
            <a:ext cx="72866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C00000"/>
                </a:solidFill>
              </a:rPr>
              <a:t>В  ИСТОРИЮ</a:t>
            </a:r>
            <a:endParaRPr lang="ru-RU" sz="9600" b="1" dirty="0">
              <a:solidFill>
                <a:srgbClr val="C00000"/>
              </a:solidFill>
            </a:endParaRPr>
          </a:p>
        </p:txBody>
      </p:sp>
      <p:pic>
        <p:nvPicPr>
          <p:cNvPr id="15362" name="Picture 2" descr="http://im3-tub.yandex.net/i?id=161918183-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14445" y="1643050"/>
            <a:ext cx="3247878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im7-tub.yandex.net/i?id=105911503-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1857364"/>
            <a:ext cx="3786214" cy="350046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000232" y="357166"/>
            <a:ext cx="51435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err="1" smtClean="0">
                <a:solidFill>
                  <a:srgbClr val="C00000"/>
                </a:solidFill>
              </a:rPr>
              <a:t>Демокрит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357826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Собирал остатки скелетов, посещая кладбища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71604" y="1214422"/>
            <a:ext cx="58579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/>
                </a:solidFill>
              </a:rPr>
              <a:t>Древнегреческий философ</a:t>
            </a:r>
            <a:endParaRPr lang="ru-RU" sz="3200" b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00232" y="285728"/>
            <a:ext cx="55007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Клавдий Гален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1071546"/>
            <a:ext cx="8572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/>
                </a:solidFill>
              </a:rPr>
              <a:t>Древнеримский врач и естествоиспытатель</a:t>
            </a:r>
            <a:endParaRPr lang="ru-RU" sz="3200" b="1" dirty="0">
              <a:solidFill>
                <a:schemeClr val="bg2"/>
              </a:solidFill>
            </a:endParaRPr>
          </a:p>
        </p:txBody>
      </p:sp>
      <p:pic>
        <p:nvPicPr>
          <p:cNvPr id="17410" name="Picture 2" descr="http://im0-tub.yandex.net/i?id=63773098-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1714488"/>
            <a:ext cx="3071834" cy="314327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5720" y="5072074"/>
            <a:ext cx="8572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Совершил путешествие в Александрию, где изучал единственный целиком собранный скелет человека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357166"/>
            <a:ext cx="61436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Андрей Везалий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00232" y="1142984"/>
            <a:ext cx="4929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/>
                </a:solidFill>
              </a:rPr>
              <a:t>Анатом</a:t>
            </a:r>
            <a:endParaRPr lang="ru-RU" sz="3200" b="1" dirty="0">
              <a:solidFill>
                <a:schemeClr val="bg2"/>
              </a:solidFill>
            </a:endParaRPr>
          </a:p>
        </p:txBody>
      </p:sp>
      <p:pic>
        <p:nvPicPr>
          <p:cNvPr id="19458" name="Picture 2" descr="http://im0-tub.yandex.net/i?id=89295696-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1857364"/>
            <a:ext cx="3429024" cy="321471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7158" y="5429264"/>
            <a:ext cx="83582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Ночью крал трупы повешенных людей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7-tub.yandex.net/i?id=15616078-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2071678"/>
            <a:ext cx="3500462" cy="314327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28596" y="5500702"/>
            <a:ext cx="850112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Описал строение скелета и его  роль в жизни организма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71604" y="214290"/>
            <a:ext cx="623266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Иоганн Вольфганг Гете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3108" y="1214422"/>
            <a:ext cx="46746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/>
                </a:solidFill>
              </a:rPr>
              <a:t>Немецкий поэт и ученый</a:t>
            </a:r>
            <a:endParaRPr lang="ru-RU" sz="3200" b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im3-tub.yandex.net/i?id=45393241-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1857364"/>
            <a:ext cx="2857520" cy="321471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285984" y="785794"/>
            <a:ext cx="47149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Петр Первый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728" y="5643578"/>
            <a:ext cx="67866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/>
                </a:solidFill>
              </a:rPr>
              <a:t>Покупал коллекции по анатомии</a:t>
            </a:r>
            <a:endParaRPr lang="ru-RU" sz="3200" b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473</TotalTime>
  <Words>518</Words>
  <Application>Microsoft Office PowerPoint</Application>
  <PresentationFormat>Экран (4:3)</PresentationFormat>
  <Paragraphs>165</Paragraphs>
  <Slides>35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7" baseType="lpstr">
      <vt:lpstr>Тема Office</vt:lpstr>
      <vt:lpstr>Точечный рисунок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Учитель</cp:lastModifiedBy>
  <cp:revision>61</cp:revision>
  <dcterms:modified xsi:type="dcterms:W3CDTF">2012-01-12T09:02:58Z</dcterms:modified>
</cp:coreProperties>
</file>