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12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B4C71EC6-210F-42DE-9C53-41977AD35B3D}" type="datetimeFigureOut">
              <a:rPr lang="ru-RU" smtClean="0"/>
              <a:t>11.03.2015</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B19B0651-EE4F-4900-A07F-96A6BFA9D0F0}" type="slidenum">
              <a:rPr lang="ru-RU" smtClean="0"/>
              <a:t>‹#›</a:t>
            </a:fld>
            <a:endParaRPr lang="ru-RU"/>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11.03.2015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11.03.2015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11.03.2015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11" name="Title 10"/>
          <p:cNvSpPr>
            <a:spLocks noGrp="1"/>
          </p:cNvSpPr>
          <p:nvPr>
            <p:ph type="title"/>
          </p:nvPr>
        </p:nvSpPr>
        <p:spPr/>
        <p:txBody>
          <a:bodyPr/>
          <a:lstStyle/>
          <a:p>
            <a:r>
              <a:rPr lang="ru-RU" smtClean="0"/>
              <a:t>Образец заголовка</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11.03.2015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11.03.2015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12" name="Title 1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11.03.2015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11.03.2015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11.03.2015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ru-RU" smtClean="0"/>
              <a:t>Образец заголовка</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11.03.2015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ru-RU" smtClean="0"/>
              <a:t>Образец заголовка</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11.03.2015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B4C71EC6-210F-42DE-9C53-41977AD35B3D}" type="datetimeFigureOut">
              <a:rPr lang="ru-RU" smtClean="0"/>
              <a:t>11.03.2015</a:t>
            </a:fld>
            <a:endParaRPr lang="ru-RU"/>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87624" y="5589240"/>
            <a:ext cx="6777318" cy="1731982"/>
          </a:xfrm>
        </p:spPr>
        <p:txBody>
          <a:bodyPr/>
          <a:lstStyle/>
          <a:p>
            <a:pPr defTabSz="864000">
              <a:lnSpc>
                <a:spcPct val="150000"/>
              </a:lnSpc>
            </a:pPr>
            <a:r>
              <a:rPr lang="ru-RU" sz="6000" dirty="0"/>
              <a:t>Страны</a:t>
            </a:r>
            <a:br>
              <a:rPr lang="ru-RU" sz="6000" dirty="0"/>
            </a:br>
            <a:r>
              <a:rPr lang="ru-RU" sz="6000" dirty="0" err="1" smtClean="0"/>
              <a:t>квартиросдатчики</a:t>
            </a:r>
            <a:r>
              <a:rPr lang="en-US" sz="6000" dirty="0" smtClean="0"/>
              <a:t/>
            </a:r>
            <a:br>
              <a:rPr lang="en-US" sz="6000" dirty="0" smtClean="0"/>
            </a:br>
            <a:r>
              <a:rPr lang="en-US" sz="6000" dirty="0"/>
              <a:t/>
            </a:r>
            <a:br>
              <a:rPr lang="en-US" sz="6000" dirty="0"/>
            </a:br>
            <a:r>
              <a:rPr lang="ru-RU" sz="6000" dirty="0" smtClean="0"/>
              <a:t>                       </a:t>
            </a:r>
            <a:r>
              <a:rPr lang="ru-RU" sz="1400" dirty="0" smtClean="0"/>
              <a:t>работа : Циркулевой Юлии  </a:t>
            </a:r>
            <a:br>
              <a:rPr lang="ru-RU" sz="1400" dirty="0" smtClean="0"/>
            </a:br>
            <a:r>
              <a:rPr lang="ru-RU" sz="1400" dirty="0" smtClean="0"/>
              <a:t>                                                                                                                     МБОУ СОШ №43 43                                                                                                                                     </a:t>
            </a:r>
            <a:r>
              <a:rPr lang="ru-RU" sz="6000" dirty="0" smtClean="0"/>
              <a:t> </a:t>
            </a:r>
            <a:endParaRPr lang="ru-RU" sz="6000" dirty="0"/>
          </a:p>
        </p:txBody>
      </p:sp>
    </p:spTree>
    <p:extLst>
      <p:ext uri="{BB962C8B-B14F-4D97-AF65-F5344CB8AC3E}">
        <p14:creationId xmlns:p14="http://schemas.microsoft.com/office/powerpoint/2010/main" val="32972599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Багамские острова </a:t>
            </a:r>
            <a:endParaRPr lang="ru-RU" dirty="0"/>
          </a:p>
        </p:txBody>
      </p:sp>
      <p:pic>
        <p:nvPicPr>
          <p:cNvPr id="10" name="Объект 9"/>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1988840"/>
            <a:ext cx="4320480" cy="4608512"/>
          </a:xfrm>
        </p:spPr>
      </p:pic>
      <p:pic>
        <p:nvPicPr>
          <p:cNvPr id="9" name="Объект 8"/>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251520" y="1988840"/>
            <a:ext cx="4237930" cy="4608512"/>
          </a:xfrm>
        </p:spPr>
      </p:pic>
    </p:spTree>
    <p:extLst>
      <p:ext uri="{BB962C8B-B14F-4D97-AF65-F5344CB8AC3E}">
        <p14:creationId xmlns:p14="http://schemas.microsoft.com/office/powerpoint/2010/main" val="37581249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3" name="Заголовок 2"/>
          <p:cNvSpPr>
            <a:spLocks noGrp="1"/>
          </p:cNvSpPr>
          <p:nvPr>
            <p:ph type="title"/>
          </p:nvPr>
        </p:nvSpPr>
        <p:spPr>
          <a:xfrm>
            <a:off x="20418" y="2276872"/>
            <a:ext cx="7756263" cy="1054250"/>
          </a:xfrm>
        </p:spPr>
        <p:txBody>
          <a:bodyPr/>
          <a:lstStyle/>
          <a:p>
            <a:pPr algn="l"/>
            <a:r>
              <a:rPr lang="ru-RU" sz="2800" b="1" dirty="0">
                <a:solidFill>
                  <a:schemeClr val="tx1"/>
                </a:solidFill>
              </a:rPr>
              <a:t>Багамские Острова — независимое государство, в основе политического устройства которого лежит </a:t>
            </a:r>
            <a:r>
              <a:rPr lang="ru-RU" sz="2800" b="1" dirty="0" smtClean="0">
                <a:solidFill>
                  <a:schemeClr val="tx1"/>
                </a:solidFill>
              </a:rPr>
              <a:t>Вестминстерская модель. </a:t>
            </a:r>
            <a:r>
              <a:rPr lang="ru-RU" sz="2800" b="1" dirty="0">
                <a:solidFill>
                  <a:schemeClr val="tx1"/>
                </a:solidFill>
              </a:rPr>
              <a:t>По форме правления Багамские Острова — это </a:t>
            </a:r>
            <a:r>
              <a:rPr lang="ru-RU" sz="2800" b="1" dirty="0" smtClean="0">
                <a:solidFill>
                  <a:schemeClr val="tx1"/>
                </a:solidFill>
              </a:rPr>
              <a:t>конституционная монархия. </a:t>
            </a:r>
            <a:r>
              <a:rPr lang="ru-RU" sz="2800" b="1" dirty="0">
                <a:solidFill>
                  <a:schemeClr val="tx1"/>
                </a:solidFill>
              </a:rPr>
              <a:t>Главой государства является королева Великобритании.</a:t>
            </a:r>
          </a:p>
        </p:txBody>
      </p:sp>
    </p:spTree>
    <p:extLst>
      <p:ext uri="{BB962C8B-B14F-4D97-AF65-F5344CB8AC3E}">
        <p14:creationId xmlns:p14="http://schemas.microsoft.com/office/powerpoint/2010/main" val="8163033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0568"/>
            <a:ext cx="9144000" cy="6847432"/>
          </a:xfrm>
        </p:spPr>
      </p:pic>
      <p:sp>
        <p:nvSpPr>
          <p:cNvPr id="3" name="Заголовок 2"/>
          <p:cNvSpPr>
            <a:spLocks noGrp="1"/>
          </p:cNvSpPr>
          <p:nvPr>
            <p:ph type="title"/>
          </p:nvPr>
        </p:nvSpPr>
        <p:spPr>
          <a:xfrm>
            <a:off x="107504" y="2492896"/>
            <a:ext cx="7756263" cy="1054250"/>
          </a:xfrm>
        </p:spPr>
        <p:txBody>
          <a:bodyPr/>
          <a:lstStyle/>
          <a:p>
            <a:pPr algn="l"/>
            <a:r>
              <a:rPr lang="ru-RU" sz="2800" b="1" dirty="0">
                <a:solidFill>
                  <a:schemeClr val="bg1"/>
                </a:solidFill>
              </a:rPr>
              <a:t>Багамы — стабильно развивающееся государство, получающее доходы в основном от туризма и банковских услуг. </a:t>
            </a:r>
            <a:r>
              <a:rPr lang="ru-RU" sz="2800" b="1" dirty="0" smtClean="0">
                <a:solidFill>
                  <a:schemeClr val="bg1"/>
                </a:solidFill>
              </a:rPr>
              <a:t>Туризм</a:t>
            </a:r>
            <a:r>
              <a:rPr lang="ru-RU" sz="2800" b="1" dirty="0">
                <a:solidFill>
                  <a:schemeClr val="bg1"/>
                </a:solidFill>
              </a:rPr>
              <a:t> даёт Островам свыше 60 % ВВП. С туристическим бизнесом прямо или косвенно связана примерно половина занятого населения. Большинство туристов прилетают или приплывают из </a:t>
            </a:r>
            <a:r>
              <a:rPr lang="ru-RU" sz="2800" b="1" dirty="0" smtClean="0">
                <a:solidFill>
                  <a:schemeClr val="bg1"/>
                </a:solidFill>
              </a:rPr>
              <a:t>США.</a:t>
            </a:r>
            <a:r>
              <a:rPr lang="ru-RU" sz="2800" b="1" dirty="0">
                <a:solidFill>
                  <a:schemeClr val="bg1"/>
                </a:solidFill>
              </a:rPr>
              <a:t/>
            </a:r>
            <a:br>
              <a:rPr lang="ru-RU" sz="2800" b="1" dirty="0">
                <a:solidFill>
                  <a:schemeClr val="bg1"/>
                </a:solidFill>
              </a:rPr>
            </a:br>
            <a:r>
              <a:rPr lang="ru-RU" sz="2800" b="1" dirty="0">
                <a:solidFill>
                  <a:schemeClr val="bg1"/>
                </a:solidFill>
              </a:rPr>
              <a:t>ВВП на душу населения (в 2009 году) — 29,8 тыс. долл. (46-е место в мире, между Италией и Израилем).</a:t>
            </a:r>
            <a:br>
              <a:rPr lang="ru-RU" sz="2800" b="1" dirty="0">
                <a:solidFill>
                  <a:schemeClr val="bg1"/>
                </a:solidFill>
              </a:rPr>
            </a:br>
            <a:endParaRPr lang="ru-RU" sz="2800" b="1" dirty="0">
              <a:solidFill>
                <a:schemeClr val="bg1"/>
              </a:solidFill>
            </a:endParaRPr>
          </a:p>
        </p:txBody>
      </p:sp>
    </p:spTree>
    <p:extLst>
      <p:ext uri="{BB962C8B-B14F-4D97-AF65-F5344CB8AC3E}">
        <p14:creationId xmlns:p14="http://schemas.microsoft.com/office/powerpoint/2010/main" val="26154634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dmin\Desktop\_\скачанные файлы.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8298" y="4149081"/>
            <a:ext cx="6135702" cy="272509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Admin\Desktop\_\Агадес.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9" y="2864148"/>
            <a:ext cx="6048375" cy="40100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dmin\Desktop\_\IMG_1774_resiz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2" y="2503"/>
            <a:ext cx="4644008" cy="486665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Desktop\_\3210_shanxaj.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1"/>
            <a:ext cx="6408712" cy="385767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683568" y="2636912"/>
            <a:ext cx="7756263" cy="1054250"/>
          </a:xfrm>
        </p:spPr>
        <p:txBody>
          <a:bodyPr/>
          <a:lstStyle/>
          <a:p>
            <a:pPr algn="l"/>
            <a:r>
              <a:rPr lang="ru-RU" sz="2800" b="1" dirty="0">
                <a:solidFill>
                  <a:schemeClr val="bg1"/>
                </a:solidFill>
              </a:rPr>
              <a:t>Страны “</a:t>
            </a:r>
            <a:r>
              <a:rPr lang="ru-RU" sz="2800" b="1" dirty="0" err="1">
                <a:solidFill>
                  <a:schemeClr val="bg1"/>
                </a:solidFill>
              </a:rPr>
              <a:t>квартиросдатчики</a:t>
            </a:r>
            <a:r>
              <a:rPr lang="ru-RU" sz="2800" b="1" dirty="0">
                <a:solidFill>
                  <a:schemeClr val="bg1"/>
                </a:solidFill>
              </a:rPr>
              <a:t>” - это обычно небольшие по территории островные, чаще независимые, государства, находящиеся на перекрёстке "караванных" путей. Эти страны - обычно оффшорные зоны, которые славятся отсутствием налогов для нерезидентов, или ставки этих налогов являются очень не большие. Оффшорные фирмы как-бы </a:t>
            </a:r>
            <a:r>
              <a:rPr lang="ru-RU" sz="2800" b="1" dirty="0" err="1">
                <a:solidFill>
                  <a:schemeClr val="bg1"/>
                </a:solidFill>
              </a:rPr>
              <a:t>квартируются</a:t>
            </a:r>
            <a:r>
              <a:rPr lang="ru-RU" sz="2800" b="1" dirty="0">
                <a:solidFill>
                  <a:schemeClr val="bg1"/>
                </a:solidFill>
              </a:rPr>
              <a:t> у них, не ведя на их территории никакой деятельности. Или в этих странах находятся штаб-квартиры больших корпораций, которые так-же ведут свою деятельность за пределами такой страны.</a:t>
            </a:r>
            <a:endParaRPr lang="ru-RU" sz="2400" b="1" dirty="0">
              <a:solidFill>
                <a:schemeClr val="bg1"/>
              </a:solidFill>
            </a:endParaRPr>
          </a:p>
        </p:txBody>
      </p:sp>
    </p:spTree>
    <p:extLst>
      <p:ext uri="{BB962C8B-B14F-4D97-AF65-F5344CB8AC3E}">
        <p14:creationId xmlns:p14="http://schemas.microsoft.com/office/powerpoint/2010/main" val="43827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3"/>
          <p:cNvSpPr>
            <a:spLocks noGrp="1"/>
          </p:cNvSpPr>
          <p:nvPr>
            <p:ph type="title"/>
          </p:nvPr>
        </p:nvSpPr>
        <p:spPr>
          <a:xfrm>
            <a:off x="684213" y="2636838"/>
            <a:ext cx="7754937" cy="1054100"/>
          </a:xfrm>
        </p:spPr>
        <p:txBody>
          <a:bodyPr/>
          <a:lstStyle/>
          <a:p>
            <a:r>
              <a:rPr lang="ru-RU" sz="2800" b="1" dirty="0" smtClean="0"/>
              <a:t>Страны-</a:t>
            </a:r>
            <a:r>
              <a:rPr lang="ru-RU" sz="2800" dirty="0" smtClean="0"/>
              <a:t>небольшие </a:t>
            </a:r>
            <a:r>
              <a:rPr lang="ru-RU" sz="2800" dirty="0"/>
              <a:t>по размеру островные и приморские независимые государства и колониальные владения, расположенные на перекрестке важнейших международных транспортных путей. Выгодность географического положения, льготная налоговая политика превратили их территорию в места размещения штаб квартир крупнейших транснациональных корпораций, банков.</a:t>
            </a:r>
          </a:p>
        </p:txBody>
      </p:sp>
    </p:spTree>
    <p:extLst>
      <p:ext uri="{BB962C8B-B14F-4D97-AF65-F5344CB8AC3E}">
        <p14:creationId xmlns:p14="http://schemas.microsoft.com/office/powerpoint/2010/main" val="31767054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1988840"/>
            <a:ext cx="4104456" cy="4464496"/>
          </a:xfrm>
        </p:spPr>
      </p:pic>
      <p:sp>
        <p:nvSpPr>
          <p:cNvPr id="3" name="Заголовок 2"/>
          <p:cNvSpPr>
            <a:spLocks noGrp="1"/>
          </p:cNvSpPr>
          <p:nvPr>
            <p:ph type="title"/>
          </p:nvPr>
        </p:nvSpPr>
        <p:spPr/>
        <p:txBody>
          <a:bodyPr/>
          <a:lstStyle/>
          <a:p>
            <a:r>
              <a:rPr lang="ru-RU" dirty="0" smtClean="0"/>
              <a:t>Бермудские острова </a:t>
            </a:r>
            <a:endParaRPr lang="ru-RU" dirty="0"/>
          </a:p>
        </p:txBody>
      </p:sp>
      <p:pic>
        <p:nvPicPr>
          <p:cNvPr id="2050" name="Picture 2" descr="C:\Users\Admin\Desktop\_\v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1988840"/>
            <a:ext cx="4464496" cy="4464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020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95" y="-14064"/>
            <a:ext cx="9144000" cy="6858000"/>
          </a:xfrm>
        </p:spPr>
      </p:pic>
      <p:sp>
        <p:nvSpPr>
          <p:cNvPr id="3" name="Заголовок 2"/>
          <p:cNvSpPr>
            <a:spLocks noGrp="1"/>
          </p:cNvSpPr>
          <p:nvPr>
            <p:ph type="title"/>
          </p:nvPr>
        </p:nvSpPr>
        <p:spPr>
          <a:xfrm>
            <a:off x="0" y="2636912"/>
            <a:ext cx="7756263" cy="1054250"/>
          </a:xfrm>
        </p:spPr>
        <p:txBody>
          <a:bodyPr/>
          <a:lstStyle/>
          <a:p>
            <a:pPr algn="just"/>
            <a:r>
              <a:rPr lang="ru-RU" sz="2000" dirty="0" smtClean="0">
                <a:solidFill>
                  <a:schemeClr val="tx1"/>
                </a:solidFill>
              </a:rPr>
              <a:t> заморская территория Великобритании, расположенная на группе </a:t>
            </a:r>
            <a:r>
              <a:rPr lang="ru-RU" sz="2000" dirty="0">
                <a:solidFill>
                  <a:schemeClr val="tx1"/>
                </a:solidFill>
              </a:rPr>
              <a:t>островов в северо-западной </a:t>
            </a:r>
            <a:r>
              <a:rPr lang="ru-RU" sz="2000" dirty="0" smtClean="0">
                <a:solidFill>
                  <a:schemeClr val="tx1"/>
                </a:solidFill>
              </a:rPr>
              <a:t>части Атлантического океана</a:t>
            </a:r>
            <a:br>
              <a:rPr lang="ru-RU" sz="2000" dirty="0" smtClean="0">
                <a:solidFill>
                  <a:schemeClr val="tx1"/>
                </a:solidFill>
              </a:rPr>
            </a:br>
            <a:r>
              <a:rPr lang="ru-RU" sz="2000" dirty="0">
                <a:solidFill>
                  <a:schemeClr val="tx1"/>
                </a:solidFill>
              </a:rPr>
              <a:t>Острова находятся на перекрёстке морских путей</a:t>
            </a:r>
          </a:p>
        </p:txBody>
      </p:sp>
    </p:spTree>
    <p:extLst>
      <p:ext uri="{BB962C8B-B14F-4D97-AF65-F5344CB8AC3E}">
        <p14:creationId xmlns:p14="http://schemas.microsoft.com/office/powerpoint/2010/main" val="34200269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034" y="0"/>
            <a:ext cx="9158033" cy="6858000"/>
          </a:xfrm>
        </p:spPr>
      </p:pic>
      <p:sp>
        <p:nvSpPr>
          <p:cNvPr id="3" name="Заголовок 2"/>
          <p:cNvSpPr>
            <a:spLocks noGrp="1"/>
          </p:cNvSpPr>
          <p:nvPr>
            <p:ph type="title"/>
          </p:nvPr>
        </p:nvSpPr>
        <p:spPr>
          <a:xfrm>
            <a:off x="0" y="2852936"/>
            <a:ext cx="7756263" cy="1054250"/>
          </a:xfrm>
        </p:spPr>
        <p:txBody>
          <a:bodyPr/>
          <a:lstStyle/>
          <a:p>
            <a:pPr algn="l"/>
            <a:r>
              <a:rPr lang="ru-RU" sz="2800" b="1" dirty="0">
                <a:solidFill>
                  <a:schemeClr val="tx1"/>
                </a:solidFill>
              </a:rPr>
              <a:t>ВВП на душу населения в 2004 году — 69,9 тыс. долл. (4-е место в мире).</a:t>
            </a:r>
            <a:br>
              <a:rPr lang="ru-RU" sz="2800" b="1" dirty="0">
                <a:solidFill>
                  <a:schemeClr val="tx1"/>
                </a:solidFill>
              </a:rPr>
            </a:br>
            <a:r>
              <a:rPr lang="ru-RU" sz="2800" b="1" dirty="0">
                <a:solidFill>
                  <a:schemeClr val="tx1"/>
                </a:solidFill>
              </a:rPr>
              <a:t>Основной доход приносит иностранный туризм (60 % валютных поступлений). Острова ежегодно посещает около 600 тыс. человек (90 % из США).</a:t>
            </a:r>
            <a:br>
              <a:rPr lang="ru-RU" sz="2800" b="1" dirty="0">
                <a:solidFill>
                  <a:schemeClr val="tx1"/>
                </a:solidFill>
              </a:rPr>
            </a:br>
            <a:r>
              <a:rPr lang="ru-RU" sz="2800" b="1" dirty="0">
                <a:solidFill>
                  <a:schemeClr val="tx1"/>
                </a:solidFill>
              </a:rPr>
              <a:t>Операции иностранных компаний на островах освобождены от налогов, благодаря чему Бермуды стали важным финансовым центром. На островах зарегистрировано более шести тысяч иностранных компаний, по тоннажу морских судов (три миллиона брутто регистровых тонн) Бермуды занимают 5-е место в мире.</a:t>
            </a:r>
            <a:br>
              <a:rPr lang="ru-RU" sz="2800" b="1" dirty="0">
                <a:solidFill>
                  <a:schemeClr val="tx1"/>
                </a:solidFill>
              </a:rPr>
            </a:br>
            <a:endParaRPr lang="ru-RU" sz="2800" b="1" dirty="0">
              <a:solidFill>
                <a:schemeClr val="tx1"/>
              </a:solidFill>
            </a:endParaRPr>
          </a:p>
        </p:txBody>
      </p:sp>
    </p:spTree>
    <p:extLst>
      <p:ext uri="{BB962C8B-B14F-4D97-AF65-F5344CB8AC3E}">
        <p14:creationId xmlns:p14="http://schemas.microsoft.com/office/powerpoint/2010/main" val="16775271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Панама </a:t>
            </a:r>
            <a:endParaRPr lang="ru-RU" dirty="0"/>
          </a:p>
        </p:txBody>
      </p:sp>
      <p:pic>
        <p:nvPicPr>
          <p:cNvPr id="5" name="Объект 4"/>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251520" y="1988840"/>
            <a:ext cx="4320480" cy="4680520"/>
          </a:xfrm>
        </p:spPr>
      </p:pic>
      <p:pic>
        <p:nvPicPr>
          <p:cNvPr id="6" name="Объект 5"/>
          <p:cNvPicPr>
            <a:picLocks noGrp="1" noChangeAspect="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4645024" y="1988840"/>
            <a:ext cx="4247455" cy="4680520"/>
          </a:xfrm>
        </p:spPr>
      </p:pic>
    </p:spTree>
    <p:extLst>
      <p:ext uri="{BB962C8B-B14F-4D97-AF65-F5344CB8AC3E}">
        <p14:creationId xmlns:p14="http://schemas.microsoft.com/office/powerpoint/2010/main" val="29647059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3" name="Заголовок 2"/>
          <p:cNvSpPr>
            <a:spLocks noGrp="1"/>
          </p:cNvSpPr>
          <p:nvPr>
            <p:ph type="title"/>
          </p:nvPr>
        </p:nvSpPr>
        <p:spPr>
          <a:xfrm>
            <a:off x="107504" y="3645024"/>
            <a:ext cx="7756263" cy="1054250"/>
          </a:xfrm>
        </p:spPr>
        <p:txBody>
          <a:bodyPr/>
          <a:lstStyle/>
          <a:p>
            <a:pPr algn="l"/>
            <a:r>
              <a:rPr lang="ru-RU" sz="2800" b="1" dirty="0">
                <a:solidFill>
                  <a:schemeClr val="tx1"/>
                </a:solidFill>
              </a:rPr>
              <a:t>Экономика Панамы базируется на эксплуатации Панамского канала, а также на банковском деле, страховом деле, регистрации судов под флагом страны и туризме. Эти отрасли составляют примерно две трети ВВП Панамы, в них заняты примерно две трети работающих.</a:t>
            </a:r>
            <a:br>
              <a:rPr lang="ru-RU" sz="2800" b="1" dirty="0">
                <a:solidFill>
                  <a:schemeClr val="tx1"/>
                </a:solidFill>
              </a:rPr>
            </a:br>
            <a:r>
              <a:rPr lang="ru-RU" sz="2800" b="1" dirty="0">
                <a:solidFill>
                  <a:schemeClr val="tx1"/>
                </a:solidFill>
              </a:rPr>
              <a:t>ВВП на душу населения в 2012 году — 15,6 тыс. долл. (63-е место в мире).</a:t>
            </a:r>
            <a:br>
              <a:rPr lang="ru-RU" sz="2800" b="1" dirty="0">
                <a:solidFill>
                  <a:schemeClr val="tx1"/>
                </a:solidFill>
              </a:rPr>
            </a:br>
            <a:endParaRPr lang="ru-RU" sz="2800" b="1" dirty="0">
              <a:solidFill>
                <a:schemeClr val="tx1"/>
              </a:solidFill>
            </a:endParaRPr>
          </a:p>
        </p:txBody>
      </p:sp>
    </p:spTree>
    <p:extLst>
      <p:ext uri="{BB962C8B-B14F-4D97-AF65-F5344CB8AC3E}">
        <p14:creationId xmlns:p14="http://schemas.microsoft.com/office/powerpoint/2010/main" val="22451901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5652120" cy="6857999"/>
          </a:xfrm>
        </p:spPr>
      </p:pic>
      <p:pic>
        <p:nvPicPr>
          <p:cNvPr id="3074" name="Picture 2" descr="C:\Users\Admin\Desktop\_\DSC0384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6219" y="0"/>
            <a:ext cx="4739680" cy="357301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dmin\Desktop\_\images (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8308" y="3573016"/>
            <a:ext cx="4677591" cy="3284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045566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вердый переплет">
  <a:themeElements>
    <a:clrScheme name="Твердый переплет">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Твердый переплет">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Твердый переплет">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71</TotalTime>
  <Words>181</Words>
  <Application>Microsoft Office PowerPoint</Application>
  <PresentationFormat>Экран (4:3)</PresentationFormat>
  <Paragraphs>11</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Твердый переплет</vt:lpstr>
      <vt:lpstr>Страны квартиросдатчики                         работа : Циркулевой Юлии                                                                                                                        МБОУ СОШ №43 43                                                                                                                                      </vt:lpstr>
      <vt:lpstr>Страны “квартиросдатчики” - это обычно небольшие по территории островные, чаще независимые, государства, находящиеся на перекрёстке "караванных" путей. Эти страны - обычно оффшорные зоны, которые славятся отсутствием налогов для нерезидентов, или ставки этих налогов являются очень не большие. Оффшорные фирмы как-бы квартируются у них, не ведя на их территории никакой деятельности. Или в этих странах находятся штаб-квартиры больших корпораций, которые так-же ведут свою деятельность за пределами такой страны.</vt:lpstr>
      <vt:lpstr>Страны-небольшие по размеру островные и приморские независимые государства и колониальные владения, расположенные на перекрестке важнейших международных транспортных путей. Выгодность географического положения, льготная налоговая политика превратили их территорию в места размещения штаб квартир крупнейших транснациональных корпораций, банков.</vt:lpstr>
      <vt:lpstr>Бермудские острова </vt:lpstr>
      <vt:lpstr> заморская территория Великобритании, расположенная на группе островов в северо-западной части Атлантического океана Острова находятся на перекрёстке морских путей</vt:lpstr>
      <vt:lpstr>ВВП на душу населения в 2004 году — 69,9 тыс. долл. (4-е место в мире). Основной доход приносит иностранный туризм (60 % валютных поступлений). Острова ежегодно посещает около 600 тыс. человек (90 % из США). Операции иностранных компаний на островах освобождены от налогов, благодаря чему Бермуды стали важным финансовым центром. На островах зарегистрировано более шести тысяч иностранных компаний, по тоннажу морских судов (три миллиона брутто регистровых тонн) Бермуды занимают 5-е место в мире. </vt:lpstr>
      <vt:lpstr>Панама </vt:lpstr>
      <vt:lpstr>Экономика Панамы базируется на эксплуатации Панамского канала, а также на банковском деле, страховом деле, регистрации судов под флагом страны и туризме. Эти отрасли составляют примерно две трети ВВП Панамы, в них заняты примерно две трети работающих. ВВП на душу населения в 2012 году — 15,6 тыс. долл. (63-е место в мире). </vt:lpstr>
      <vt:lpstr>Презентация PowerPoint</vt:lpstr>
      <vt:lpstr>Багамские острова </vt:lpstr>
      <vt:lpstr>Багамские Острова — независимое государство, в основе политического устройства которого лежит Вестминстерская модель. По форме правления Багамские Острова — это конституционная монархия. Главой государства является королева Великобритании.</vt:lpstr>
      <vt:lpstr>Багамы — стабильно развивающееся государство, получающее доходы в основном от туризма и банковских услуг. Туризм даёт Островам свыше 60 % ВВП. С туристическим бизнесом прямо или косвенно связана примерно половина занятого населения. Большинство туристов прилетают или приплывают из США. ВВП на душу населения (в 2009 году) — 29,8 тыс. долл. (46-е место в мире, между Италией и Израилем).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Страны квартиросдатчики </dc:title>
  <dc:creator>Admin</dc:creator>
  <cp:lastModifiedBy>Admin</cp:lastModifiedBy>
  <cp:revision>9</cp:revision>
  <dcterms:created xsi:type="dcterms:W3CDTF">2015-03-10T04:16:14Z</dcterms:created>
  <dcterms:modified xsi:type="dcterms:W3CDTF">2015-03-11T05:13:23Z</dcterms:modified>
</cp:coreProperties>
</file>