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79" r:id="rId2"/>
    <p:sldId id="257" r:id="rId3"/>
    <p:sldId id="258" r:id="rId4"/>
    <p:sldId id="256" r:id="rId5"/>
    <p:sldId id="259" r:id="rId6"/>
    <p:sldId id="260" r:id="rId7"/>
    <p:sldId id="261" r:id="rId8"/>
    <p:sldId id="262" r:id="rId9"/>
    <p:sldId id="263" r:id="rId10"/>
    <p:sldId id="264" r:id="rId11"/>
    <p:sldId id="267" r:id="rId12"/>
    <p:sldId id="268" r:id="rId13"/>
    <p:sldId id="269" r:id="rId14"/>
    <p:sldId id="280" r:id="rId15"/>
    <p:sldId id="273" r:id="rId16"/>
    <p:sldId id="265" r:id="rId17"/>
    <p:sldId id="281" r:id="rId18"/>
    <p:sldId id="270" r:id="rId19"/>
    <p:sldId id="271" r:id="rId20"/>
    <p:sldId id="272" r:id="rId21"/>
    <p:sldId id="266" r:id="rId22"/>
    <p:sldId id="274" r:id="rId23"/>
    <p:sldId id="283" r:id="rId24"/>
    <p:sldId id="275" r:id="rId25"/>
    <p:sldId id="276" r:id="rId26"/>
    <p:sldId id="277" r:id="rId27"/>
    <p:sldId id="278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97" d="100"/>
          <a:sy n="97" d="100"/>
        </p:scale>
        <p:origin x="-2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4E172631-BBE6-42AC-BAA1-840367214B60}" type="datetimeFigureOut">
              <a:rPr lang="ru-RU" smtClean="0"/>
              <a:pPr/>
              <a:t>28.02.2005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F06695F6-F1A2-40DA-A4EF-2A86C8B120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E172631-BBE6-42AC-BAA1-840367214B60}" type="datetimeFigureOut">
              <a:rPr lang="ru-RU" smtClean="0"/>
              <a:pPr/>
              <a:t>28.02.2005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06695F6-F1A2-40DA-A4EF-2A86C8B120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4E172631-BBE6-42AC-BAA1-840367214B60}" type="datetimeFigureOut">
              <a:rPr lang="ru-RU" smtClean="0"/>
              <a:pPr/>
              <a:t>28.02.2005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F06695F6-F1A2-40DA-A4EF-2A86C8B120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E172631-BBE6-42AC-BAA1-840367214B60}" type="datetimeFigureOut">
              <a:rPr lang="ru-RU" smtClean="0"/>
              <a:pPr/>
              <a:t>28.02.2005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06695F6-F1A2-40DA-A4EF-2A86C8B120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4E172631-BBE6-42AC-BAA1-840367214B60}" type="datetimeFigureOut">
              <a:rPr lang="ru-RU" smtClean="0"/>
              <a:pPr/>
              <a:t>28.02.2005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F06695F6-F1A2-40DA-A4EF-2A86C8B120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E172631-BBE6-42AC-BAA1-840367214B60}" type="datetimeFigureOut">
              <a:rPr lang="ru-RU" smtClean="0"/>
              <a:pPr/>
              <a:t>28.02.2005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06695F6-F1A2-40DA-A4EF-2A86C8B120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E172631-BBE6-42AC-BAA1-840367214B60}" type="datetimeFigureOut">
              <a:rPr lang="ru-RU" smtClean="0"/>
              <a:pPr/>
              <a:t>28.02.2005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06695F6-F1A2-40DA-A4EF-2A86C8B120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E172631-BBE6-42AC-BAA1-840367214B60}" type="datetimeFigureOut">
              <a:rPr lang="ru-RU" smtClean="0"/>
              <a:pPr/>
              <a:t>28.02.2005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06695F6-F1A2-40DA-A4EF-2A86C8B120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4E172631-BBE6-42AC-BAA1-840367214B60}" type="datetimeFigureOut">
              <a:rPr lang="ru-RU" smtClean="0"/>
              <a:pPr/>
              <a:t>28.02.2005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06695F6-F1A2-40DA-A4EF-2A86C8B120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E172631-BBE6-42AC-BAA1-840367214B60}" type="datetimeFigureOut">
              <a:rPr lang="ru-RU" smtClean="0"/>
              <a:pPr/>
              <a:t>28.02.2005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06695F6-F1A2-40DA-A4EF-2A86C8B1201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E172631-BBE6-42AC-BAA1-840367214B60}" type="datetimeFigureOut">
              <a:rPr lang="ru-RU" smtClean="0"/>
              <a:pPr/>
              <a:t>28.02.2005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06695F6-F1A2-40DA-A4EF-2A86C8B1201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4E172631-BBE6-42AC-BAA1-840367214B60}" type="datetimeFigureOut">
              <a:rPr lang="ru-RU" smtClean="0"/>
              <a:pPr/>
              <a:t>28.02.2005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F06695F6-F1A2-40DA-A4EF-2A86C8B1201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460_%D0%B4%D0%BE_%D0%BD._%D1%8D." TargetMode="Externa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ru.wikipedia.org/wiki/370_%D0%B4%D0%BE_%D0%BD._%D1%8D.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hyperlink" Target="http://www.ruslania.com/pictures/big/4680000881043.jpg" TargetMode="Externa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gif"/><Relationship Id="rId4" Type="http://schemas.openxmlformats.org/officeDocument/2006/relationships/image" Target="../media/image7.gi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348" y="714356"/>
            <a:ext cx="60785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с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000892" y="714356"/>
            <a:ext cx="64472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п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572000" y="2928934"/>
            <a:ext cx="59182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р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643174" y="1214422"/>
            <a:ext cx="62549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а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429388" y="5214950"/>
            <a:ext cx="59824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в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714876" y="5072074"/>
            <a:ext cx="5838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е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429256" y="1214422"/>
            <a:ext cx="68961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д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929322" y="2786058"/>
            <a:ext cx="6687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л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571868" y="4071942"/>
            <a:ext cx="6703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и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286248" y="1714488"/>
            <a:ext cx="59824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в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928662" y="4357694"/>
            <a:ext cx="67197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о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143108" y="5286388"/>
            <a:ext cx="60785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с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71472" y="2428868"/>
            <a:ext cx="6351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т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143108" y="2643182"/>
            <a:ext cx="6046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ь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142852"/>
            <a:ext cx="8215370" cy="160043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dirty="0" smtClean="0"/>
              <a:t> </a:t>
            </a:r>
            <a:r>
              <a:rPr lang="ru-RU" sz="4400" dirty="0"/>
              <a:t>В чем может проявляться справедливость? </a:t>
            </a:r>
            <a:endParaRPr lang="ru-RU" sz="4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285720" y="2143116"/>
            <a:ext cx="851124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(в работе, к окружающим, к самому себе).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3571876"/>
            <a:ext cx="871543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/>
              <a:t>А что значит </a:t>
            </a:r>
            <a:r>
              <a:rPr lang="ru-RU" sz="4400" dirty="0" smtClean="0"/>
              <a:t>быть справедливым</a:t>
            </a:r>
            <a:r>
              <a:rPr lang="ru-RU" sz="4400" dirty="0"/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5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5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5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5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21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5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14546" y="0"/>
            <a:ext cx="437857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Корзина идей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3" name="Рисунок 2" descr="77a48297b5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00700" y="2200275"/>
            <a:ext cx="3543300" cy="465772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246615" y="857232"/>
            <a:ext cx="589738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Толковые словари: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6" name="Рисунок 5" descr="1297717689_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0232" y="1643050"/>
            <a:ext cx="3810000" cy="3057525"/>
          </a:xfrm>
          <a:prstGeom prst="rect">
            <a:avLst/>
          </a:prstGeom>
        </p:spPr>
      </p:pic>
      <p:pic>
        <p:nvPicPr>
          <p:cNvPr id="5" name="Рисунок 4" descr="images (1)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611386">
            <a:off x="259920" y="402773"/>
            <a:ext cx="2143125" cy="2143125"/>
          </a:xfrm>
          <a:prstGeom prst="rect">
            <a:avLst/>
          </a:prstGeom>
        </p:spPr>
      </p:pic>
      <p:pic>
        <p:nvPicPr>
          <p:cNvPr id="7" name="Рисунок 6" descr="ozhegov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286113">
            <a:off x="787587" y="3350043"/>
            <a:ext cx="2486188" cy="32196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437857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Корзина идей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3" name="Рисунок 2" descr="77a48297b5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0430" y="1428736"/>
            <a:ext cx="1500198" cy="197203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71472" y="642918"/>
            <a:ext cx="768704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Пословицы и поговорки</a:t>
            </a:r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: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1785926"/>
            <a:ext cx="4071966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Говоришь </a:t>
            </a:r>
            <a:r>
              <a:rPr lang="ru-RU" sz="2800" dirty="0" smtClean="0"/>
              <a:t>правду-</a:t>
            </a:r>
          </a:p>
          <a:p>
            <a:endParaRPr lang="ru-RU" sz="2800" dirty="0"/>
          </a:p>
          <a:p>
            <a:r>
              <a:rPr lang="ru-RU" sz="2800" dirty="0"/>
              <a:t>Была правда, </a:t>
            </a:r>
            <a:endParaRPr lang="ru-RU" sz="2800" dirty="0" smtClean="0"/>
          </a:p>
          <a:p>
            <a:endParaRPr lang="ru-RU" sz="2800" dirty="0"/>
          </a:p>
          <a:p>
            <a:r>
              <a:rPr lang="ru-RU" sz="2800" dirty="0"/>
              <a:t>Всяк правды ищет</a:t>
            </a:r>
            <a:r>
              <a:rPr lang="ru-RU" sz="2800" dirty="0" smtClean="0"/>
              <a:t>,</a:t>
            </a:r>
          </a:p>
          <a:p>
            <a:r>
              <a:rPr lang="ru-RU" sz="2800" dirty="0" smtClean="0"/>
              <a:t> </a:t>
            </a:r>
            <a:endParaRPr lang="ru-RU" sz="2800" dirty="0"/>
          </a:p>
          <a:p>
            <a:r>
              <a:rPr lang="ru-RU" sz="2800" dirty="0"/>
              <a:t>Не ищи правды в других</a:t>
            </a:r>
            <a:r>
              <a:rPr lang="ru-RU" sz="2800" dirty="0" smtClean="0"/>
              <a:t>,</a:t>
            </a:r>
          </a:p>
          <a:p>
            <a:r>
              <a:rPr lang="ru-RU" sz="2800" dirty="0" smtClean="0"/>
              <a:t> </a:t>
            </a:r>
            <a:endParaRPr lang="ru-RU" sz="2800" dirty="0"/>
          </a:p>
          <a:p>
            <a:r>
              <a:rPr lang="ru-RU" sz="2800" dirty="0"/>
              <a:t>Хлеб-соль кушай, </a:t>
            </a:r>
            <a:endParaRPr lang="ru-RU" sz="2800" dirty="0" smtClean="0"/>
          </a:p>
          <a:p>
            <a:endParaRPr lang="ru-RU" sz="28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6143644"/>
            <a:ext cx="28207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/>
              <a:t>В ком добра нет, </a:t>
            </a:r>
          </a:p>
        </p:txBody>
      </p:sp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5072034" y="1500174"/>
            <a:ext cx="4071966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том и правды мало.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5400000">
            <a:off x="2607467" y="5179219"/>
            <a:ext cx="335756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604" name="Rectangle 4"/>
          <p:cNvSpPr>
            <a:spLocks noChangeArrowheads="1"/>
          </p:cNvSpPr>
          <p:nvPr/>
        </p:nvSpPr>
        <p:spPr bwMode="auto">
          <a:xfrm>
            <a:off x="4929190" y="5643578"/>
            <a:ext cx="385765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правду и делай.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5605" name="Rectangle 5"/>
          <p:cNvSpPr>
            <a:spLocks noChangeArrowheads="1"/>
          </p:cNvSpPr>
          <p:nvPr/>
        </p:nvSpPr>
        <p:spPr bwMode="auto">
          <a:xfrm>
            <a:off x="5072066" y="4572008"/>
            <a:ext cx="3286148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да в лес ушла.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5606" name="Rectangle 6"/>
          <p:cNvSpPr>
            <a:spLocks noChangeArrowheads="1"/>
          </p:cNvSpPr>
          <p:nvPr/>
        </p:nvSpPr>
        <p:spPr bwMode="auto">
          <a:xfrm>
            <a:off x="5000628" y="3643314"/>
            <a:ext cx="35719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да не всяк её творит.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5607" name="Rectangle 7"/>
          <p:cNvSpPr>
            <a:spLocks noChangeArrowheads="1"/>
          </p:cNvSpPr>
          <p:nvPr/>
        </p:nvSpPr>
        <p:spPr bwMode="auto">
          <a:xfrm>
            <a:off x="5286380" y="2143116"/>
            <a:ext cx="35719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 правду слушай.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5608" name="Rectangle 8"/>
          <p:cNvSpPr>
            <a:spLocks noChangeArrowheads="1"/>
          </p:cNvSpPr>
          <p:nvPr/>
        </p:nvSpPr>
        <p:spPr bwMode="auto">
          <a:xfrm>
            <a:off x="5286380" y="2786058"/>
            <a:ext cx="35719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коли в тебе её нет.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4867" y="0"/>
            <a:ext cx="437857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Корзина идей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3" name="Рисунок 2" descr="77a48297b5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195692"/>
            <a:ext cx="2786050" cy="366230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908960" y="362530"/>
            <a:ext cx="366356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Афоризмы</a:t>
            </a:r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: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 rot="21207523">
            <a:off x="21933" y="972672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Справедливость есть высшая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из всех добродетелей.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 rot="725354">
            <a:off x="57402" y="2218135"/>
            <a:ext cx="354294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Справедливость заключается </a:t>
            </a:r>
          </a:p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в том, чтобы </a:t>
            </a:r>
          </a:p>
          <a:p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воздать каждому своё.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428728" y="1571612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cs typeface="Arial" charset="0"/>
              </a:rPr>
              <a:t>Справедливость основывается на понимании всех обстоятельств.</a:t>
            </a:r>
          </a:p>
          <a:p>
            <a:pPr algn="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cs typeface="Arial" charset="0"/>
              </a:rPr>
              <a:t> (У. 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  <a:cs typeface="Arial" charset="0"/>
              </a:rPr>
              <a:t>Уадлер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cs typeface="Arial" charset="0"/>
              </a:rPr>
              <a:t>)</a:t>
            </a:r>
            <a:endParaRPr lang="ru-RU" b="1" dirty="0">
              <a:solidFill>
                <a:schemeClr val="accent2">
                  <a:lumMod val="75000"/>
                </a:schemeClr>
              </a:solidFill>
              <a:cs typeface="Arial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21399074">
            <a:off x="3500430" y="2500306"/>
            <a:ext cx="4572000" cy="892552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defRPr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Гнев часто бывает причиной несправедливости.</a:t>
            </a:r>
          </a:p>
          <a:p>
            <a:pPr algn="r">
              <a:defRPr/>
            </a:pPr>
            <a:r>
              <a:rPr lang="ru-RU" sz="1600" b="1" i="1" dirty="0" smtClean="0">
                <a:solidFill>
                  <a:schemeClr val="tx2">
                    <a:lumMod val="75000"/>
                  </a:schemeClr>
                </a:solidFill>
              </a:rPr>
              <a:t>Неизвестный автор</a:t>
            </a:r>
            <a:endParaRPr lang="ru-RU" sz="16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 rot="521724">
            <a:off x="2928926" y="350043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Не от богатства и бедности люди поступают несправедливо. 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214678" y="4429132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defRPr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Справедливость есть исполнение долга, </a:t>
            </a:r>
          </a:p>
          <a:p>
            <a:pPr algn="r">
              <a:defRPr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несправедливость – неделание того, </a:t>
            </a:r>
          </a:p>
          <a:p>
            <a:pPr algn="r">
              <a:defRPr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что должно, уклонение </a:t>
            </a:r>
          </a:p>
          <a:p>
            <a:pPr algn="r">
              <a:defRPr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[от выполнения своих обязанностей]. 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428992" y="2428868"/>
            <a:ext cx="164981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Д/З?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2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00166" y="428604"/>
            <a:ext cx="5565947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Проверка </a:t>
            </a:r>
          </a:p>
          <a:p>
            <a:pPr algn="ctr"/>
            <a:r>
              <a:rPr lang="ru-RU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работы групп:</a:t>
            </a:r>
            <a:endParaRPr lang="ru-RU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3" name="Рисунок 2" descr="74862726_1306006607_zhm6qoxjyfvkiw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480" y="2214554"/>
            <a:ext cx="4357718" cy="42488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Заголовок 3"/>
          <p:cNvSpPr>
            <a:spLocks noGrp="1"/>
          </p:cNvSpPr>
          <p:nvPr>
            <p:ph type="title"/>
          </p:nvPr>
        </p:nvSpPr>
        <p:spPr>
          <a:xfrm>
            <a:off x="214282" y="571498"/>
            <a:ext cx="7470775" cy="4786328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cap="none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СПРАВЕДЛИВОСТЬ</a:t>
            </a:r>
            <a:r>
              <a:rPr lang="ru-RU" cap="none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- это моральное правило, регулирующее отношения между людьми по поводу распределения благ, наград и наказаний. Каждый поступок должен быть оценен по заслугам.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8596" y="571480"/>
            <a:ext cx="8079776" cy="24314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СПРАВЕДЛИВОСТЬ</a:t>
            </a:r>
            <a:r>
              <a:rPr lang="en-US" sz="3200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– </a:t>
            </a:r>
            <a:r>
              <a:rPr lang="ru-RU" sz="3200" dirty="0" smtClean="0">
                <a:ln w="11430"/>
                <a:solidFill>
                  <a:schemeClr val="accent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правда правосудия. </a:t>
            </a:r>
          </a:p>
          <a:p>
            <a:r>
              <a:rPr lang="ru-RU" sz="3200" dirty="0" smtClean="0">
                <a:ln w="11430"/>
                <a:solidFill>
                  <a:schemeClr val="accent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Справедливый – правильный, </a:t>
            </a:r>
          </a:p>
          <a:p>
            <a:r>
              <a:rPr lang="ru-RU" sz="3200" dirty="0" smtClean="0">
                <a:ln w="11430"/>
                <a:solidFill>
                  <a:schemeClr val="accent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сделанный законно, по правде,</a:t>
            </a:r>
          </a:p>
          <a:p>
            <a:r>
              <a:rPr lang="ru-RU" sz="3200" dirty="0" smtClean="0">
                <a:ln w="11430"/>
                <a:solidFill>
                  <a:schemeClr val="accent2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по совести, по правоте.</a:t>
            </a:r>
          </a:p>
          <a:p>
            <a:pPr algn="r"/>
            <a:r>
              <a:rPr lang="ru-RU" sz="2400" dirty="0" smtClean="0">
                <a:ln w="11430"/>
                <a:solidFill>
                  <a:schemeClr val="accent3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Толковый словарь Даля В.И.</a:t>
            </a:r>
            <a:endParaRPr lang="ru-RU" sz="2400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437857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Корзина идей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3" name="Рисунок 2" descr="77a48297b5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0430" y="1428736"/>
            <a:ext cx="1500198" cy="197203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71472" y="642918"/>
            <a:ext cx="768704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Пословицы и поговорки</a:t>
            </a:r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: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1785926"/>
            <a:ext cx="4071966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Говоришь </a:t>
            </a:r>
            <a:r>
              <a:rPr lang="ru-RU" sz="2800" dirty="0" smtClean="0"/>
              <a:t>правду-</a:t>
            </a:r>
          </a:p>
          <a:p>
            <a:endParaRPr lang="ru-RU" sz="2800" dirty="0"/>
          </a:p>
          <a:p>
            <a:r>
              <a:rPr lang="ru-RU" sz="2800" dirty="0"/>
              <a:t>Была правда, </a:t>
            </a:r>
            <a:endParaRPr lang="ru-RU" sz="2800" dirty="0" smtClean="0"/>
          </a:p>
          <a:p>
            <a:endParaRPr lang="ru-RU" sz="2800" dirty="0"/>
          </a:p>
          <a:p>
            <a:r>
              <a:rPr lang="ru-RU" sz="2800" dirty="0"/>
              <a:t>Всяк правды ищет</a:t>
            </a:r>
            <a:r>
              <a:rPr lang="ru-RU" sz="2800" dirty="0" smtClean="0"/>
              <a:t>,</a:t>
            </a:r>
          </a:p>
          <a:p>
            <a:r>
              <a:rPr lang="ru-RU" sz="2800" dirty="0" smtClean="0"/>
              <a:t> </a:t>
            </a:r>
            <a:endParaRPr lang="ru-RU" sz="2800" dirty="0"/>
          </a:p>
          <a:p>
            <a:r>
              <a:rPr lang="ru-RU" sz="2800" dirty="0"/>
              <a:t>Не ищи правды в других</a:t>
            </a:r>
            <a:r>
              <a:rPr lang="ru-RU" sz="2800" dirty="0" smtClean="0"/>
              <a:t>,</a:t>
            </a:r>
          </a:p>
          <a:p>
            <a:r>
              <a:rPr lang="ru-RU" sz="2800" dirty="0" smtClean="0"/>
              <a:t> </a:t>
            </a:r>
            <a:endParaRPr lang="ru-RU" sz="2800" dirty="0"/>
          </a:p>
          <a:p>
            <a:r>
              <a:rPr lang="ru-RU" sz="2800" dirty="0"/>
              <a:t>Хлеб-соль кушай, </a:t>
            </a:r>
            <a:endParaRPr lang="ru-RU" sz="2800" dirty="0" smtClean="0"/>
          </a:p>
          <a:p>
            <a:endParaRPr lang="ru-RU" sz="28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6143644"/>
            <a:ext cx="28207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/>
              <a:t>В ком добра нет, </a:t>
            </a:r>
          </a:p>
        </p:txBody>
      </p:sp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5072034" y="1500174"/>
            <a:ext cx="4071966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том и правды мало.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5400000">
            <a:off x="2607467" y="5179219"/>
            <a:ext cx="335756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604" name="Rectangle 4"/>
          <p:cNvSpPr>
            <a:spLocks noChangeArrowheads="1"/>
          </p:cNvSpPr>
          <p:nvPr/>
        </p:nvSpPr>
        <p:spPr bwMode="auto">
          <a:xfrm>
            <a:off x="4929190" y="5643578"/>
            <a:ext cx="385765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правду и делай.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5605" name="Rectangle 5"/>
          <p:cNvSpPr>
            <a:spLocks noChangeArrowheads="1"/>
          </p:cNvSpPr>
          <p:nvPr/>
        </p:nvSpPr>
        <p:spPr bwMode="auto">
          <a:xfrm>
            <a:off x="5072066" y="4572008"/>
            <a:ext cx="3286148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да в лес ушла.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5606" name="Rectangle 6"/>
          <p:cNvSpPr>
            <a:spLocks noChangeArrowheads="1"/>
          </p:cNvSpPr>
          <p:nvPr/>
        </p:nvSpPr>
        <p:spPr bwMode="auto">
          <a:xfrm>
            <a:off x="5000628" y="3643314"/>
            <a:ext cx="35719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да не всяк её творит.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5607" name="Rectangle 7"/>
          <p:cNvSpPr>
            <a:spLocks noChangeArrowheads="1"/>
          </p:cNvSpPr>
          <p:nvPr/>
        </p:nvSpPr>
        <p:spPr bwMode="auto">
          <a:xfrm>
            <a:off x="5286380" y="2143116"/>
            <a:ext cx="35719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 правду слушай.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5608" name="Rectangle 8"/>
          <p:cNvSpPr>
            <a:spLocks noChangeArrowheads="1"/>
          </p:cNvSpPr>
          <p:nvPr/>
        </p:nvSpPr>
        <p:spPr bwMode="auto">
          <a:xfrm>
            <a:off x="5286380" y="2786058"/>
            <a:ext cx="35719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коли в тебе её нет.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0" name="Прямая со стрелкой 19"/>
          <p:cNvCxnSpPr/>
          <p:nvPr/>
        </p:nvCxnSpPr>
        <p:spPr>
          <a:xfrm rot="16200000" flipH="1">
            <a:off x="1893075" y="2964653"/>
            <a:ext cx="4000528" cy="221457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>
            <a:endCxn id="25605" idx="1"/>
          </p:cNvCxnSpPr>
          <p:nvPr/>
        </p:nvCxnSpPr>
        <p:spPr>
          <a:xfrm>
            <a:off x="2071670" y="2928934"/>
            <a:ext cx="3000396" cy="219707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>
            <a:endCxn id="25606" idx="1"/>
          </p:cNvCxnSpPr>
          <p:nvPr/>
        </p:nvCxnSpPr>
        <p:spPr>
          <a:xfrm>
            <a:off x="2857488" y="3786190"/>
            <a:ext cx="2143140" cy="3649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>
            <a:endCxn id="25608" idx="1"/>
          </p:cNvCxnSpPr>
          <p:nvPr/>
        </p:nvCxnSpPr>
        <p:spPr>
          <a:xfrm flipV="1">
            <a:off x="3786182" y="3293890"/>
            <a:ext cx="1500198" cy="13495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 rot="5400000" flipH="1" flipV="1">
            <a:off x="2714612" y="2786058"/>
            <a:ext cx="2643206" cy="264320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 rot="5400000" flipH="1" flipV="1">
            <a:off x="1750199" y="3036091"/>
            <a:ext cx="4214842" cy="257176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"/>
          <p:cNvSpPr>
            <a:spLocks noChangeArrowheads="1"/>
          </p:cNvSpPr>
          <p:nvPr/>
        </p:nvSpPr>
        <p:spPr bwMode="auto">
          <a:xfrm>
            <a:off x="2000250" y="2857500"/>
            <a:ext cx="7000875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/>
            <a:r>
              <a:rPr lang="ru-RU" sz="3200" dirty="0"/>
              <a:t>  Справедливость заключается </a:t>
            </a:r>
          </a:p>
          <a:p>
            <a:pPr algn="r"/>
            <a:r>
              <a:rPr lang="ru-RU" sz="3200" dirty="0"/>
              <a:t>в том, чтобы </a:t>
            </a:r>
          </a:p>
          <a:p>
            <a:pPr algn="r"/>
            <a:r>
              <a:rPr lang="ru-RU" sz="3200" dirty="0"/>
              <a:t>воздать каждому своё.</a:t>
            </a:r>
          </a:p>
        </p:txBody>
      </p:sp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2500313" y="4643438"/>
            <a:ext cx="6500812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>
              <a:defRPr/>
            </a:pPr>
            <a:r>
              <a:rPr lang="ru-RU" sz="3200" dirty="0">
                <a:solidFill>
                  <a:schemeClr val="tx2">
                    <a:lumMod val="75000"/>
                  </a:schemeClr>
                </a:solidFill>
              </a:rPr>
              <a:t>  Несправедливость достигается двумя способами: </a:t>
            </a:r>
          </a:p>
          <a:p>
            <a:pPr algn="r">
              <a:defRPr/>
            </a:pPr>
            <a:r>
              <a:rPr lang="ru-RU" sz="3200" dirty="0">
                <a:solidFill>
                  <a:schemeClr val="tx2">
                    <a:lumMod val="75000"/>
                  </a:schemeClr>
                </a:solidFill>
              </a:rPr>
              <a:t>или насилием, или обманом.</a:t>
            </a:r>
          </a:p>
        </p:txBody>
      </p:sp>
      <p:pic>
        <p:nvPicPr>
          <p:cNvPr id="614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75" y="714375"/>
            <a:ext cx="2265363" cy="321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9" name="Прямоугольник 9"/>
          <p:cNvSpPr>
            <a:spLocks noChangeArrowheads="1"/>
          </p:cNvSpPr>
          <p:nvPr/>
        </p:nvSpPr>
        <p:spPr bwMode="auto">
          <a:xfrm>
            <a:off x="642938" y="3929063"/>
            <a:ext cx="2357437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latin typeface="Calibri" pitchFamily="34" charset="0"/>
              </a:rPr>
              <a:t>Марк Туллий Цицерон</a:t>
            </a:r>
          </a:p>
          <a:p>
            <a:pPr algn="ctr"/>
            <a:r>
              <a:rPr lang="ru-RU" sz="1400">
                <a:latin typeface="Calibri" pitchFamily="34" charset="0"/>
              </a:rPr>
              <a:t>(106-43 до н.э.) — римский государственный деятель, выдающийся оратор и литератор, популяризатор греческой философии.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143250" y="1500188"/>
            <a:ext cx="5857875" cy="1077912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Справедливость есть высшая 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schemeClr val="tx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из всех добродетелей.</a:t>
            </a:r>
          </a:p>
        </p:txBody>
      </p:sp>
      <p:sp>
        <p:nvSpPr>
          <p:cNvPr id="6151" name="Прямоугольник 7"/>
          <p:cNvSpPr>
            <a:spLocks noChangeArrowheads="1"/>
          </p:cNvSpPr>
          <p:nvPr/>
        </p:nvSpPr>
        <p:spPr bwMode="auto">
          <a:xfrm>
            <a:off x="3143250" y="714375"/>
            <a:ext cx="52863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i="1">
                <a:solidFill>
                  <a:srgbClr val="0070C0"/>
                </a:solidFill>
              </a:rPr>
              <a:t>Марк Туллий Цицерон: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3214688" y="1071563"/>
            <a:ext cx="5715000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>
              <a:defRPr/>
            </a:pPr>
            <a:r>
              <a:rPr lang="ru-RU" sz="3200" dirty="0">
                <a:solidFill>
                  <a:schemeClr val="tx2">
                    <a:lumMod val="75000"/>
                  </a:schemeClr>
                </a:solidFill>
              </a:rPr>
              <a:t>  Не от богатства и бедности люди поступают несправедливо. </a:t>
            </a:r>
          </a:p>
        </p:txBody>
      </p:sp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2357438" y="2857500"/>
            <a:ext cx="6572250" cy="354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/>
            <a:r>
              <a:rPr lang="ru-RU" sz="3200"/>
              <a:t>Хорошо рассуждать о добродетели – </a:t>
            </a:r>
          </a:p>
          <a:p>
            <a:pPr algn="r"/>
            <a:r>
              <a:rPr lang="ru-RU" sz="3200"/>
              <a:t>не значит ещё быть добродетельным, </a:t>
            </a:r>
          </a:p>
          <a:p>
            <a:pPr algn="r"/>
            <a:r>
              <a:rPr lang="ru-RU" sz="3200"/>
              <a:t>а быть справедливым в мыслях - не значит ещё быть справедливым на деле. </a:t>
            </a:r>
          </a:p>
        </p:txBody>
      </p:sp>
      <p:pic>
        <p:nvPicPr>
          <p:cNvPr id="922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38" y="1000125"/>
            <a:ext cx="2293937" cy="3097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1" name="Прямоугольник 6"/>
          <p:cNvSpPr>
            <a:spLocks noChangeArrowheads="1"/>
          </p:cNvSpPr>
          <p:nvPr/>
        </p:nvSpPr>
        <p:spPr bwMode="auto">
          <a:xfrm>
            <a:off x="500063" y="4071938"/>
            <a:ext cx="2643187" cy="1077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cs typeface="Arial" charset="0"/>
              </a:rPr>
              <a:t>Аристотель</a:t>
            </a:r>
          </a:p>
          <a:p>
            <a:pPr algn="ctr"/>
            <a:r>
              <a:rPr lang="ru-RU" sz="1400">
                <a:cs typeface="Arial" charset="0"/>
              </a:rPr>
              <a:t>(384—322 до н. э.), древнегреческий философ и учёный</a:t>
            </a:r>
            <a:r>
              <a:rPr lang="ru-RU">
                <a:cs typeface="Arial" charset="0"/>
              </a:rPr>
              <a:t>.</a:t>
            </a:r>
          </a:p>
        </p:txBody>
      </p:sp>
      <p:sp>
        <p:nvSpPr>
          <p:cNvPr id="9222" name="Прямоугольник 7"/>
          <p:cNvSpPr>
            <a:spLocks noChangeArrowheads="1"/>
          </p:cNvSpPr>
          <p:nvPr/>
        </p:nvSpPr>
        <p:spPr bwMode="auto">
          <a:xfrm>
            <a:off x="3429000" y="285750"/>
            <a:ext cx="280035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ru-RU" sz="3200" i="1">
                <a:solidFill>
                  <a:srgbClr val="FF0000"/>
                </a:solidFill>
              </a:rPr>
              <a:t>Аристотель:</a:t>
            </a:r>
            <a:endParaRPr lang="ru-RU" sz="32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42938" y="642938"/>
            <a:ext cx="8215312" cy="47704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8000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i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Справедливость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4000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i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Урок 12.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7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0063" y="5357813"/>
            <a:ext cx="8358187" cy="83099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i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Составитель: </a:t>
            </a:r>
            <a:r>
              <a:rPr lang="ru-RU" sz="2400" i="1" dirty="0" smtClean="0">
                <a:solidFill>
                  <a:schemeClr val="tx2">
                    <a:lumMod val="75000"/>
                  </a:schemeClr>
                </a:solidFill>
              </a:rPr>
              <a:t>Пичугина Л.Н.</a:t>
            </a:r>
            <a:r>
              <a:rPr lang="ru-RU" sz="2400" i="1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  <a:t>, </a:t>
            </a:r>
            <a:r>
              <a:rPr lang="ru-RU" sz="2400" i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учитель начальных классов </a:t>
            </a:r>
            <a:r>
              <a:rPr lang="ru-RU" sz="2400" i="1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  <a:t>МБОУ «Караванненская СОШ»</a:t>
            </a:r>
            <a:endParaRPr lang="ru-RU" sz="2400" i="1" dirty="0">
              <a:solidFill>
                <a:schemeClr val="tx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000250" y="500063"/>
            <a:ext cx="5500688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i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Основы светской этики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3429000" y="1928813"/>
            <a:ext cx="5357813" cy="354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>
              <a:defRPr/>
            </a:pPr>
            <a:r>
              <a:rPr lang="ru-RU" sz="3200" dirty="0">
                <a:solidFill>
                  <a:schemeClr val="tx2">
                    <a:lumMod val="75000"/>
                  </a:schemeClr>
                </a:solidFill>
              </a:rPr>
              <a:t>  Справедливость есть исполнение долга, </a:t>
            </a:r>
          </a:p>
          <a:p>
            <a:pPr algn="r">
              <a:defRPr/>
            </a:pPr>
            <a:r>
              <a:rPr lang="ru-RU" sz="3200" dirty="0">
                <a:solidFill>
                  <a:schemeClr val="tx2">
                    <a:lumMod val="75000"/>
                  </a:schemeClr>
                </a:solidFill>
              </a:rPr>
              <a:t>несправедливость – неделание того, </a:t>
            </a:r>
          </a:p>
          <a:p>
            <a:pPr algn="r">
              <a:defRPr/>
            </a:pPr>
            <a:r>
              <a:rPr lang="ru-RU" sz="3200" dirty="0">
                <a:solidFill>
                  <a:schemeClr val="tx2">
                    <a:lumMod val="75000"/>
                  </a:schemeClr>
                </a:solidFill>
              </a:rPr>
              <a:t>что должно, уклонение </a:t>
            </a:r>
          </a:p>
          <a:p>
            <a:pPr algn="r">
              <a:defRPr/>
            </a:pPr>
            <a:r>
              <a:rPr lang="ru-RU" sz="3200" dirty="0">
                <a:solidFill>
                  <a:schemeClr val="tx2">
                    <a:lumMod val="75000"/>
                  </a:schemeClr>
                </a:solidFill>
              </a:rPr>
              <a:t>[от выполнения своих обязанностей]. </a:t>
            </a:r>
          </a:p>
        </p:txBody>
      </p:sp>
      <p:sp>
        <p:nvSpPr>
          <p:cNvPr id="10243" name="Прямоугольник 3"/>
          <p:cNvSpPr>
            <a:spLocks noChangeArrowheads="1"/>
          </p:cNvSpPr>
          <p:nvPr/>
        </p:nvSpPr>
        <p:spPr bwMode="auto">
          <a:xfrm>
            <a:off x="3857625" y="285750"/>
            <a:ext cx="230981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/>
            <a:r>
              <a:rPr lang="ru-RU" sz="3200" i="1">
                <a:solidFill>
                  <a:srgbClr val="FF0000"/>
                </a:solidFill>
              </a:rPr>
              <a:t>Демокрит:</a:t>
            </a:r>
            <a:endParaRPr lang="ru-RU" sz="3200">
              <a:solidFill>
                <a:srgbClr val="FF0000"/>
              </a:solidFill>
            </a:endParaRPr>
          </a:p>
        </p:txBody>
      </p:sp>
      <p:pic>
        <p:nvPicPr>
          <p:cNvPr id="1024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813" y="1214438"/>
            <a:ext cx="3338512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5" name="Прямоугольник 5"/>
          <p:cNvSpPr>
            <a:spLocks noChangeArrowheads="1"/>
          </p:cNvSpPr>
          <p:nvPr/>
        </p:nvSpPr>
        <p:spPr bwMode="auto">
          <a:xfrm>
            <a:off x="785813" y="4857750"/>
            <a:ext cx="3357562" cy="862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latin typeface="Calibri" pitchFamily="34" charset="0"/>
              </a:rPr>
              <a:t>Демокри́т Абдерский</a:t>
            </a:r>
            <a:r>
              <a:rPr lang="ru-RU">
                <a:latin typeface="Calibri" pitchFamily="34" charset="0"/>
              </a:rPr>
              <a:t> </a:t>
            </a:r>
          </a:p>
          <a:p>
            <a:pPr algn="ctr"/>
            <a:r>
              <a:rPr lang="ru-RU">
                <a:latin typeface="Calibri" pitchFamily="34" charset="0"/>
              </a:rPr>
              <a:t>(</a:t>
            </a:r>
            <a:r>
              <a:rPr lang="ru-RU" sz="1400">
                <a:latin typeface="Calibri" pitchFamily="34" charset="0"/>
              </a:rPr>
              <a:t>ок. </a:t>
            </a:r>
            <a:r>
              <a:rPr lang="ru-RU" sz="1400">
                <a:latin typeface="Calibri" pitchFamily="34" charset="0"/>
                <a:hlinkClick r:id="rId3" tooltip="460 до н. э."/>
              </a:rPr>
              <a:t>460 до н. э.</a:t>
            </a:r>
            <a:r>
              <a:rPr lang="ru-RU" sz="1400">
                <a:latin typeface="Calibri" pitchFamily="34" charset="0"/>
              </a:rPr>
              <a:t> — ок. </a:t>
            </a:r>
            <a:r>
              <a:rPr lang="ru-RU" sz="1400">
                <a:latin typeface="Calibri" pitchFamily="34" charset="0"/>
                <a:hlinkClick r:id="rId4" tooltip="370 до н. э."/>
              </a:rPr>
              <a:t>370 до н. э.</a:t>
            </a:r>
            <a:r>
              <a:rPr lang="ru-RU" sz="1400">
                <a:latin typeface="Calibri" pitchFamily="34" charset="0"/>
              </a:rPr>
              <a:t>) — древнегреческий философ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Картинка 9 из 846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57356" y="142852"/>
            <a:ext cx="4794383" cy="65008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285720" y="214290"/>
            <a:ext cx="7786710" cy="6186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Обсуждение ситуации в рассказе.</a:t>
            </a:r>
            <a:endParaRPr kumimoji="0" lang="ru-RU" sz="3600" b="1" i="0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•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Как вы считаете, связан ли этот рассказ с темой нашего урока? Докажите.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•    Справедливо ли мама наказала </a:t>
            </a:r>
            <a:r>
              <a:rPr kumimoji="0" lang="ru-RU" sz="3600" b="1" i="0" u="none" strike="noStrike" cap="none" normalizeH="0" baseline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Иринку</a:t>
            </a: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?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•    Как бы вы поступили на месте Игоря, Мишутки и Стасика?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•    Какие из пословиц на доске относятся к прочитанному произведению?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48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8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48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48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48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348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48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48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348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48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48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348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4867" y="0"/>
            <a:ext cx="437857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Корзина идей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3" name="Рисунок 2" descr="77a48297b5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0430" y="1428736"/>
            <a:ext cx="1500198" cy="197203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71472" y="642918"/>
            <a:ext cx="768704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Пословицы и поговорки</a:t>
            </a:r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: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1785926"/>
            <a:ext cx="4071966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Говоришь </a:t>
            </a:r>
            <a:r>
              <a:rPr lang="ru-RU" sz="2800" dirty="0" smtClean="0"/>
              <a:t>правду-</a:t>
            </a:r>
          </a:p>
          <a:p>
            <a:endParaRPr lang="ru-RU" sz="2800" dirty="0"/>
          </a:p>
          <a:p>
            <a:r>
              <a:rPr lang="ru-RU" sz="2800" dirty="0"/>
              <a:t>Была правда, </a:t>
            </a:r>
            <a:endParaRPr lang="ru-RU" sz="2800" dirty="0" smtClean="0"/>
          </a:p>
          <a:p>
            <a:endParaRPr lang="ru-RU" sz="2800" dirty="0"/>
          </a:p>
          <a:p>
            <a:r>
              <a:rPr lang="ru-RU" sz="2800" dirty="0"/>
              <a:t>Всяк правды ищет</a:t>
            </a:r>
            <a:r>
              <a:rPr lang="ru-RU" sz="2800" dirty="0" smtClean="0"/>
              <a:t>,</a:t>
            </a:r>
          </a:p>
          <a:p>
            <a:r>
              <a:rPr lang="ru-RU" sz="2800" dirty="0" smtClean="0"/>
              <a:t> </a:t>
            </a:r>
            <a:endParaRPr lang="ru-RU" sz="2800" dirty="0"/>
          </a:p>
          <a:p>
            <a:r>
              <a:rPr lang="ru-RU" sz="2800" dirty="0"/>
              <a:t>Не ищи правды в других</a:t>
            </a:r>
            <a:r>
              <a:rPr lang="ru-RU" sz="2800" dirty="0" smtClean="0"/>
              <a:t>,</a:t>
            </a:r>
          </a:p>
          <a:p>
            <a:r>
              <a:rPr lang="ru-RU" sz="2800" dirty="0" smtClean="0"/>
              <a:t> </a:t>
            </a:r>
            <a:endParaRPr lang="ru-RU" sz="2800" dirty="0"/>
          </a:p>
          <a:p>
            <a:endParaRPr lang="ru-RU" sz="28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929190" y="3357562"/>
            <a:ext cx="28207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/>
              <a:t>В ком добра нет, </a:t>
            </a:r>
          </a:p>
        </p:txBody>
      </p:sp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4643438" y="3429000"/>
            <a:ext cx="4071966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в том и правды мало.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5400000">
            <a:off x="2607467" y="5179219"/>
            <a:ext cx="3357562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604" name="Rectangle 4"/>
          <p:cNvSpPr>
            <a:spLocks noChangeArrowheads="1"/>
          </p:cNvSpPr>
          <p:nvPr/>
        </p:nvSpPr>
        <p:spPr bwMode="auto">
          <a:xfrm>
            <a:off x="0" y="1857364"/>
            <a:ext cx="3857652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правду и делай.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5605" name="Rectangle 5"/>
          <p:cNvSpPr>
            <a:spLocks noChangeArrowheads="1"/>
          </p:cNvSpPr>
          <p:nvPr/>
        </p:nvSpPr>
        <p:spPr bwMode="auto">
          <a:xfrm>
            <a:off x="642910" y="2678194"/>
            <a:ext cx="3286148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да в лес ушла.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5606" name="Rectangle 6"/>
          <p:cNvSpPr>
            <a:spLocks noChangeArrowheads="1"/>
          </p:cNvSpPr>
          <p:nvPr/>
        </p:nvSpPr>
        <p:spPr bwMode="auto">
          <a:xfrm>
            <a:off x="357158" y="3556345"/>
            <a:ext cx="35719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да не всяк её творит.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5607" name="Rectangle 7"/>
          <p:cNvSpPr>
            <a:spLocks noChangeArrowheads="1"/>
          </p:cNvSpPr>
          <p:nvPr/>
        </p:nvSpPr>
        <p:spPr bwMode="auto">
          <a:xfrm>
            <a:off x="4786314" y="4857760"/>
            <a:ext cx="35719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а правду слушай.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5608" name="Rectangle 8"/>
          <p:cNvSpPr>
            <a:spLocks noChangeArrowheads="1"/>
          </p:cNvSpPr>
          <p:nvPr/>
        </p:nvSpPr>
        <p:spPr bwMode="auto">
          <a:xfrm>
            <a:off x="1357290" y="4556477"/>
            <a:ext cx="35719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коли в тебе её нет.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9190" y="4786322"/>
            <a:ext cx="248016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 smtClean="0"/>
              <a:t>Хлеб-соль кушай,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214282" y="285728"/>
            <a:ext cx="7858148" cy="6247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Вывод.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•    Наш урок подходит к концу. Давайте еще раз скажем, что такое справедливость, что значит быть справедливым?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•    Посмотрите на предположения, сделанные в начале урока. Подтвердились ли они? Может быть еще можно что-то добавить? (высказывания детей)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0" y="0"/>
            <a:ext cx="7786710" cy="6555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Заключение.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•   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Р.   Киплинг, английский писатель</a:t>
            </a: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Владей собой среди толпы смятенной.</a:t>
            </a: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Тебя клянущей за смятенье всех. </a:t>
            </a: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Верь сам в себя наперекор Вселенной </a:t>
            </a: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И маловерным отпусти их грех. </a:t>
            </a: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Пусть час не пробил, жди, не уставая, </a:t>
            </a: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Пусть лгут лжецы, не снисходи до них;</a:t>
            </a: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Умей прощать и не кажись, прощая, </a:t>
            </a: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Великодушней и мудрей других. </a:t>
            </a: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Умей мечтать, не став рабом мечтанья, </a:t>
            </a: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И мыслить, мысли не обожествив </a:t>
            </a: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Равно встречай успех и поруганье, </a:t>
            </a: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Не забывая, что их голос лжив</a:t>
            </a: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Останься тих, когда твоё же слово</a:t>
            </a: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285720" y="571480"/>
            <a:ext cx="7643866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Калечит плут, чтоб удавить глупцов.</a:t>
            </a: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Когда вся жизнь разрушена, и снова </a:t>
            </a: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Ты должен всё воссоздавать с основ.</a:t>
            </a: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Останься прост, беседуя с царями, </a:t>
            </a: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Останься честен, говоря с толпой, </a:t>
            </a: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Будь прям и твёрд с врагами и друзьями,</a:t>
            </a: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Пусть все в свой час считаются с тобой.</a:t>
            </a: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Наполни смыслом каждое мгновенье, </a:t>
            </a: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Часов и дней неумолимый бег, </a:t>
            </a: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Тогда весь мир ты примешь во владенье,</a:t>
            </a: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accent5">
                    <a:lumMod val="75000"/>
                  </a:schemeClr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Тогда, мой сын, ты будешь Человек!</a:t>
            </a: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_5de5a_bb0390f9_X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9586" y="70276"/>
            <a:ext cx="8229132" cy="67877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1143000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Урок №12. СПРАВЕДЛИВОСТЬ</a:t>
            </a: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5500726"/>
          </a:xfrm>
        </p:spPr>
        <p:txBody>
          <a:bodyPr>
            <a:normAutofit fontScale="77500" lnSpcReduction="20000"/>
          </a:bodyPr>
          <a:lstStyle/>
          <a:p>
            <a:pPr marL="420624" indent="-384048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i="1" dirty="0" smtClean="0"/>
              <a:t>Цель:</a:t>
            </a:r>
            <a:r>
              <a:rPr lang="ru-RU" dirty="0" smtClean="0"/>
              <a:t> </a:t>
            </a:r>
          </a:p>
          <a:p>
            <a:pPr marL="420624" indent="-384048">
              <a:buBlip>
                <a:blip r:embed="rId2"/>
              </a:buBlip>
              <a:defRPr/>
            </a:pPr>
            <a:r>
              <a:rPr lang="ru-RU" dirty="0" smtClean="0"/>
              <a:t>   </a:t>
            </a:r>
            <a:r>
              <a:rPr lang="ru-RU" dirty="0"/>
              <a:t>Познакомить учащихся с понятием «справедливость», с ее воздействием на человека.</a:t>
            </a:r>
          </a:p>
          <a:p>
            <a:pPr marL="420624" indent="-384048" fontAlgn="auto">
              <a:spcAft>
                <a:spcPts val="0"/>
              </a:spcAft>
              <a:buBlip>
                <a:blip r:embed="rId2"/>
              </a:buBlip>
              <a:defRPr/>
            </a:pPr>
            <a:r>
              <a:rPr lang="ru-RU" dirty="0" smtClean="0"/>
              <a:t>формировать   моральные   правила    справедливого  человека.</a:t>
            </a:r>
          </a:p>
          <a:p>
            <a:pPr marL="420624" indent="-384048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i="1" dirty="0" smtClean="0"/>
              <a:t>Задачи урока: </a:t>
            </a:r>
          </a:p>
          <a:p>
            <a:pPr marL="420624" indent="-384048" fontAlgn="auto">
              <a:spcAft>
                <a:spcPts val="0"/>
              </a:spcAft>
              <a:buBlip>
                <a:blip r:embed="rId2"/>
              </a:buBlip>
              <a:defRPr/>
            </a:pPr>
            <a:r>
              <a:rPr lang="ru-RU" dirty="0" smtClean="0"/>
              <a:t> познакомить с понятием справедливости;</a:t>
            </a:r>
          </a:p>
          <a:p>
            <a:pPr marL="420624" indent="-384048" fontAlgn="auto">
              <a:spcAft>
                <a:spcPts val="0"/>
              </a:spcAft>
              <a:buBlip>
                <a:blip r:embed="rId2"/>
              </a:buBlip>
              <a:defRPr/>
            </a:pPr>
            <a:r>
              <a:rPr lang="ru-RU" dirty="0" smtClean="0"/>
              <a:t> развивать умения анализировать поступки;</a:t>
            </a:r>
          </a:p>
          <a:p>
            <a:pPr marL="420624" indent="-384048" fontAlgn="auto">
              <a:spcAft>
                <a:spcPts val="0"/>
              </a:spcAft>
              <a:buBlip>
                <a:blip r:embed="rId2"/>
              </a:buBlip>
              <a:defRPr/>
            </a:pPr>
            <a:r>
              <a:rPr lang="ru-RU" dirty="0" smtClean="0"/>
              <a:t> формировать умение совместно работать в      группе. </a:t>
            </a:r>
          </a:p>
          <a:p>
            <a:pPr>
              <a:buBlip>
                <a:blip r:embed="rId2"/>
              </a:buBlip>
            </a:pPr>
            <a:r>
              <a:rPr lang="ru-RU" dirty="0"/>
              <a:t>Обсуждение с учащимися моральных правил справедливого человека.</a:t>
            </a:r>
          </a:p>
          <a:p>
            <a:pPr>
              <a:buBlip>
                <a:blip r:embed="rId2"/>
              </a:buBlip>
            </a:pPr>
            <a:r>
              <a:rPr lang="ru-RU" dirty="0" smtClean="0"/>
              <a:t>  </a:t>
            </a:r>
            <a:r>
              <a:rPr lang="ru-RU" dirty="0"/>
              <a:t>Воспитание в детях чувства справедливости.</a:t>
            </a:r>
          </a:p>
          <a:p>
            <a:pPr>
              <a:buBlip>
                <a:blip r:embed="rId2"/>
              </a:buBlip>
            </a:pPr>
            <a:r>
              <a:rPr lang="ru-RU" dirty="0" smtClean="0"/>
              <a:t>   </a:t>
            </a:r>
            <a:r>
              <a:rPr lang="ru-RU" dirty="0"/>
              <a:t>Развитие   учебных  умений   работы   с   информацией   в   процессе   чтения:   умение ориентироваться   в   источниках   информации,   адекватно   понимать   прочитанное, сортировать информацию с точки зрения ее важности, делать выводы и обобщения.</a:t>
            </a:r>
          </a:p>
          <a:p>
            <a:pPr>
              <a:buBlip>
                <a:blip r:embed="rId2"/>
              </a:buBlip>
            </a:pPr>
            <a:r>
              <a:rPr lang="ru-RU" dirty="0" smtClean="0"/>
              <a:t> </a:t>
            </a:r>
            <a:r>
              <a:rPr lang="ru-RU" dirty="0"/>
              <a:t>Развитие кругозора учащихся, обогащение словарного запаса.</a:t>
            </a:r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57422" y="357166"/>
            <a:ext cx="437857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Корзина идей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3" name="Рисунок 2" descr="77a48297b5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6050" y="1571612"/>
            <a:ext cx="3543300" cy="465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571500"/>
            <a:ext cx="7620000" cy="5715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071670" y="214290"/>
            <a:ext cx="55470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Стол переговоров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214290"/>
            <a:ext cx="8501122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/>
              <a:t>Притча от Леонардо да Винчи.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«СПРАВЕДЛИВОСТЬ»</a:t>
            </a:r>
            <a:endParaRPr lang="ru-RU" sz="2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14348" y="785794"/>
            <a:ext cx="8001056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                              </a:t>
            </a:r>
            <a:r>
              <a:rPr lang="ru-RU" sz="2800" dirty="0" smtClean="0"/>
              <a:t>Нет </a:t>
            </a:r>
            <a:r>
              <a:rPr lang="ru-RU" sz="2800" dirty="0"/>
              <a:t>на свете справедливости!- жалобно пропищала мышь, чудом вырвавшись из когтей ласки</a:t>
            </a:r>
            <a:r>
              <a:rPr lang="ru-RU" sz="2800" dirty="0" smtClean="0"/>
              <a:t>.</a:t>
            </a:r>
          </a:p>
          <a:p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/>
              <a:t> - Доколе же неправду терпеть!- возмущенно крикнула ласка, едва успев спрятаться в узкое дупло от кошки</a:t>
            </a:r>
            <a:r>
              <a:rPr lang="ru-RU" sz="2800" dirty="0" smtClean="0"/>
              <a:t>.</a:t>
            </a:r>
            <a:br>
              <a:rPr lang="ru-RU" sz="2800" dirty="0" smtClean="0"/>
            </a:br>
            <a:endParaRPr lang="ru-RU" sz="2800" dirty="0"/>
          </a:p>
        </p:txBody>
      </p:sp>
      <p:pic>
        <p:nvPicPr>
          <p:cNvPr id="4" name="Рисунок 3" descr="mous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28662" y="285728"/>
            <a:ext cx="1357322" cy="1062104"/>
          </a:xfrm>
          <a:prstGeom prst="rect">
            <a:avLst/>
          </a:prstGeom>
        </p:spPr>
      </p:pic>
      <p:pic>
        <p:nvPicPr>
          <p:cNvPr id="5" name="Рисунок 4" descr="ris._6_181.jpg"/>
          <p:cNvPicPr>
            <a:picLocks noChangeAspect="1"/>
          </p:cNvPicPr>
          <p:nvPr/>
        </p:nvPicPr>
        <p:blipFill>
          <a:blip r:embed="rId3"/>
          <a:srcRect b="16912"/>
          <a:stretch>
            <a:fillRect/>
          </a:stretch>
        </p:blipFill>
        <p:spPr>
          <a:xfrm>
            <a:off x="2357422" y="1571612"/>
            <a:ext cx="2214578" cy="1055899"/>
          </a:xfrm>
          <a:prstGeom prst="rect">
            <a:avLst/>
          </a:prstGeom>
        </p:spPr>
      </p:pic>
      <p:pic>
        <p:nvPicPr>
          <p:cNvPr id="6" name="Рисунок 5" descr="2458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720" y="3929066"/>
            <a:ext cx="1928794" cy="2326652"/>
          </a:xfrm>
          <a:prstGeom prst="rect">
            <a:avLst/>
          </a:prstGeom>
        </p:spPr>
      </p:pic>
      <p:pic>
        <p:nvPicPr>
          <p:cNvPr id="7" name="Рисунок 6" descr="dog_bwrs2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36086" y="4500570"/>
            <a:ext cx="2107914" cy="1995492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428860" y="3857628"/>
            <a:ext cx="4572000" cy="267765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 </a:t>
            </a:r>
            <a:r>
              <a:rPr lang="ru-RU" sz="2800" dirty="0" smtClean="0"/>
              <a:t>- Житья нет от произвола!- промяукала         кошка, прыгнув на высокий забор и с опаской поглядывая на брешущего внизу дворового пса.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74862726_1306006607_zhm6qoxjyfvkiw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285728"/>
            <a:ext cx="4127030" cy="3357586"/>
          </a:xfrm>
          <a:prstGeom prst="rect">
            <a:avLst/>
          </a:prstGeom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143240" y="214290"/>
            <a:ext cx="5643570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- Успокойтесь, друзья!- сказала мудрая сова, сидевшая в клетке на крестьянском дворе.- В ваших сетованиях на жизнь есть доля истины. Но разве справедливость принадлежит по праву кому-то одному из вас?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При этих словах мышь выглянула из норы, ласка высунула носик из дупла, кошка поудобнее устроилась на заборе, а пес присел на задние лапы.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4000504"/>
            <a:ext cx="842968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- Справедливость,- продолжала сова,- это высший закон природы, по которому между всеми живущими на земле устанавливается разумное согласие. По этому мудрому закону живут все звери, птицы, рыбы и даже насекомые. Посмотрите, как дружно живет и трудится пчелиный рой.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214282" y="214290"/>
            <a:ext cx="7786742" cy="637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Сова действительно была права. Кому хоть раз приводилось видеть улей, тот знает, что там безраздельно властвует пчелиная матка, распоряжаясь всем и всеми с величайшим умом и справедливо распределяя обязанности между членами многочисленной пчелиной семьи. У одних пчел основная забота - сбор нектара с цветов, у других - работа в сотах; одни охраняют улей, отгоняя назойливых ос и шмелей, другие заботятся о поддержании чистоты. Есть пчелы, коим надлежит ухаживать за маткой, не отходя от нее ни на шаг. Когда повелительница        7 состарится, самые сильные пчелы бережно носят ее на себе,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а наиболее опытные и знающие врачуют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всякими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снадобьями. И если хоть одна пчела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нарушит свой долг, ее ждет неминуемая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кара.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 descr="image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29322" y="4286256"/>
            <a:ext cx="3000396" cy="23905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74862726_1306006607_zhm6qoxjyfvkiw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57166"/>
            <a:ext cx="4762500" cy="4643470"/>
          </a:xfrm>
          <a:prstGeom prst="rect">
            <a:avLst/>
          </a:prstGeom>
        </p:spPr>
      </p:pic>
      <p:sp>
        <p:nvSpPr>
          <p:cNvPr id="4" name="Вертикальный свиток 3"/>
          <p:cNvSpPr/>
          <p:nvPr/>
        </p:nvSpPr>
        <p:spPr>
          <a:xfrm>
            <a:off x="3214678" y="714356"/>
            <a:ext cx="5929322" cy="5500726"/>
          </a:xfrm>
          <a:prstGeom prst="verticalScroll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4071934" y="1500174"/>
            <a:ext cx="4429124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normalizeH="0" baseline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B05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В природе все мудро и продумано, всяк должен заниматься своим делом, и в этой мудрости -высшая справедливость жизни.</a:t>
            </a:r>
            <a:endParaRPr kumimoji="0" lang="ru-RU" sz="3600" b="1" i="0" u="none" strike="noStrike" normalizeH="0" baseline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00B05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86248" y="714356"/>
            <a:ext cx="3429024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Вывод:</a:t>
            </a:r>
            <a:endParaRPr lang="ru-RU" sz="4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323</TotalTime>
  <Words>1210</Words>
  <Application>Microsoft Office PowerPoint</Application>
  <PresentationFormat>Экран (4:3)</PresentationFormat>
  <Paragraphs>209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Изящная</vt:lpstr>
      <vt:lpstr>Слайд 1</vt:lpstr>
      <vt:lpstr>Слайд 2</vt:lpstr>
      <vt:lpstr>Урок №12. СПРАВЕДЛИВОСТЬ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СПРАВЕДЛИВОСТЬ - это моральное правило, регулирующее отношения между людьми по поводу распределения благ, наград и наказаний. Каждый поступок должен быть оценен по заслугам.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Nadejda</dc:creator>
  <cp:lastModifiedBy>UserXP</cp:lastModifiedBy>
  <cp:revision>33</cp:revision>
  <dcterms:created xsi:type="dcterms:W3CDTF">2012-02-26T13:56:03Z</dcterms:created>
  <dcterms:modified xsi:type="dcterms:W3CDTF">2005-02-28T15:10:16Z</dcterms:modified>
</cp:coreProperties>
</file>