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69" r:id="rId3"/>
    <p:sldId id="257" r:id="rId4"/>
    <p:sldId id="270" r:id="rId5"/>
    <p:sldId id="258" r:id="rId6"/>
    <p:sldId id="259" r:id="rId7"/>
    <p:sldId id="260" r:id="rId8"/>
    <p:sldId id="271" r:id="rId9"/>
    <p:sldId id="272" r:id="rId10"/>
    <p:sldId id="273" r:id="rId11"/>
    <p:sldId id="274" r:id="rId12"/>
    <p:sldId id="275" r:id="rId13"/>
    <p:sldId id="276" r:id="rId14"/>
    <p:sldId id="282" r:id="rId15"/>
    <p:sldId id="279" r:id="rId16"/>
    <p:sldId id="278" r:id="rId17"/>
    <p:sldId id="277" r:id="rId18"/>
    <p:sldId id="280" r:id="rId19"/>
    <p:sldId id="281" r:id="rId20"/>
    <p:sldId id="262" r:id="rId21"/>
    <p:sldId id="264" r:id="rId22"/>
    <p:sldId id="267" r:id="rId2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  <a:srgbClr val="008000"/>
    <a:srgbClr val="00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9" autoAdjust="0"/>
    <p:restoredTop sz="94709" autoAdjust="0"/>
  </p:normalViewPr>
  <p:slideViewPr>
    <p:cSldViewPr>
      <p:cViewPr varScale="1">
        <p:scale>
          <a:sx n="70" d="100"/>
          <a:sy n="70" d="100"/>
        </p:scale>
        <p:origin x="-5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13" Type="http://schemas.openxmlformats.org/officeDocument/2006/relationships/image" Target="../media/image19.wmf"/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12" Type="http://schemas.openxmlformats.org/officeDocument/2006/relationships/image" Target="../media/image18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11" Type="http://schemas.openxmlformats.org/officeDocument/2006/relationships/image" Target="../media/image17.wmf"/><Relationship Id="rId5" Type="http://schemas.openxmlformats.org/officeDocument/2006/relationships/image" Target="../media/image11.wmf"/><Relationship Id="rId10" Type="http://schemas.openxmlformats.org/officeDocument/2006/relationships/image" Target="../media/image16.wmf"/><Relationship Id="rId4" Type="http://schemas.openxmlformats.org/officeDocument/2006/relationships/image" Target="../media/image10.wmf"/><Relationship Id="rId9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7.wmf"/><Relationship Id="rId1" Type="http://schemas.openxmlformats.org/officeDocument/2006/relationships/image" Target="../media/image29.wmf"/><Relationship Id="rId5" Type="http://schemas.openxmlformats.org/officeDocument/2006/relationships/image" Target="../media/image32.wmf"/><Relationship Id="rId4" Type="http://schemas.openxmlformats.org/officeDocument/2006/relationships/image" Target="../media/image3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1.wmf"/><Relationship Id="rId1" Type="http://schemas.openxmlformats.org/officeDocument/2006/relationships/image" Target="../media/image34.wmf"/><Relationship Id="rId4" Type="http://schemas.openxmlformats.org/officeDocument/2006/relationships/image" Target="../media/image36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51.wmf"/><Relationship Id="rId3" Type="http://schemas.openxmlformats.org/officeDocument/2006/relationships/image" Target="../media/image46.wmf"/><Relationship Id="rId7" Type="http://schemas.openxmlformats.org/officeDocument/2006/relationships/image" Target="../media/image50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Relationship Id="rId6" Type="http://schemas.openxmlformats.org/officeDocument/2006/relationships/image" Target="../media/image49.wmf"/><Relationship Id="rId5" Type="http://schemas.openxmlformats.org/officeDocument/2006/relationships/image" Target="../media/image48.wmf"/><Relationship Id="rId4" Type="http://schemas.openxmlformats.org/officeDocument/2006/relationships/image" Target="../media/image47.wmf"/><Relationship Id="rId9" Type="http://schemas.openxmlformats.org/officeDocument/2006/relationships/image" Target="../media/image52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54.wmf"/><Relationship Id="rId1" Type="http://schemas.openxmlformats.org/officeDocument/2006/relationships/image" Target="../media/image53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57.wmf"/><Relationship Id="rId2" Type="http://schemas.openxmlformats.org/officeDocument/2006/relationships/image" Target="../media/image56.wmf"/><Relationship Id="rId1" Type="http://schemas.openxmlformats.org/officeDocument/2006/relationships/image" Target="../media/image5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16387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16388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6389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6390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6391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6392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16393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6394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6395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6396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6397" name="Rectangle 13"/>
          <p:cNvSpPr>
            <a:spLocks noGrp="1" noChangeArrowheads="1"/>
          </p:cNvSpPr>
          <p:nvPr>
            <p:ph type="dt" sz="half" idx="2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6398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6399" name="Rectangle 1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853D462-0BD7-4BB7-80E1-9E9DDCB1E39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6BC0EE-A581-4920-985F-82B8BB239BC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914423-D129-4003-8569-02E11FF2C3B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885BEA7-B1FF-4710-9E45-175D0A0CC32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E6FFC1A-A3AC-4F0F-A509-8E8539DB586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C3F8E09-1081-4B4E-AA46-BDEF6EF56A0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6D355C0-AB45-4F35-9210-16FFB39DE87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E66830A-A46D-414D-A7A2-27831C9E126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1E5639-72EF-4D8D-BA48-55F10CFF13F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7B6A1B-CFBC-45CD-A231-FF78F7618C0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9D2119-4797-4047-A153-B6D63F7D73E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3B9025-8F0C-4507-99CC-FC305D838E6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481AF7-0EC4-439B-8599-96D3A80EB07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86C349-95B6-4394-AF59-3266BB25E5A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D45586-AE58-4C90-85BF-4472A933F48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60D76F-6EA5-44DA-915A-D4487D953A5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1536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15364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15365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5366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536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536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5369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endParaRPr lang="ru-RU"/>
          </a:p>
        </p:txBody>
      </p:sp>
      <p:sp>
        <p:nvSpPr>
          <p:cNvPr id="15370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endParaRPr lang="ru-RU"/>
          </a:p>
        </p:txBody>
      </p:sp>
      <p:sp>
        <p:nvSpPr>
          <p:cNvPr id="15371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D4C22C99-7D63-4D4A-90F9-CA547C437E8F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5372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8.png"/><Relationship Id="rId5" Type="http://schemas.openxmlformats.org/officeDocument/2006/relationships/oleObject" Target="../embeddings/oleObject17.bin"/><Relationship Id="rId4" Type="http://schemas.openxmlformats.org/officeDocument/2006/relationships/oleObject" Target="../embeddings/oleObject16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gif"/><Relationship Id="rId3" Type="http://schemas.openxmlformats.org/officeDocument/2006/relationships/oleObject" Target="../embeddings/oleObject18.bin"/><Relationship Id="rId7" Type="http://schemas.openxmlformats.org/officeDocument/2006/relationships/oleObject" Target="../embeddings/oleObject22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1.bin"/><Relationship Id="rId5" Type="http://schemas.openxmlformats.org/officeDocument/2006/relationships/oleObject" Target="../embeddings/oleObject20.bin"/><Relationship Id="rId4" Type="http://schemas.openxmlformats.org/officeDocument/2006/relationships/oleObject" Target="../embeddings/oleObject19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6.bin"/><Relationship Id="rId5" Type="http://schemas.openxmlformats.org/officeDocument/2006/relationships/oleObject" Target="../embeddings/oleObject25.bin"/><Relationship Id="rId4" Type="http://schemas.openxmlformats.org/officeDocument/2006/relationships/oleObject" Target="../embeddings/oleObject24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6.v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gif"/><Relationship Id="rId4" Type="http://schemas.openxmlformats.org/officeDocument/2006/relationships/image" Target="../media/image42.gi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.bin"/><Relationship Id="rId3" Type="http://schemas.openxmlformats.org/officeDocument/2006/relationships/oleObject" Target="../embeddings/oleObject28.bin"/><Relationship Id="rId7" Type="http://schemas.openxmlformats.org/officeDocument/2006/relationships/oleObject" Target="../embeddings/oleObject32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1.bin"/><Relationship Id="rId11" Type="http://schemas.openxmlformats.org/officeDocument/2006/relationships/oleObject" Target="../embeddings/oleObject36.bin"/><Relationship Id="rId5" Type="http://schemas.openxmlformats.org/officeDocument/2006/relationships/oleObject" Target="../embeddings/oleObject30.bin"/><Relationship Id="rId10" Type="http://schemas.openxmlformats.org/officeDocument/2006/relationships/oleObject" Target="../embeddings/oleObject35.bin"/><Relationship Id="rId4" Type="http://schemas.openxmlformats.org/officeDocument/2006/relationships/oleObject" Target="../embeddings/oleObject29.bin"/><Relationship Id="rId9" Type="http://schemas.openxmlformats.org/officeDocument/2006/relationships/oleObject" Target="../embeddings/oleObject34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38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9.vml"/><Relationship Id="rId5" Type="http://schemas.openxmlformats.org/officeDocument/2006/relationships/oleObject" Target="../embeddings/oleObject41.bin"/><Relationship Id="rId4" Type="http://schemas.openxmlformats.org/officeDocument/2006/relationships/oleObject" Target="../embeddings/oleObject40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gif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gif"/><Relationship Id="rId2" Type="http://schemas.openxmlformats.org/officeDocument/2006/relationships/image" Target="../media/image59.wmf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gif"/><Relationship Id="rId2" Type="http://schemas.openxmlformats.org/officeDocument/2006/relationships/image" Target="../media/image61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oleObject" Target="../embeddings/oleObject11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12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3.bin"/><Relationship Id="rId15" Type="http://schemas.openxmlformats.org/officeDocument/2006/relationships/oleObject" Target="../embeddings/oleObject13.bin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7.bin"/><Relationship Id="rId14" Type="http://schemas.openxmlformats.org/officeDocument/2006/relationships/oleObject" Target="../embeddings/oleObject1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1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76600" y="1268413"/>
            <a:ext cx="5410200" cy="2084387"/>
          </a:xfrm>
        </p:spPr>
        <p:txBody>
          <a:bodyPr/>
          <a:lstStyle/>
          <a:p>
            <a:pPr algn="ctr"/>
            <a:r>
              <a:rPr lang="ru-RU" sz="6000" b="1"/>
              <a:t>Урок математики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7200">
                <a:solidFill>
                  <a:srgbClr val="0066FF"/>
                </a:solidFill>
              </a:rPr>
              <a:t>5 класс</a:t>
            </a:r>
          </a:p>
        </p:txBody>
      </p:sp>
      <p:pic>
        <p:nvPicPr>
          <p:cNvPr id="4104" name="Picture 8" descr="j029298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19925" y="4581525"/>
            <a:ext cx="1871663" cy="182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3" name="Picture 17" descr="PE03254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24750" y="981075"/>
            <a:ext cx="1371600" cy="1236663"/>
          </a:xfrm>
          <a:prstGeom prst="rect">
            <a:avLst/>
          </a:prstGeom>
          <a:noFill/>
        </p:spPr>
      </p:pic>
      <p:sp>
        <p:nvSpPr>
          <p:cNvPr id="4116" name="Rectangle 20"/>
          <p:cNvSpPr>
            <a:spLocks noChangeArrowheads="1"/>
          </p:cNvSpPr>
          <p:nvPr/>
        </p:nvSpPr>
        <p:spPr bwMode="auto">
          <a:xfrm>
            <a:off x="323850" y="260350"/>
            <a:ext cx="4535488" cy="2232025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sz="2400" b="1">
                <a:solidFill>
                  <a:srgbClr val="0066FF"/>
                </a:solidFill>
              </a:rPr>
              <a:t>Мы пришли сюда учиться. </a:t>
            </a:r>
          </a:p>
          <a:p>
            <a:r>
              <a:rPr lang="ru-RU" sz="2400" b="1">
                <a:solidFill>
                  <a:srgbClr val="0066FF"/>
                </a:solidFill>
              </a:rPr>
              <a:t>Не лениться,  а трудиться!</a:t>
            </a:r>
          </a:p>
          <a:p>
            <a:r>
              <a:rPr lang="ru-RU" sz="2400" b="1">
                <a:solidFill>
                  <a:srgbClr val="0066FF"/>
                </a:solidFill>
              </a:rPr>
              <a:t>   Работаем старательно!</a:t>
            </a:r>
          </a:p>
          <a:p>
            <a:r>
              <a:rPr lang="ru-RU" sz="2400" b="1">
                <a:solidFill>
                  <a:srgbClr val="0066FF"/>
                </a:solidFill>
              </a:rPr>
              <a:t>   Слушаем внимательно!</a:t>
            </a:r>
          </a:p>
        </p:txBody>
      </p:sp>
      <p:pic>
        <p:nvPicPr>
          <p:cNvPr id="4117" name="Picture 21" descr="Дискета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87450" y="4941888"/>
            <a:ext cx="782638" cy="7826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333375"/>
            <a:ext cx="7848600" cy="2447925"/>
          </a:xfrm>
        </p:spPr>
        <p:txBody>
          <a:bodyPr/>
          <a:lstStyle/>
          <a:p>
            <a:pPr>
              <a:buFontTx/>
              <a:buNone/>
            </a:pPr>
            <a:r>
              <a:rPr lang="ru-RU" sz="2800"/>
              <a:t>2.Можно сначала дать каждому из детей по целому яблоку, а оставшееся яблоко разделить между ними поровну.</a:t>
            </a:r>
          </a:p>
          <a:p>
            <a:pPr>
              <a:buFontTx/>
              <a:buNone/>
            </a:pPr>
            <a:r>
              <a:rPr lang="ru-RU" sz="2800"/>
              <a:t>   Тогда каждый получит :</a:t>
            </a:r>
          </a:p>
          <a:p>
            <a:pPr>
              <a:buFontTx/>
              <a:buNone/>
            </a:pPr>
            <a:r>
              <a:rPr lang="ru-RU" sz="2800"/>
              <a:t> </a:t>
            </a:r>
          </a:p>
        </p:txBody>
      </p:sp>
      <p:graphicFrame>
        <p:nvGraphicFramePr>
          <p:cNvPr id="34820" name="Object 4"/>
          <p:cNvGraphicFramePr>
            <a:graphicFrameLocks noChangeAspect="1"/>
          </p:cNvGraphicFramePr>
          <p:nvPr>
            <p:ph sz="quarter" idx="2"/>
          </p:nvPr>
        </p:nvGraphicFramePr>
        <p:xfrm>
          <a:off x="250825" y="3357563"/>
          <a:ext cx="892175" cy="1655762"/>
        </p:xfrm>
        <a:graphic>
          <a:graphicData uri="http://schemas.openxmlformats.org/presentationml/2006/ole">
            <p:oleObj spid="_x0000_s30722" name="Equation" r:id="rId3" imgW="88560" imgH="164880" progId="Equation.DSMT4">
              <p:embed/>
            </p:oleObj>
          </a:graphicData>
        </a:graphic>
      </p:graphicFrame>
      <p:graphicFrame>
        <p:nvGraphicFramePr>
          <p:cNvPr id="34823" name="Object 7"/>
          <p:cNvGraphicFramePr>
            <a:graphicFrameLocks noChangeAspect="1"/>
          </p:cNvGraphicFramePr>
          <p:nvPr>
            <p:ph sz="quarter" idx="3"/>
          </p:nvPr>
        </p:nvGraphicFramePr>
        <p:xfrm>
          <a:off x="1692275" y="3284538"/>
          <a:ext cx="473075" cy="1943100"/>
        </p:xfrm>
        <a:graphic>
          <a:graphicData uri="http://schemas.openxmlformats.org/presentationml/2006/ole">
            <p:oleObj spid="_x0000_s30723" name="Equation" r:id="rId4" imgW="152280" imgH="393480" progId="Equation.DSMT4">
              <p:embed/>
            </p:oleObj>
          </a:graphicData>
        </a:graphic>
      </p:graphicFrame>
      <p:graphicFrame>
        <p:nvGraphicFramePr>
          <p:cNvPr id="34826" name="Object 10"/>
          <p:cNvGraphicFramePr>
            <a:graphicFrameLocks noChangeAspect="1"/>
          </p:cNvGraphicFramePr>
          <p:nvPr/>
        </p:nvGraphicFramePr>
        <p:xfrm>
          <a:off x="827088" y="3789363"/>
          <a:ext cx="935037" cy="935037"/>
        </p:xfrm>
        <a:graphic>
          <a:graphicData uri="http://schemas.openxmlformats.org/presentationml/2006/ole">
            <p:oleObj spid="_x0000_s30724" name="Equation" r:id="rId5" imgW="139680" imgH="139680" progId="Equation.DSMT4">
              <p:embed/>
            </p:oleObj>
          </a:graphicData>
        </a:graphic>
      </p:graphicFrame>
      <p:sp>
        <p:nvSpPr>
          <p:cNvPr id="34830" name="Oval 14"/>
          <p:cNvSpPr>
            <a:spLocks noChangeArrowheads="1"/>
          </p:cNvSpPr>
          <p:nvPr/>
        </p:nvSpPr>
        <p:spPr bwMode="auto">
          <a:xfrm>
            <a:off x="2484438" y="2060575"/>
            <a:ext cx="2663825" cy="2447925"/>
          </a:xfrm>
          <a:prstGeom prst="ellipse">
            <a:avLst/>
          </a:prstGeom>
          <a:solidFill>
            <a:srgbClr val="FFCC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/>
              <a:t>     </a:t>
            </a:r>
            <a:r>
              <a:rPr lang="en-US" sz="3200">
                <a:solidFill>
                  <a:srgbClr val="603904"/>
                </a:solidFill>
              </a:rPr>
              <a:t>1</a:t>
            </a:r>
            <a:endParaRPr lang="ru-RU" sz="3200"/>
          </a:p>
        </p:txBody>
      </p:sp>
      <p:sp>
        <p:nvSpPr>
          <p:cNvPr id="34831" name="Oval 15"/>
          <p:cNvSpPr>
            <a:spLocks noChangeArrowheads="1"/>
          </p:cNvSpPr>
          <p:nvPr/>
        </p:nvSpPr>
        <p:spPr bwMode="auto">
          <a:xfrm>
            <a:off x="3492500" y="4508500"/>
            <a:ext cx="2735263" cy="23495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600">
                <a:solidFill>
                  <a:srgbClr val="603904"/>
                </a:solidFill>
              </a:rPr>
              <a:t>2</a:t>
            </a:r>
            <a:endParaRPr lang="ru-RU" sz="3600">
              <a:solidFill>
                <a:srgbClr val="603904"/>
              </a:solidFill>
            </a:endParaRPr>
          </a:p>
        </p:txBody>
      </p:sp>
      <p:sp>
        <p:nvSpPr>
          <p:cNvPr id="34832" name="Oval 16"/>
          <p:cNvSpPr>
            <a:spLocks noChangeArrowheads="1"/>
          </p:cNvSpPr>
          <p:nvPr/>
        </p:nvSpPr>
        <p:spPr bwMode="auto">
          <a:xfrm rot="12378007" flipV="1">
            <a:off x="6156325" y="1557338"/>
            <a:ext cx="2540000" cy="24384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600">
                <a:solidFill>
                  <a:srgbClr val="603904"/>
                </a:solidFill>
              </a:rPr>
              <a:t>3</a:t>
            </a:r>
            <a:endParaRPr lang="ru-RU" sz="3600">
              <a:solidFill>
                <a:srgbClr val="603904"/>
              </a:solidFill>
            </a:endParaRPr>
          </a:p>
        </p:txBody>
      </p:sp>
      <p:sp>
        <p:nvSpPr>
          <p:cNvPr id="34833" name="Oval 17"/>
          <p:cNvSpPr>
            <a:spLocks noChangeArrowheads="1"/>
          </p:cNvSpPr>
          <p:nvPr/>
        </p:nvSpPr>
        <p:spPr bwMode="auto">
          <a:xfrm>
            <a:off x="6480175" y="4149725"/>
            <a:ext cx="2663825" cy="2446338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600">
                <a:solidFill>
                  <a:srgbClr val="603904"/>
                </a:solidFill>
              </a:rPr>
              <a:t>4</a:t>
            </a:r>
            <a:endParaRPr lang="ru-RU" sz="3600">
              <a:solidFill>
                <a:srgbClr val="603904"/>
              </a:solidFill>
            </a:endParaRPr>
          </a:p>
        </p:txBody>
      </p:sp>
      <p:pic>
        <p:nvPicPr>
          <p:cNvPr id="34839" name="Picture 2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-21406490">
            <a:off x="4427538" y="2708275"/>
            <a:ext cx="2341562" cy="22320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3000"/>
                                        <p:tgtEl>
                                          <p:spTgt spid="34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30" grpId="0" animBg="1"/>
      <p:bldP spid="34831" grpId="0" animBg="1"/>
      <p:bldP spid="34832" grpId="0" animBg="1"/>
      <p:bldP spid="3483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133600"/>
            <a:ext cx="8147050" cy="3600450"/>
          </a:xfrm>
        </p:spPr>
        <p:txBody>
          <a:bodyPr/>
          <a:lstStyle/>
          <a:p>
            <a:r>
              <a:rPr lang="ru-RU" sz="2800"/>
              <a:t>Сумму    принято записывать</a:t>
            </a:r>
          </a:p>
        </p:txBody>
      </p:sp>
      <p:graphicFrame>
        <p:nvGraphicFramePr>
          <p:cNvPr id="37895" name="Object 7"/>
          <p:cNvGraphicFramePr>
            <a:graphicFrameLocks noChangeAspect="1"/>
          </p:cNvGraphicFramePr>
          <p:nvPr>
            <p:ph sz="quarter" idx="3"/>
          </p:nvPr>
        </p:nvGraphicFramePr>
        <p:xfrm>
          <a:off x="1258888" y="2493963"/>
          <a:ext cx="1303337" cy="3455987"/>
        </p:xfrm>
        <a:graphic>
          <a:graphicData uri="http://schemas.openxmlformats.org/presentationml/2006/ole">
            <p:oleObj spid="_x0000_s31746" name="Equation" r:id="rId3" imgW="88560" imgH="164880" progId="Equation.DSMT4">
              <p:embed/>
            </p:oleObj>
          </a:graphicData>
        </a:graphic>
      </p:graphicFrame>
      <p:graphicFrame>
        <p:nvGraphicFramePr>
          <p:cNvPr id="37898" name="Object 10"/>
          <p:cNvGraphicFramePr>
            <a:graphicFrameLocks noChangeAspect="1"/>
          </p:cNvGraphicFramePr>
          <p:nvPr/>
        </p:nvGraphicFramePr>
        <p:xfrm>
          <a:off x="2916238" y="3789363"/>
          <a:ext cx="1008062" cy="1008062"/>
        </p:xfrm>
        <a:graphic>
          <a:graphicData uri="http://schemas.openxmlformats.org/presentationml/2006/ole">
            <p:oleObj spid="_x0000_s31747" name="Equation" r:id="rId4" imgW="139680" imgH="139680" progId="Equation.DSMT4">
              <p:embed/>
            </p:oleObj>
          </a:graphicData>
        </a:graphic>
      </p:graphicFrame>
      <p:graphicFrame>
        <p:nvGraphicFramePr>
          <p:cNvPr id="37899" name="Object 11"/>
          <p:cNvGraphicFramePr>
            <a:graphicFrameLocks noChangeAspect="1"/>
          </p:cNvGraphicFramePr>
          <p:nvPr/>
        </p:nvGraphicFramePr>
        <p:xfrm>
          <a:off x="4067175" y="2997200"/>
          <a:ext cx="971550" cy="2519363"/>
        </p:xfrm>
        <a:graphic>
          <a:graphicData uri="http://schemas.openxmlformats.org/presentationml/2006/ole">
            <p:oleObj spid="_x0000_s31748" name="Equation" r:id="rId5" imgW="152280" imgH="393480" progId="Equation.DSMT4">
              <p:embed/>
            </p:oleObj>
          </a:graphicData>
        </a:graphic>
      </p:graphicFrame>
      <p:graphicFrame>
        <p:nvGraphicFramePr>
          <p:cNvPr id="37901" name="Object 13"/>
          <p:cNvGraphicFramePr>
            <a:graphicFrameLocks noChangeAspect="1"/>
          </p:cNvGraphicFramePr>
          <p:nvPr/>
        </p:nvGraphicFramePr>
        <p:xfrm>
          <a:off x="5076825" y="3860800"/>
          <a:ext cx="863600" cy="865188"/>
        </p:xfrm>
        <a:graphic>
          <a:graphicData uri="http://schemas.openxmlformats.org/presentationml/2006/ole">
            <p:oleObj spid="_x0000_s31749" name="Equation" r:id="rId6" imgW="126720" imgH="114120" progId="Equation.DSMT4">
              <p:embed/>
            </p:oleObj>
          </a:graphicData>
        </a:graphic>
      </p:graphicFrame>
      <p:graphicFrame>
        <p:nvGraphicFramePr>
          <p:cNvPr id="37903" name="Object 15"/>
          <p:cNvGraphicFramePr>
            <a:graphicFrameLocks noChangeAspect="1"/>
          </p:cNvGraphicFramePr>
          <p:nvPr>
            <p:ph sz="quarter" idx="2"/>
          </p:nvPr>
        </p:nvGraphicFramePr>
        <p:xfrm>
          <a:off x="6227763" y="2708275"/>
          <a:ext cx="1663700" cy="3241675"/>
        </p:xfrm>
        <a:graphic>
          <a:graphicData uri="http://schemas.openxmlformats.org/presentationml/2006/ole">
            <p:oleObj spid="_x0000_s31750" name="Equation" r:id="rId7" imgW="152280" imgH="393480" progId="Equation.DSMT4">
              <p:embed/>
            </p:oleObj>
          </a:graphicData>
        </a:graphic>
      </p:graphicFrame>
      <p:pic>
        <p:nvPicPr>
          <p:cNvPr id="37906" name="Picture 18" descr="002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443663" y="404813"/>
            <a:ext cx="2087562" cy="1431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9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9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/>
              <a:t>Чтобы из неправильной дроби</a:t>
            </a:r>
            <a:r>
              <a:rPr lang="ru-RU" sz="3200"/>
              <a:t> выделить </a:t>
            </a:r>
            <a:r>
              <a:rPr lang="ru-RU" sz="4000"/>
              <a:t>целую часть, </a:t>
            </a:r>
            <a:r>
              <a:rPr lang="ru-RU" sz="3200"/>
              <a:t>надо:</a:t>
            </a:r>
            <a:endParaRPr lang="ru-RU" sz="400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800"/>
              <a:t>1. разделить с остатком числитель на   знаменатель;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/>
              <a:t>2. неполное частное будет целой частью;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/>
              <a:t>3. остаток </a:t>
            </a:r>
            <a:r>
              <a:rPr lang="ru-RU" sz="2000"/>
              <a:t>(если он есть)</a:t>
            </a:r>
            <a:r>
              <a:rPr lang="ru-RU" sz="2800"/>
              <a:t> дает числитель, а делитель- знаменатель дробной части.</a:t>
            </a:r>
          </a:p>
          <a:p>
            <a:pPr>
              <a:lnSpc>
                <a:spcPct val="90000"/>
              </a:lnSpc>
              <a:buFontTx/>
              <a:buNone/>
            </a:pPr>
            <a:endParaRPr lang="ru-RU" sz="2800"/>
          </a:p>
        </p:txBody>
      </p:sp>
      <p:graphicFrame>
        <p:nvGraphicFramePr>
          <p:cNvPr id="41988" name="Object 4"/>
          <p:cNvGraphicFramePr>
            <a:graphicFrameLocks noChangeAspect="1"/>
          </p:cNvGraphicFramePr>
          <p:nvPr>
            <p:ph sz="quarter" idx="2"/>
          </p:nvPr>
        </p:nvGraphicFramePr>
        <p:xfrm>
          <a:off x="4859338" y="2565400"/>
          <a:ext cx="749300" cy="1870075"/>
        </p:xfrm>
        <a:graphic>
          <a:graphicData uri="http://schemas.openxmlformats.org/presentationml/2006/ole">
            <p:oleObj spid="_x0000_s32770" name="Equation" r:id="rId3" imgW="215640" imgH="393480" progId="Equation.DSMT4">
              <p:embed/>
            </p:oleObj>
          </a:graphicData>
        </a:graphic>
      </p:graphicFrame>
      <p:graphicFrame>
        <p:nvGraphicFramePr>
          <p:cNvPr id="41990" name="Object 6"/>
          <p:cNvGraphicFramePr>
            <a:graphicFrameLocks noChangeAspect="1"/>
          </p:cNvGraphicFramePr>
          <p:nvPr>
            <p:ph sz="quarter" idx="3"/>
          </p:nvPr>
        </p:nvGraphicFramePr>
        <p:xfrm>
          <a:off x="5651500" y="3213100"/>
          <a:ext cx="719138" cy="647700"/>
        </p:xfrm>
        <a:graphic>
          <a:graphicData uri="http://schemas.openxmlformats.org/presentationml/2006/ole">
            <p:oleObj spid="_x0000_s32771" name="Equation" r:id="rId4" imgW="126720" imgH="114120" progId="Equation.DSMT4">
              <p:embed/>
            </p:oleObj>
          </a:graphicData>
        </a:graphic>
      </p:graphicFrame>
      <p:graphicFrame>
        <p:nvGraphicFramePr>
          <p:cNvPr id="41992" name="Object 8"/>
          <p:cNvGraphicFramePr>
            <a:graphicFrameLocks noChangeAspect="1"/>
          </p:cNvGraphicFramePr>
          <p:nvPr/>
        </p:nvGraphicFramePr>
        <p:xfrm>
          <a:off x="6372225" y="2781300"/>
          <a:ext cx="936625" cy="1439863"/>
        </p:xfrm>
        <a:graphic>
          <a:graphicData uri="http://schemas.openxmlformats.org/presentationml/2006/ole">
            <p:oleObj spid="_x0000_s32772" name="Equation" r:id="rId5" imgW="114120" imgH="177480" progId="Equation.DSMT4">
              <p:embed/>
            </p:oleObj>
          </a:graphicData>
        </a:graphic>
      </p:graphicFrame>
      <p:graphicFrame>
        <p:nvGraphicFramePr>
          <p:cNvPr id="41993" name="Object 9"/>
          <p:cNvGraphicFramePr>
            <a:graphicFrameLocks noChangeAspect="1"/>
          </p:cNvGraphicFramePr>
          <p:nvPr/>
        </p:nvGraphicFramePr>
        <p:xfrm>
          <a:off x="7235825" y="2636838"/>
          <a:ext cx="936625" cy="1800225"/>
        </p:xfrm>
        <a:graphic>
          <a:graphicData uri="http://schemas.openxmlformats.org/presentationml/2006/ole">
            <p:oleObj spid="_x0000_s32773" name="Equation" r:id="rId6" imgW="152280" imgH="39348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620713"/>
            <a:ext cx="8075613" cy="2087562"/>
          </a:xfrm>
        </p:spPr>
        <p:txBody>
          <a:bodyPr/>
          <a:lstStyle/>
          <a:p>
            <a:r>
              <a:rPr lang="ru-RU" sz="2800"/>
              <a:t>Запись числа ,содержащую целую и          дробную части, называют </a:t>
            </a:r>
          </a:p>
          <a:p>
            <a:pPr>
              <a:buFontTx/>
              <a:buNone/>
            </a:pPr>
            <a:r>
              <a:rPr lang="ru-RU" sz="2800">
                <a:solidFill>
                  <a:schemeClr val="folHlink"/>
                </a:solidFill>
              </a:rPr>
              <a:t>                 </a:t>
            </a:r>
            <a:r>
              <a:rPr lang="en-US" sz="2800">
                <a:solidFill>
                  <a:schemeClr val="folHlink"/>
                </a:solidFill>
              </a:rPr>
              <a:t>  </a:t>
            </a:r>
            <a:r>
              <a:rPr lang="ru-RU" sz="2800">
                <a:solidFill>
                  <a:schemeClr val="folHlink"/>
                </a:solidFill>
              </a:rPr>
              <a:t> </a:t>
            </a:r>
            <a:r>
              <a:rPr lang="ru-RU" sz="3600" b="1">
                <a:solidFill>
                  <a:schemeClr val="folHlink"/>
                </a:solidFill>
              </a:rPr>
              <a:t>СМЕШАННОЙ.</a:t>
            </a:r>
          </a:p>
          <a:p>
            <a:pPr>
              <a:buFontTx/>
              <a:buNone/>
            </a:pPr>
            <a:endParaRPr lang="ru-RU" sz="3600">
              <a:solidFill>
                <a:schemeClr val="folHlink"/>
              </a:solidFill>
            </a:endParaRPr>
          </a:p>
        </p:txBody>
      </p:sp>
      <p:graphicFrame>
        <p:nvGraphicFramePr>
          <p:cNvPr id="51206" name="Object 6"/>
          <p:cNvGraphicFramePr>
            <a:graphicFrameLocks noChangeAspect="1"/>
          </p:cNvGraphicFramePr>
          <p:nvPr>
            <p:ph sz="half" idx="2"/>
          </p:nvPr>
        </p:nvGraphicFramePr>
        <p:xfrm>
          <a:off x="3132138" y="2276475"/>
          <a:ext cx="2382837" cy="3887788"/>
        </p:xfrm>
        <a:graphic>
          <a:graphicData uri="http://schemas.openxmlformats.org/presentationml/2006/ole">
            <p:oleObj spid="_x0000_s33794" name="Equation" r:id="rId3" imgW="241200" imgH="39348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42976" y="2285992"/>
            <a:ext cx="7245318" cy="92333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/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ФИЗКУЛЬТМИНУТКА</a:t>
            </a:r>
            <a:endParaRPr lang="ru-RU" sz="5400" b="1" dirty="0">
              <a:ln/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214290"/>
            <a:ext cx="742955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Мы осанку исправляем,</a:t>
            </a:r>
          </a:p>
          <a:p>
            <a:r>
              <a:rPr lang="ru-RU" sz="3600" dirty="0" smtClean="0"/>
              <a:t> Спинку дружно прогибаем.</a:t>
            </a:r>
          </a:p>
          <a:p>
            <a:r>
              <a:rPr lang="ru-RU" sz="3600" dirty="0" smtClean="0"/>
              <a:t> Вправо, влево мы нагнулись,</a:t>
            </a:r>
          </a:p>
          <a:p>
            <a:r>
              <a:rPr lang="ru-RU" sz="3600" dirty="0" smtClean="0"/>
              <a:t> До носочков дотянулись.</a:t>
            </a:r>
          </a:p>
          <a:p>
            <a:r>
              <a:rPr lang="ru-RU" sz="3600" dirty="0" smtClean="0"/>
              <a:t> Плечи вверх, назад и вниз,</a:t>
            </a:r>
          </a:p>
          <a:p>
            <a:r>
              <a:rPr lang="ru-RU" sz="3600" dirty="0" smtClean="0"/>
              <a:t> Улыбайся и садись.</a:t>
            </a:r>
            <a:endParaRPr lang="ru-RU" sz="3600" dirty="0"/>
          </a:p>
        </p:txBody>
      </p:sp>
      <p:pic>
        <p:nvPicPr>
          <p:cNvPr id="3" name="Picture 7" descr="Bear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1714480" y="3571876"/>
            <a:ext cx="2273297" cy="3085380"/>
          </a:xfrm>
          <a:prstGeom prst="rect">
            <a:avLst/>
          </a:prstGeom>
          <a:noFill/>
        </p:spPr>
      </p:pic>
      <p:pic>
        <p:nvPicPr>
          <p:cNvPr id="4" name="Picture 8" descr="Bear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3625101"/>
            <a:ext cx="2481261" cy="3232899"/>
          </a:xfrm>
          <a:prstGeom prst="rect">
            <a:avLst/>
          </a:prstGeom>
          <a:noFill/>
        </p:spPr>
      </p:pic>
      <p:pic>
        <p:nvPicPr>
          <p:cNvPr id="5" name="Picture 3" descr="cat2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-428652"/>
            <a:ext cx="3697287" cy="4084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857232"/>
            <a:ext cx="7786742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</a:rPr>
              <a:t>Физкультминутка</a:t>
            </a:r>
          </a:p>
          <a:p>
            <a:r>
              <a:rPr lang="ru-RU" sz="3600" dirty="0" smtClean="0"/>
              <a:t>     А теперь ребята встали,</a:t>
            </a:r>
          </a:p>
          <a:p>
            <a:r>
              <a:rPr lang="ru-RU" sz="3600" dirty="0" smtClean="0"/>
              <a:t>      Быстро руки вверх подняли,</a:t>
            </a:r>
          </a:p>
          <a:p>
            <a:r>
              <a:rPr lang="ru-RU" sz="3600" dirty="0" smtClean="0"/>
              <a:t>      В стороны, вперёд, назад.</a:t>
            </a:r>
          </a:p>
          <a:p>
            <a:r>
              <a:rPr lang="ru-RU" sz="3600" dirty="0" smtClean="0"/>
              <a:t>      Повернулись вправо, влево,</a:t>
            </a:r>
          </a:p>
          <a:p>
            <a:r>
              <a:rPr lang="ru-RU" sz="3600" dirty="0" smtClean="0"/>
              <a:t>      Тихо сели, вновь за дело!</a:t>
            </a:r>
            <a:endParaRPr lang="ru-RU" sz="3600" dirty="0"/>
          </a:p>
        </p:txBody>
      </p:sp>
      <p:pic>
        <p:nvPicPr>
          <p:cNvPr id="3" name="Picture 95" descr="mult13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643314"/>
            <a:ext cx="1120775" cy="1909762"/>
          </a:xfrm>
          <a:prstGeom prst="rect">
            <a:avLst/>
          </a:prstGeom>
          <a:noFill/>
        </p:spPr>
      </p:pic>
      <p:grpSp>
        <p:nvGrpSpPr>
          <p:cNvPr id="4" name="Group 97"/>
          <p:cNvGrpSpPr>
            <a:grpSpLocks/>
          </p:cNvGrpSpPr>
          <p:nvPr/>
        </p:nvGrpSpPr>
        <p:grpSpPr bwMode="auto">
          <a:xfrm>
            <a:off x="6072198" y="357166"/>
            <a:ext cx="2376487" cy="1584325"/>
            <a:chOff x="3651" y="663"/>
            <a:chExt cx="1497" cy="998"/>
          </a:xfrm>
        </p:grpSpPr>
        <p:sp>
          <p:nvSpPr>
            <p:cNvPr id="5" name="Oval 98"/>
            <p:cNvSpPr>
              <a:spLocks noChangeArrowheads="1"/>
            </p:cNvSpPr>
            <p:nvPr/>
          </p:nvSpPr>
          <p:spPr bwMode="auto">
            <a:xfrm>
              <a:off x="3651" y="1162"/>
              <a:ext cx="1497" cy="499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5BAD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Oval 99"/>
            <p:cNvSpPr>
              <a:spLocks noChangeArrowheads="1"/>
            </p:cNvSpPr>
            <p:nvPr/>
          </p:nvSpPr>
          <p:spPr bwMode="auto">
            <a:xfrm>
              <a:off x="3878" y="1253"/>
              <a:ext cx="1089" cy="31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7" name="Picture 100" descr="bird39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878" y="663"/>
              <a:ext cx="998" cy="810"/>
            </a:xfrm>
            <a:prstGeom prst="rect">
              <a:avLst/>
            </a:prstGeom>
            <a:noFill/>
          </p:spPr>
        </p:pic>
      </p:grpSp>
      <p:pic>
        <p:nvPicPr>
          <p:cNvPr id="8" name="Picture 91" descr="butrfly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08821" y="4714884"/>
            <a:ext cx="1978017" cy="1978016"/>
          </a:xfrm>
          <a:prstGeom prst="rect">
            <a:avLst/>
          </a:prstGeom>
          <a:noFill/>
        </p:spPr>
      </p:pic>
      <p:pic>
        <p:nvPicPr>
          <p:cNvPr id="9" name="Picture 2" descr="105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357222" y="4132849"/>
            <a:ext cx="3714776" cy="27251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48148E-6 L 0.37969 -0.00255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7969 -0.00255 L 0.62379 -0.00255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42" name="Rectangle 14"/>
          <p:cNvSpPr>
            <a:spLocks noGrp="1" noChangeArrowheads="1"/>
          </p:cNvSpPr>
          <p:nvPr>
            <p:ph type="title" sz="quarter"/>
          </p:nvPr>
        </p:nvSpPr>
        <p:spPr>
          <a:xfrm>
            <a:off x="457200" y="274638"/>
            <a:ext cx="8229600" cy="1066800"/>
          </a:xfrm>
        </p:spPr>
        <p:txBody>
          <a:bodyPr/>
          <a:lstStyle/>
          <a:p>
            <a:r>
              <a:rPr lang="ru-RU" sz="4000"/>
              <a:t>Выделите целую часть из дробей:</a:t>
            </a:r>
          </a:p>
        </p:txBody>
      </p:sp>
      <p:graphicFrame>
        <p:nvGraphicFramePr>
          <p:cNvPr id="22552" name="Object 24"/>
          <p:cNvGraphicFramePr>
            <a:graphicFrameLocks noChangeAspect="1"/>
          </p:cNvGraphicFramePr>
          <p:nvPr>
            <p:ph sz="quarter" idx="1"/>
          </p:nvPr>
        </p:nvGraphicFramePr>
        <p:xfrm>
          <a:off x="611188" y="1412875"/>
          <a:ext cx="854075" cy="2016125"/>
        </p:xfrm>
        <a:graphic>
          <a:graphicData uri="http://schemas.openxmlformats.org/presentationml/2006/ole">
            <p:oleObj spid="_x0000_s34818" name="Equation" r:id="rId3" imgW="203040" imgH="393480" progId="Equation.DSMT4">
              <p:embed/>
            </p:oleObj>
          </a:graphicData>
        </a:graphic>
      </p:graphicFrame>
      <p:graphicFrame>
        <p:nvGraphicFramePr>
          <p:cNvPr id="22554" name="Object 26"/>
          <p:cNvGraphicFramePr>
            <a:graphicFrameLocks noChangeAspect="1"/>
          </p:cNvGraphicFramePr>
          <p:nvPr>
            <p:ph sz="quarter" idx="2"/>
          </p:nvPr>
        </p:nvGraphicFramePr>
        <p:xfrm>
          <a:off x="7019925" y="1341438"/>
          <a:ext cx="1106488" cy="2016125"/>
        </p:xfrm>
        <a:graphic>
          <a:graphicData uri="http://schemas.openxmlformats.org/presentationml/2006/ole">
            <p:oleObj spid="_x0000_s34819" name="Equation" r:id="rId4" imgW="215640" imgH="393480" progId="Equation.DSMT4">
              <p:embed/>
            </p:oleObj>
          </a:graphicData>
        </a:graphic>
      </p:graphicFrame>
      <p:graphicFrame>
        <p:nvGraphicFramePr>
          <p:cNvPr id="22556" name="Object 28"/>
          <p:cNvGraphicFramePr>
            <a:graphicFrameLocks noChangeAspect="1"/>
          </p:cNvGraphicFramePr>
          <p:nvPr>
            <p:ph sz="quarter" idx="3"/>
          </p:nvPr>
        </p:nvGraphicFramePr>
        <p:xfrm>
          <a:off x="468313" y="4724400"/>
          <a:ext cx="987425" cy="1800225"/>
        </p:xfrm>
        <a:graphic>
          <a:graphicData uri="http://schemas.openxmlformats.org/presentationml/2006/ole">
            <p:oleObj spid="_x0000_s34820" name="Equation" r:id="rId5" imgW="215640" imgH="393480" progId="Equation.DSMT4">
              <p:embed/>
            </p:oleObj>
          </a:graphicData>
        </a:graphic>
      </p:graphicFrame>
      <p:graphicFrame>
        <p:nvGraphicFramePr>
          <p:cNvPr id="22558" name="Object 30"/>
          <p:cNvGraphicFramePr>
            <a:graphicFrameLocks noChangeAspect="1"/>
          </p:cNvGraphicFramePr>
          <p:nvPr>
            <p:ph sz="quarter" idx="4"/>
          </p:nvPr>
        </p:nvGraphicFramePr>
        <p:xfrm>
          <a:off x="6011863" y="3357563"/>
          <a:ext cx="779462" cy="2016125"/>
        </p:xfrm>
        <a:graphic>
          <a:graphicData uri="http://schemas.openxmlformats.org/presentationml/2006/ole">
            <p:oleObj spid="_x0000_s34821" name="Equation" r:id="rId6" imgW="152280" imgH="393480" progId="Equation.DSMT4">
              <p:embed/>
            </p:oleObj>
          </a:graphicData>
        </a:graphic>
      </p:graphicFrame>
      <p:graphicFrame>
        <p:nvGraphicFramePr>
          <p:cNvPr id="22560" name="Object 32"/>
          <p:cNvGraphicFramePr>
            <a:graphicFrameLocks noChangeAspect="1"/>
          </p:cNvGraphicFramePr>
          <p:nvPr/>
        </p:nvGraphicFramePr>
        <p:xfrm>
          <a:off x="1763713" y="3500438"/>
          <a:ext cx="968375" cy="1873250"/>
        </p:xfrm>
        <a:graphic>
          <a:graphicData uri="http://schemas.openxmlformats.org/presentationml/2006/ole">
            <p:oleObj spid="_x0000_s34822" name="Equation" r:id="rId7" imgW="203040" imgH="393480" progId="Equation.DSMT4">
              <p:embed/>
            </p:oleObj>
          </a:graphicData>
        </a:graphic>
      </p:graphicFrame>
      <p:graphicFrame>
        <p:nvGraphicFramePr>
          <p:cNvPr id="22561" name="Object 33"/>
          <p:cNvGraphicFramePr>
            <a:graphicFrameLocks noChangeAspect="1"/>
          </p:cNvGraphicFramePr>
          <p:nvPr/>
        </p:nvGraphicFramePr>
        <p:xfrm>
          <a:off x="2843213" y="1557338"/>
          <a:ext cx="1087437" cy="2087562"/>
        </p:xfrm>
        <a:graphic>
          <a:graphicData uri="http://schemas.openxmlformats.org/presentationml/2006/ole">
            <p:oleObj spid="_x0000_s34823" name="Equation" r:id="rId8" imgW="228600" imgH="393480" progId="Equation.DSMT4">
              <p:embed/>
            </p:oleObj>
          </a:graphicData>
        </a:graphic>
      </p:graphicFrame>
      <p:graphicFrame>
        <p:nvGraphicFramePr>
          <p:cNvPr id="22562" name="Object 34"/>
          <p:cNvGraphicFramePr>
            <a:graphicFrameLocks noChangeAspect="1"/>
          </p:cNvGraphicFramePr>
          <p:nvPr/>
        </p:nvGraphicFramePr>
        <p:xfrm>
          <a:off x="4932363" y="1484313"/>
          <a:ext cx="1077912" cy="2089150"/>
        </p:xfrm>
        <a:graphic>
          <a:graphicData uri="http://schemas.openxmlformats.org/presentationml/2006/ole">
            <p:oleObj spid="_x0000_s34824" name="Equation" r:id="rId9" imgW="203040" imgH="393480" progId="Equation.DSMT4">
              <p:embed/>
            </p:oleObj>
          </a:graphicData>
        </a:graphic>
      </p:graphicFrame>
      <p:graphicFrame>
        <p:nvGraphicFramePr>
          <p:cNvPr id="22563" name="Object 35"/>
          <p:cNvGraphicFramePr>
            <a:graphicFrameLocks noChangeAspect="1"/>
          </p:cNvGraphicFramePr>
          <p:nvPr/>
        </p:nvGraphicFramePr>
        <p:xfrm>
          <a:off x="7524750" y="4365625"/>
          <a:ext cx="1223963" cy="2232025"/>
        </p:xfrm>
        <a:graphic>
          <a:graphicData uri="http://schemas.openxmlformats.org/presentationml/2006/ole">
            <p:oleObj spid="_x0000_s34825" name="Equation" r:id="rId10" imgW="215640" imgH="393480" progId="Equation.DSMT4">
              <p:embed/>
            </p:oleObj>
          </a:graphicData>
        </a:graphic>
      </p:graphicFrame>
      <p:graphicFrame>
        <p:nvGraphicFramePr>
          <p:cNvPr id="22564" name="Object 36"/>
          <p:cNvGraphicFramePr>
            <a:graphicFrameLocks noChangeAspect="1"/>
          </p:cNvGraphicFramePr>
          <p:nvPr/>
        </p:nvGraphicFramePr>
        <p:xfrm>
          <a:off x="3851275" y="4437063"/>
          <a:ext cx="1130300" cy="1944687"/>
        </p:xfrm>
        <a:graphic>
          <a:graphicData uri="http://schemas.openxmlformats.org/presentationml/2006/ole">
            <p:oleObj spid="_x0000_s34826" name="Equation" r:id="rId11" imgW="228600" imgH="39348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2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2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22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22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22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22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22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22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22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22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0" fill="hold"/>
                                        <p:tgtEl>
                                          <p:spTgt spid="22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0" fill="hold"/>
                                        <p:tgtEl>
                                          <p:spTgt spid="22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0" fill="hold"/>
                                        <p:tgtEl>
                                          <p:spTgt spid="22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0" fill="hold"/>
                                        <p:tgtEl>
                                          <p:spTgt spid="22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0" fill="hold"/>
                                        <p:tgtEl>
                                          <p:spTgt spid="22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3000" fill="hold"/>
                                        <p:tgtEl>
                                          <p:spTgt spid="22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0" fill="hold"/>
                                        <p:tgtEl>
                                          <p:spTgt spid="22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0" fill="hold"/>
                                        <p:tgtEl>
                                          <p:spTgt spid="22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692275" y="260350"/>
            <a:ext cx="48863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u="sng"/>
              <a:t>Проверочная работа :</a:t>
            </a: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395288" y="1339850"/>
            <a:ext cx="29670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/>
              <a:t>Из данных дробей :</a:t>
            </a:r>
          </a:p>
        </p:txBody>
      </p:sp>
      <p:graphicFrame>
        <p:nvGraphicFramePr>
          <p:cNvPr id="21510" name="Object 6"/>
          <p:cNvGraphicFramePr>
            <a:graphicFrameLocks noChangeAspect="1"/>
          </p:cNvGraphicFramePr>
          <p:nvPr>
            <p:ph sz="half" idx="1"/>
          </p:nvPr>
        </p:nvGraphicFramePr>
        <p:xfrm>
          <a:off x="3492500" y="1052513"/>
          <a:ext cx="4032250" cy="1214437"/>
        </p:xfrm>
        <a:graphic>
          <a:graphicData uri="http://schemas.openxmlformats.org/presentationml/2006/ole">
            <p:oleObj spid="_x0000_s35842" name="Формула" r:id="rId3" imgW="1307880" imgH="393480" progId="Equation.3">
              <p:embed/>
            </p:oleObj>
          </a:graphicData>
        </a:graphic>
      </p:graphicFrame>
      <p:graphicFrame>
        <p:nvGraphicFramePr>
          <p:cNvPr id="21512" name="Object 8"/>
          <p:cNvGraphicFramePr>
            <a:graphicFrameLocks noChangeAspect="1"/>
          </p:cNvGraphicFramePr>
          <p:nvPr>
            <p:ph sz="half" idx="2"/>
          </p:nvPr>
        </p:nvGraphicFramePr>
        <p:xfrm>
          <a:off x="1042988" y="2492375"/>
          <a:ext cx="6624637" cy="1325563"/>
        </p:xfrm>
        <a:graphic>
          <a:graphicData uri="http://schemas.openxmlformats.org/presentationml/2006/ole">
            <p:oleObj spid="_x0000_s35843" name="Формула" r:id="rId4" imgW="1968480" imgH="393480" progId="Equation.3">
              <p:embed/>
            </p:oleObj>
          </a:graphicData>
        </a:graphic>
      </p:graphicFrame>
      <p:sp>
        <p:nvSpPr>
          <p:cNvPr id="21515" name="Text Box 11"/>
          <p:cNvSpPr txBox="1">
            <a:spLocks noChangeArrowheads="1"/>
          </p:cNvSpPr>
          <p:nvPr/>
        </p:nvSpPr>
        <p:spPr bwMode="auto">
          <a:xfrm>
            <a:off x="250825" y="4076700"/>
            <a:ext cx="8713788" cy="210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2400"/>
              <a:t>Выписать :</a:t>
            </a:r>
          </a:p>
          <a:p>
            <a:pPr marL="342900" indent="-342900">
              <a:spcBef>
                <a:spcPct val="50000"/>
              </a:spcBef>
              <a:buFontTx/>
              <a:buAutoNum type="alphaLcParenR"/>
            </a:pPr>
            <a:r>
              <a:rPr lang="ru-RU" sz="2400"/>
              <a:t>Правильные дроби</a:t>
            </a:r>
          </a:p>
          <a:p>
            <a:pPr marL="342900" indent="-342900">
              <a:spcBef>
                <a:spcPct val="50000"/>
              </a:spcBef>
              <a:buFontTx/>
              <a:buAutoNum type="alphaLcParenR"/>
            </a:pPr>
            <a:r>
              <a:rPr lang="ru-RU" sz="2400"/>
              <a:t>Неправильные дроби</a:t>
            </a:r>
          </a:p>
          <a:p>
            <a:pPr marL="342900" indent="-342900">
              <a:spcBef>
                <a:spcPct val="50000"/>
              </a:spcBef>
              <a:buFontTx/>
              <a:buAutoNum type="alphaLcParenR"/>
            </a:pPr>
            <a:r>
              <a:rPr lang="ru-RU" sz="2400"/>
              <a:t>Смешанные числа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1042988" y="188913"/>
            <a:ext cx="1511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Ответы :</a:t>
            </a: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395288" y="1125538"/>
            <a:ext cx="431800" cy="475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AutoNum type="alphaLcParenR"/>
            </a:pPr>
            <a:r>
              <a:rPr lang="ru-RU" sz="2400"/>
              <a:t> </a:t>
            </a:r>
            <a:r>
              <a:rPr lang="ru-RU"/>
              <a:t>     </a:t>
            </a:r>
            <a:endParaRPr lang="ru-RU" sz="2400"/>
          </a:p>
          <a:p>
            <a:pPr marL="342900" indent="-342900">
              <a:spcBef>
                <a:spcPct val="50000"/>
              </a:spcBef>
              <a:buFontTx/>
              <a:buAutoNum type="alphaLcParenR"/>
            </a:pPr>
            <a:r>
              <a:rPr lang="ru-RU" sz="2400"/>
              <a:t>     </a:t>
            </a:r>
          </a:p>
          <a:p>
            <a:pPr marL="342900" indent="-342900">
              <a:spcBef>
                <a:spcPct val="50000"/>
              </a:spcBef>
              <a:buFontTx/>
              <a:buAutoNum type="alphaLcParenR"/>
            </a:pPr>
            <a:r>
              <a:rPr lang="ru-RU" sz="2400"/>
              <a:t>  </a:t>
            </a:r>
          </a:p>
        </p:txBody>
      </p:sp>
      <p:graphicFrame>
        <p:nvGraphicFramePr>
          <p:cNvPr id="24582" name="Object 6"/>
          <p:cNvGraphicFramePr>
            <a:graphicFrameLocks noChangeAspect="1"/>
          </p:cNvGraphicFramePr>
          <p:nvPr>
            <p:ph sz="half" idx="1"/>
          </p:nvPr>
        </p:nvGraphicFramePr>
        <p:xfrm>
          <a:off x="1116013" y="692150"/>
          <a:ext cx="4032250" cy="1344613"/>
        </p:xfrm>
        <a:graphic>
          <a:graphicData uri="http://schemas.openxmlformats.org/presentationml/2006/ole">
            <p:oleObj spid="_x0000_s36866" name="Формула" r:id="rId3" imgW="1180800" imgH="393480" progId="Equation.3">
              <p:embed/>
            </p:oleObj>
          </a:graphicData>
        </a:graphic>
      </p:graphicFrame>
      <p:graphicFrame>
        <p:nvGraphicFramePr>
          <p:cNvPr id="24584" name="Object 8"/>
          <p:cNvGraphicFramePr>
            <a:graphicFrameLocks noChangeAspect="1"/>
          </p:cNvGraphicFramePr>
          <p:nvPr>
            <p:ph sz="quarter" idx="2"/>
          </p:nvPr>
        </p:nvGraphicFramePr>
        <p:xfrm>
          <a:off x="1116013" y="2636838"/>
          <a:ext cx="3960812" cy="1411287"/>
        </p:xfrm>
        <a:graphic>
          <a:graphicData uri="http://schemas.openxmlformats.org/presentationml/2006/ole">
            <p:oleObj spid="_x0000_s36867" name="Формула" r:id="rId4" imgW="1104840" imgH="393480" progId="Equation.3">
              <p:embed/>
            </p:oleObj>
          </a:graphicData>
        </a:graphic>
      </p:graphicFrame>
      <p:graphicFrame>
        <p:nvGraphicFramePr>
          <p:cNvPr id="24587" name="Object 11"/>
          <p:cNvGraphicFramePr>
            <a:graphicFrameLocks noChangeAspect="1"/>
          </p:cNvGraphicFramePr>
          <p:nvPr>
            <p:ph sz="quarter" idx="3"/>
          </p:nvPr>
        </p:nvGraphicFramePr>
        <p:xfrm>
          <a:off x="1042988" y="4581525"/>
          <a:ext cx="3889375" cy="1546225"/>
        </p:xfrm>
        <a:graphic>
          <a:graphicData uri="http://schemas.openxmlformats.org/presentationml/2006/ole">
            <p:oleObj spid="_x0000_s36868" name="Формула" r:id="rId5" imgW="99036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/>
              <a:t>Девиз юных математиков: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3600" b="1">
                <a:solidFill>
                  <a:schemeClr val="accent2"/>
                </a:solidFill>
              </a:rPr>
              <a:t>Математику, друзья,</a:t>
            </a:r>
          </a:p>
          <a:p>
            <a:pPr>
              <a:buFont typeface="Wingdings" pitchFamily="2" charset="2"/>
              <a:buNone/>
            </a:pPr>
            <a:r>
              <a:rPr lang="ru-RU" sz="3600" b="1">
                <a:solidFill>
                  <a:schemeClr val="accent2"/>
                </a:solidFill>
              </a:rPr>
              <a:t>Не любить никак нельзя.</a:t>
            </a:r>
          </a:p>
          <a:p>
            <a:pPr>
              <a:buFont typeface="Wingdings" pitchFamily="2" charset="2"/>
              <a:buNone/>
            </a:pPr>
            <a:r>
              <a:rPr lang="ru-RU" sz="3600" b="1">
                <a:solidFill>
                  <a:schemeClr val="accent2"/>
                </a:solidFill>
              </a:rPr>
              <a:t>Очень строгая наука,</a:t>
            </a:r>
          </a:p>
          <a:p>
            <a:pPr>
              <a:buFont typeface="Wingdings" pitchFamily="2" charset="2"/>
              <a:buNone/>
            </a:pPr>
            <a:r>
              <a:rPr lang="ru-RU" sz="3600" b="1">
                <a:solidFill>
                  <a:schemeClr val="accent2"/>
                </a:solidFill>
              </a:rPr>
              <a:t>Очень точная наука, </a:t>
            </a:r>
          </a:p>
          <a:p>
            <a:pPr>
              <a:buFont typeface="Wingdings" pitchFamily="2" charset="2"/>
              <a:buNone/>
            </a:pPr>
            <a:r>
              <a:rPr lang="ru-RU" sz="3600" b="1">
                <a:solidFill>
                  <a:schemeClr val="accent2"/>
                </a:solidFill>
              </a:rPr>
              <a:t>Интересная наука- </a:t>
            </a:r>
          </a:p>
          <a:p>
            <a:pPr>
              <a:buFont typeface="Wingdings" pitchFamily="2" charset="2"/>
              <a:buNone/>
            </a:pPr>
            <a:r>
              <a:rPr lang="ru-RU" sz="3600" b="1">
                <a:solidFill>
                  <a:schemeClr val="accent2"/>
                </a:solidFill>
              </a:rPr>
              <a:t>Это математика!</a:t>
            </a:r>
          </a:p>
        </p:txBody>
      </p:sp>
      <p:pic>
        <p:nvPicPr>
          <p:cNvPr id="24580" name="Picture 4" descr="PE01616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76913" y="3213100"/>
            <a:ext cx="3024187" cy="3311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3132138" y="5157788"/>
            <a:ext cx="6477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/>
              <a:t> </a:t>
            </a: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3779838" y="4941888"/>
            <a:ext cx="720725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3600" b="1" u="sng"/>
          </a:p>
          <a:p>
            <a:pPr>
              <a:spcBef>
                <a:spcPct val="50000"/>
              </a:spcBef>
            </a:pPr>
            <a:endParaRPr lang="ru-RU" sz="3600" b="1"/>
          </a:p>
        </p:txBody>
      </p:sp>
      <p:pic>
        <p:nvPicPr>
          <p:cNvPr id="10253" name="Picture 13" descr="пп1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86710" y="428604"/>
            <a:ext cx="936625" cy="1143000"/>
          </a:xfrm>
          <a:prstGeom prst="rect">
            <a:avLst/>
          </a:prstGeom>
          <a:noFill/>
        </p:spPr>
      </p:pic>
      <p:sp>
        <p:nvSpPr>
          <p:cNvPr id="10254" name="AutoShape 14"/>
          <p:cNvSpPr>
            <a:spLocks noChangeArrowheads="1"/>
          </p:cNvSpPr>
          <p:nvPr/>
        </p:nvSpPr>
        <p:spPr bwMode="auto">
          <a:xfrm>
            <a:off x="611188" y="357167"/>
            <a:ext cx="6532580" cy="6000791"/>
          </a:xfrm>
          <a:prstGeom prst="wedgeRectCallout">
            <a:avLst>
              <a:gd name="adj1" fmla="val 66398"/>
              <a:gd name="adj2" fmla="val -18435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000" b="1" dirty="0">
                <a:solidFill>
                  <a:schemeClr val="accent2"/>
                </a:solidFill>
              </a:rPr>
              <a:t>В мире мудрых мыслей</a:t>
            </a:r>
          </a:p>
          <a:p>
            <a:pPr algn="ctr"/>
            <a:endParaRPr lang="ru-RU" sz="2000" b="1" dirty="0">
              <a:solidFill>
                <a:schemeClr val="accent2"/>
              </a:solidFill>
            </a:endParaRPr>
          </a:p>
          <a:p>
            <a:pPr algn="ctr">
              <a:buFontTx/>
              <a:buChar char="•"/>
            </a:pPr>
            <a:r>
              <a:rPr lang="ru-RU" sz="2400" b="1" dirty="0"/>
              <a:t>Торопись - да не ошибись!</a:t>
            </a:r>
          </a:p>
          <a:p>
            <a:pPr algn="ctr">
              <a:buFontTx/>
              <a:buChar char="•"/>
            </a:pPr>
            <a:r>
              <a:rPr lang="ru-RU" sz="2400" b="1" dirty="0"/>
              <a:t>Математику нельзя изучить, наблюдая, как это делает сосед!</a:t>
            </a:r>
          </a:p>
          <a:p>
            <a:pPr algn="ctr">
              <a:buFontTx/>
              <a:buChar char="•"/>
            </a:pPr>
            <a:r>
              <a:rPr lang="ru-RU" sz="2400" b="1" dirty="0"/>
              <a:t>Кто думает- тот всегда додумается!</a:t>
            </a:r>
          </a:p>
          <a:p>
            <a:pPr algn="ctr">
              <a:buFontTx/>
              <a:buChar char="•"/>
            </a:pPr>
            <a:r>
              <a:rPr lang="ru-RU" sz="2400" b="1" dirty="0"/>
              <a:t>У нас все получится!</a:t>
            </a:r>
          </a:p>
          <a:p>
            <a:pPr algn="ctr"/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77813"/>
            <a:ext cx="6681788" cy="1143000"/>
          </a:xfrm>
        </p:spPr>
        <p:txBody>
          <a:bodyPr/>
          <a:lstStyle/>
          <a:p>
            <a:r>
              <a:rPr lang="ru-RU" sz="4400" b="1"/>
              <a:t>Подведем итоги работы: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412875"/>
            <a:ext cx="8280400" cy="453707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>
                <a:solidFill>
                  <a:schemeClr val="accent2"/>
                </a:solidFill>
              </a:rPr>
              <a:t>     </a:t>
            </a:r>
            <a:r>
              <a:rPr lang="ru-RU" b="1">
                <a:solidFill>
                  <a:schemeClr val="accent2"/>
                </a:solidFill>
              </a:rPr>
              <a:t>Достигли ли мы наши цели?</a:t>
            </a:r>
          </a:p>
          <a:p>
            <a:r>
              <a:rPr lang="ru-RU" sz="2400" b="1"/>
              <a:t> изучить понятие «</a:t>
            </a:r>
            <a:r>
              <a:rPr lang="ru-RU" sz="2400" b="1">
                <a:solidFill>
                  <a:schemeClr val="accent2"/>
                </a:solidFill>
              </a:rPr>
              <a:t>смешанное число</a:t>
            </a:r>
            <a:r>
              <a:rPr lang="ru-RU" sz="2400" b="1"/>
              <a:t>»,</a:t>
            </a:r>
          </a:p>
          <a:p>
            <a:r>
              <a:rPr lang="ru-RU" sz="2400" b="1"/>
              <a:t>научиться  выделять целую часть из       неправильной дроби ,</a:t>
            </a:r>
          </a:p>
          <a:p>
            <a:r>
              <a:rPr lang="ru-RU" sz="2400" b="1"/>
              <a:t> развить внимание и аккуратность в оформлении заданий.</a:t>
            </a:r>
          </a:p>
          <a:p>
            <a:endParaRPr lang="ru-RU" sz="2400" b="1"/>
          </a:p>
          <a:p>
            <a:pPr>
              <a:buFont typeface="Wingdings" pitchFamily="2" charset="2"/>
              <a:buNone/>
            </a:pPr>
            <a:endParaRPr lang="ru-RU" sz="2400" b="1"/>
          </a:p>
        </p:txBody>
      </p:sp>
      <p:pic>
        <p:nvPicPr>
          <p:cNvPr id="12292" name="Picture 4" descr="BS00554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51725" y="4724400"/>
            <a:ext cx="1438275" cy="1568450"/>
          </a:xfrm>
          <a:prstGeom prst="rect">
            <a:avLst/>
          </a:prstGeom>
          <a:noFill/>
        </p:spPr>
      </p:pic>
      <p:pic>
        <p:nvPicPr>
          <p:cNvPr id="12293" name="Picture 5" descr="1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40650" y="404813"/>
            <a:ext cx="935038" cy="935037"/>
          </a:xfrm>
          <a:prstGeom prst="rect">
            <a:avLst/>
          </a:prstGeom>
          <a:noFill/>
        </p:spPr>
      </p:pic>
      <p:sp>
        <p:nvSpPr>
          <p:cNvPr id="12294" name="AutoShape 6"/>
          <p:cNvSpPr>
            <a:spLocks noChangeArrowheads="1"/>
          </p:cNvSpPr>
          <p:nvPr/>
        </p:nvSpPr>
        <p:spPr bwMode="auto">
          <a:xfrm>
            <a:off x="755650" y="4076700"/>
            <a:ext cx="6624638" cy="2492375"/>
          </a:xfrm>
          <a:prstGeom prst="flowChartDocument">
            <a:avLst/>
          </a:prstGeom>
          <a:solidFill>
            <a:srgbClr val="CCFFFF"/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sz="2000" b="1" dirty="0"/>
          </a:p>
          <a:p>
            <a:endParaRPr lang="ru-RU" sz="2000" b="1" dirty="0"/>
          </a:p>
          <a:p>
            <a:r>
              <a:rPr lang="ru-RU" sz="2000" b="1" dirty="0">
                <a:solidFill>
                  <a:schemeClr val="accent2"/>
                </a:solidFill>
              </a:rPr>
              <a:t>Задание на дом:</a:t>
            </a:r>
          </a:p>
          <a:p>
            <a:r>
              <a:rPr lang="ru-RU" sz="2000" b="1" dirty="0" smtClean="0"/>
              <a:t>Выучить правила.</a:t>
            </a:r>
          </a:p>
          <a:p>
            <a:r>
              <a:rPr lang="ru-RU" sz="2000" b="1" dirty="0" smtClean="0"/>
              <a:t>№ 393;</a:t>
            </a:r>
          </a:p>
          <a:p>
            <a:r>
              <a:rPr lang="ru-RU" sz="2000" b="1" dirty="0" smtClean="0"/>
              <a:t>№ 402.</a:t>
            </a:r>
            <a:endParaRPr lang="ru-RU" sz="2000" b="1" dirty="0"/>
          </a:p>
          <a:p>
            <a:endParaRPr lang="ru-RU" sz="2000" b="1" dirty="0"/>
          </a:p>
          <a:p>
            <a:endParaRPr lang="ru-RU" dirty="0"/>
          </a:p>
        </p:txBody>
      </p:sp>
      <p:sp>
        <p:nvSpPr>
          <p:cNvPr id="12295" name="AutoShape 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740650" y="1844675"/>
            <a:ext cx="863600" cy="576263"/>
          </a:xfrm>
          <a:prstGeom prst="leftArrow">
            <a:avLst>
              <a:gd name="adj1" fmla="val 50000"/>
              <a:gd name="adj2" fmla="val 37466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>
                <a:solidFill>
                  <a:srgbClr val="0066FF"/>
                </a:solidFill>
              </a:rPr>
              <a:t>Спасибо за сотрудничество!</a:t>
            </a:r>
          </a:p>
        </p:txBody>
      </p:sp>
      <p:sp>
        <p:nvSpPr>
          <p:cNvPr id="20484" name="AutoShape 4"/>
          <p:cNvSpPr>
            <a:spLocks noChangeArrowheads="1"/>
          </p:cNvSpPr>
          <p:nvPr/>
        </p:nvSpPr>
        <p:spPr bwMode="auto">
          <a:xfrm>
            <a:off x="1187450" y="1989138"/>
            <a:ext cx="7561263" cy="3816350"/>
          </a:xfrm>
          <a:prstGeom prst="flowChartMulti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400">
                <a:solidFill>
                  <a:schemeClr val="accent2"/>
                </a:solidFill>
              </a:rPr>
              <a:t>Желаю всем успехов  </a:t>
            </a:r>
          </a:p>
          <a:p>
            <a:pPr algn="ctr"/>
            <a:r>
              <a:rPr lang="ru-RU" sz="4400">
                <a:solidFill>
                  <a:schemeClr val="accent2"/>
                </a:solidFill>
              </a:rPr>
              <a:t>и хорошего настроения!</a:t>
            </a:r>
          </a:p>
        </p:txBody>
      </p:sp>
      <p:pic>
        <p:nvPicPr>
          <p:cNvPr id="20485" name="Picture 5" descr="PE01561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43663" y="4941888"/>
            <a:ext cx="2447925" cy="162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6" descr="07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5300663"/>
            <a:ext cx="1316037" cy="1206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77813"/>
            <a:ext cx="6897688" cy="1143000"/>
          </a:xfrm>
        </p:spPr>
        <p:txBody>
          <a:bodyPr/>
          <a:lstStyle/>
          <a:p>
            <a:r>
              <a:rPr lang="ru-RU" b="1"/>
              <a:t>Давайте вспомним: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600200"/>
            <a:ext cx="8604250" cy="4530725"/>
          </a:xfrm>
        </p:spPr>
        <p:txBody>
          <a:bodyPr/>
          <a:lstStyle/>
          <a:p>
            <a:r>
              <a:rPr lang="ru-RU" sz="2400" b="1"/>
              <a:t>Какие дроби называются правильными?</a:t>
            </a:r>
          </a:p>
          <a:p>
            <a:r>
              <a:rPr lang="ru-RU" sz="2400" b="1"/>
              <a:t>Какие дроби называются неправильными?</a:t>
            </a:r>
          </a:p>
          <a:p>
            <a:r>
              <a:rPr lang="ru-RU" sz="2400" b="1"/>
              <a:t>Выберите правильные и неправильные дроби</a:t>
            </a:r>
          </a:p>
          <a:p>
            <a:pPr>
              <a:buFont typeface="Wingdings" pitchFamily="2" charset="2"/>
              <a:buNone/>
            </a:pPr>
            <a:r>
              <a:rPr lang="ru-RU" sz="2400" b="1"/>
              <a:t>    </a:t>
            </a:r>
            <a:r>
              <a:rPr lang="ru-RU" sz="3200" b="1" u="sng">
                <a:solidFill>
                  <a:srgbClr val="0066FF"/>
                </a:solidFill>
              </a:rPr>
              <a:t>1</a:t>
            </a:r>
            <a:r>
              <a:rPr lang="ru-RU" sz="3200" b="1">
                <a:solidFill>
                  <a:srgbClr val="0066FF"/>
                </a:solidFill>
              </a:rPr>
              <a:t>     </a:t>
            </a:r>
            <a:r>
              <a:rPr lang="ru-RU" sz="3200" b="1" u="sng">
                <a:solidFill>
                  <a:srgbClr val="0066FF"/>
                </a:solidFill>
              </a:rPr>
              <a:t>3 </a:t>
            </a:r>
            <a:r>
              <a:rPr lang="ru-RU" sz="3200" b="1">
                <a:solidFill>
                  <a:srgbClr val="0066FF"/>
                </a:solidFill>
              </a:rPr>
              <a:t>     </a:t>
            </a:r>
            <a:r>
              <a:rPr lang="ru-RU" sz="3200" b="1" u="sng">
                <a:solidFill>
                  <a:srgbClr val="0066FF"/>
                </a:solidFill>
              </a:rPr>
              <a:t> 5 </a:t>
            </a:r>
            <a:r>
              <a:rPr lang="ru-RU" sz="3200" b="1">
                <a:solidFill>
                  <a:srgbClr val="0066FF"/>
                </a:solidFill>
              </a:rPr>
              <a:t>      </a:t>
            </a:r>
            <a:r>
              <a:rPr lang="ru-RU" sz="3200" b="1" u="sng">
                <a:solidFill>
                  <a:srgbClr val="0066FF"/>
                </a:solidFill>
              </a:rPr>
              <a:t>11</a:t>
            </a:r>
            <a:r>
              <a:rPr lang="ru-RU" sz="3200" b="1">
                <a:solidFill>
                  <a:srgbClr val="0066FF"/>
                </a:solidFill>
              </a:rPr>
              <a:t>       </a:t>
            </a:r>
            <a:r>
              <a:rPr lang="ru-RU" sz="3200" b="1" u="sng">
                <a:solidFill>
                  <a:srgbClr val="0066FF"/>
                </a:solidFill>
              </a:rPr>
              <a:t> 3 </a:t>
            </a:r>
            <a:r>
              <a:rPr lang="ru-RU" sz="3200" b="1">
                <a:solidFill>
                  <a:srgbClr val="0066FF"/>
                </a:solidFill>
              </a:rPr>
              <a:t>     </a:t>
            </a:r>
            <a:r>
              <a:rPr lang="ru-RU" sz="3200" b="1" u="sng">
                <a:solidFill>
                  <a:srgbClr val="0066FF"/>
                </a:solidFill>
              </a:rPr>
              <a:t> 2 </a:t>
            </a:r>
            <a:r>
              <a:rPr lang="ru-RU" sz="3200" b="1">
                <a:solidFill>
                  <a:srgbClr val="0066FF"/>
                </a:solidFill>
              </a:rPr>
              <a:t>       </a:t>
            </a:r>
            <a:r>
              <a:rPr lang="ru-RU" sz="3200" b="1" u="sng">
                <a:solidFill>
                  <a:srgbClr val="0066FF"/>
                </a:solidFill>
              </a:rPr>
              <a:t>8 </a:t>
            </a:r>
          </a:p>
          <a:p>
            <a:pPr>
              <a:buFont typeface="Wingdings" pitchFamily="2" charset="2"/>
              <a:buNone/>
            </a:pPr>
            <a:r>
              <a:rPr lang="ru-RU" sz="3200" b="1">
                <a:solidFill>
                  <a:srgbClr val="0066FF"/>
                </a:solidFill>
              </a:rPr>
              <a:t>   2     4       3        8         3       9       15</a:t>
            </a:r>
          </a:p>
          <a:p>
            <a:r>
              <a:rPr lang="ru-RU" sz="4400" b="1">
                <a:solidFill>
                  <a:schemeClr val="accent2"/>
                </a:solidFill>
              </a:rPr>
              <a:t> </a:t>
            </a:r>
            <a:r>
              <a:rPr lang="ru-RU" sz="4400" b="1" u="sng">
                <a:solidFill>
                  <a:schemeClr val="accent2"/>
                </a:solidFill>
              </a:rPr>
              <a:t>11 </a:t>
            </a:r>
            <a:r>
              <a:rPr lang="ru-RU" sz="4400" b="1">
                <a:solidFill>
                  <a:schemeClr val="accent2"/>
                </a:solidFill>
              </a:rPr>
              <a:t> </a:t>
            </a:r>
            <a:r>
              <a:rPr lang="ru-RU" sz="2400" b="1">
                <a:solidFill>
                  <a:schemeClr val="accent2"/>
                </a:solidFill>
              </a:rPr>
              <a:t>    </a:t>
            </a:r>
          </a:p>
          <a:p>
            <a:pPr>
              <a:buFont typeface="Wingdings" pitchFamily="2" charset="2"/>
              <a:buNone/>
            </a:pPr>
            <a:r>
              <a:rPr lang="ru-RU" sz="4400" b="1">
                <a:solidFill>
                  <a:schemeClr val="accent2"/>
                </a:solidFill>
              </a:rPr>
              <a:t>    8</a:t>
            </a:r>
          </a:p>
          <a:p>
            <a:endParaRPr lang="ru-RU" sz="4400" b="1">
              <a:solidFill>
                <a:schemeClr val="accent2"/>
              </a:solidFill>
            </a:endParaRPr>
          </a:p>
        </p:txBody>
      </p:sp>
      <p:pic>
        <p:nvPicPr>
          <p:cNvPr id="5125" name="Picture 5" descr="picture"/>
          <p:cNvPicPr preferRelativeResize="0"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04025" y="260350"/>
            <a:ext cx="2076450" cy="1152525"/>
          </a:xfrm>
          <a:custGeom>
            <a:avLst/>
            <a:gdLst/>
            <a:ahLst/>
            <a:cxnLst/>
            <a:rect l="0" t="0" r="0" b="0"/>
            <a:pathLst/>
          </a:cu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</p:pic>
      <p:pic>
        <p:nvPicPr>
          <p:cNvPr id="5126" name="Picture 6" descr="picture"/>
          <p:cNvPicPr preferRelativeResize="0"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24525" y="4149725"/>
            <a:ext cx="3024188" cy="2374900"/>
          </a:xfrm>
          <a:custGeom>
            <a:avLst/>
            <a:gdLst/>
            <a:ahLst/>
            <a:cxnLst/>
            <a:rect l="0" t="0" r="0" b="0"/>
            <a:pathLst/>
          </a:cu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</p:pic>
      <p:sp>
        <p:nvSpPr>
          <p:cNvPr id="5127" name="AutoShape 7"/>
          <p:cNvSpPr>
            <a:spLocks noChangeArrowheads="1"/>
          </p:cNvSpPr>
          <p:nvPr/>
        </p:nvSpPr>
        <p:spPr bwMode="auto">
          <a:xfrm>
            <a:off x="2484438" y="4149725"/>
            <a:ext cx="2808287" cy="2303463"/>
          </a:xfrm>
          <a:prstGeom prst="wedgeRectCallout">
            <a:avLst>
              <a:gd name="adj1" fmla="val -67750"/>
              <a:gd name="adj2" fmla="val -1822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None/>
            </a:pPr>
            <a:r>
              <a:rPr lang="ru-RU" sz="3600" b="1"/>
              <a:t>что  означает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None/>
            </a:pPr>
            <a:r>
              <a:rPr lang="ru-RU" sz="3600" b="1"/>
              <a:t> «11» и «8»?</a:t>
            </a:r>
          </a:p>
          <a:p>
            <a:pPr algn="ctr"/>
            <a:endParaRPr lang="ru-RU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97" name="Object 29"/>
          <p:cNvGraphicFramePr>
            <a:graphicFrameLocks noChangeAspect="1"/>
          </p:cNvGraphicFramePr>
          <p:nvPr/>
        </p:nvGraphicFramePr>
        <p:xfrm>
          <a:off x="250825" y="404813"/>
          <a:ext cx="2519363" cy="542925"/>
        </p:xfrm>
        <a:graphic>
          <a:graphicData uri="http://schemas.openxmlformats.org/presentationml/2006/ole">
            <p:oleObj spid="_x0000_s28674" name="Equation" r:id="rId3" imgW="825480" imgH="177480" progId="Equation.DSMT4">
              <p:embed/>
            </p:oleObj>
          </a:graphicData>
        </a:graphic>
      </p:graphicFrame>
      <p:graphicFrame>
        <p:nvGraphicFramePr>
          <p:cNvPr id="7198" name="Object 30"/>
          <p:cNvGraphicFramePr>
            <a:graphicFrameLocks noChangeAspect="1"/>
          </p:cNvGraphicFramePr>
          <p:nvPr/>
        </p:nvGraphicFramePr>
        <p:xfrm>
          <a:off x="2987675" y="188913"/>
          <a:ext cx="3384550" cy="550862"/>
        </p:xfrm>
        <a:graphic>
          <a:graphicData uri="http://schemas.openxmlformats.org/presentationml/2006/ole">
            <p:oleObj spid="_x0000_s28675" name="Equation" r:id="rId4" imgW="1091880" imgH="177480" progId="Equation.DSMT4">
              <p:embed/>
            </p:oleObj>
          </a:graphicData>
        </a:graphic>
      </p:graphicFrame>
      <p:graphicFrame>
        <p:nvGraphicFramePr>
          <p:cNvPr id="7199" name="Object 31"/>
          <p:cNvGraphicFramePr>
            <a:graphicFrameLocks noChangeAspect="1"/>
          </p:cNvGraphicFramePr>
          <p:nvPr/>
        </p:nvGraphicFramePr>
        <p:xfrm>
          <a:off x="6732588" y="404813"/>
          <a:ext cx="1728787" cy="601662"/>
        </p:xfrm>
        <a:graphic>
          <a:graphicData uri="http://schemas.openxmlformats.org/presentationml/2006/ole">
            <p:oleObj spid="_x0000_s28676" name="Equation" r:id="rId5" imgW="583920" imgH="203040" progId="Equation.DSMT4">
              <p:embed/>
            </p:oleObj>
          </a:graphicData>
        </a:graphic>
      </p:graphicFrame>
      <p:graphicFrame>
        <p:nvGraphicFramePr>
          <p:cNvPr id="7200" name="Object 32"/>
          <p:cNvGraphicFramePr>
            <a:graphicFrameLocks noChangeAspect="1"/>
          </p:cNvGraphicFramePr>
          <p:nvPr/>
        </p:nvGraphicFramePr>
        <p:xfrm>
          <a:off x="2124075" y="2205038"/>
          <a:ext cx="863600" cy="1871662"/>
        </p:xfrm>
        <a:graphic>
          <a:graphicData uri="http://schemas.openxmlformats.org/presentationml/2006/ole">
            <p:oleObj spid="_x0000_s28677" name="Equation" r:id="rId6" imgW="139680" imgH="393480" progId="Equation.DSMT4">
              <p:embed/>
            </p:oleObj>
          </a:graphicData>
        </a:graphic>
      </p:graphicFrame>
      <p:graphicFrame>
        <p:nvGraphicFramePr>
          <p:cNvPr id="7201" name="Object 33"/>
          <p:cNvGraphicFramePr>
            <a:graphicFrameLocks noChangeAspect="1"/>
          </p:cNvGraphicFramePr>
          <p:nvPr/>
        </p:nvGraphicFramePr>
        <p:xfrm>
          <a:off x="5508625" y="4652963"/>
          <a:ext cx="712788" cy="2016125"/>
        </p:xfrm>
        <a:graphic>
          <a:graphicData uri="http://schemas.openxmlformats.org/presentationml/2006/ole">
            <p:oleObj spid="_x0000_s28678" name="Equation" r:id="rId7" imgW="152280" imgH="393480" progId="Equation.DSMT4">
              <p:embed/>
            </p:oleObj>
          </a:graphicData>
        </a:graphic>
      </p:graphicFrame>
      <p:graphicFrame>
        <p:nvGraphicFramePr>
          <p:cNvPr id="7202" name="Object 34"/>
          <p:cNvGraphicFramePr>
            <a:graphicFrameLocks noChangeAspect="1"/>
          </p:cNvGraphicFramePr>
          <p:nvPr/>
        </p:nvGraphicFramePr>
        <p:xfrm>
          <a:off x="3851275" y="3068638"/>
          <a:ext cx="965200" cy="1871662"/>
        </p:xfrm>
        <a:graphic>
          <a:graphicData uri="http://schemas.openxmlformats.org/presentationml/2006/ole">
            <p:oleObj spid="_x0000_s28679" name="Equation" r:id="rId8" imgW="203040" imgH="393480" progId="Equation.DSMT4">
              <p:embed/>
            </p:oleObj>
          </a:graphicData>
        </a:graphic>
      </p:graphicFrame>
      <p:graphicFrame>
        <p:nvGraphicFramePr>
          <p:cNvPr id="7203" name="Object 35"/>
          <p:cNvGraphicFramePr>
            <a:graphicFrameLocks noChangeAspect="1"/>
          </p:cNvGraphicFramePr>
          <p:nvPr/>
        </p:nvGraphicFramePr>
        <p:xfrm>
          <a:off x="2411413" y="4724400"/>
          <a:ext cx="720725" cy="1943100"/>
        </p:xfrm>
        <a:graphic>
          <a:graphicData uri="http://schemas.openxmlformats.org/presentationml/2006/ole">
            <p:oleObj spid="_x0000_s28680" name="Equation" r:id="rId9" imgW="139680" imgH="393480" progId="Equation.DSMT4">
              <p:embed/>
            </p:oleObj>
          </a:graphicData>
        </a:graphic>
      </p:graphicFrame>
      <p:graphicFrame>
        <p:nvGraphicFramePr>
          <p:cNvPr id="7204" name="Object 36"/>
          <p:cNvGraphicFramePr>
            <a:graphicFrameLocks noChangeAspect="1"/>
          </p:cNvGraphicFramePr>
          <p:nvPr/>
        </p:nvGraphicFramePr>
        <p:xfrm>
          <a:off x="611188" y="2133600"/>
          <a:ext cx="792162" cy="1943100"/>
        </p:xfrm>
        <a:graphic>
          <a:graphicData uri="http://schemas.openxmlformats.org/presentationml/2006/ole">
            <p:oleObj spid="_x0000_s28681" name="Equation" r:id="rId10" imgW="139680" imgH="393480" progId="Equation.DSMT4">
              <p:embed/>
            </p:oleObj>
          </a:graphicData>
        </a:graphic>
      </p:graphicFrame>
      <p:graphicFrame>
        <p:nvGraphicFramePr>
          <p:cNvPr id="7205" name="Object 37"/>
          <p:cNvGraphicFramePr>
            <a:graphicFrameLocks noChangeAspect="1"/>
          </p:cNvGraphicFramePr>
          <p:nvPr/>
        </p:nvGraphicFramePr>
        <p:xfrm>
          <a:off x="684213" y="4724400"/>
          <a:ext cx="638175" cy="1944688"/>
        </p:xfrm>
        <a:graphic>
          <a:graphicData uri="http://schemas.openxmlformats.org/presentationml/2006/ole">
            <p:oleObj spid="_x0000_s28682" name="Equation" r:id="rId11" imgW="139680" imgH="393480" progId="Equation.DSMT4">
              <p:embed/>
            </p:oleObj>
          </a:graphicData>
        </a:graphic>
      </p:graphicFrame>
      <p:graphicFrame>
        <p:nvGraphicFramePr>
          <p:cNvPr id="7206" name="Object 38"/>
          <p:cNvGraphicFramePr>
            <a:graphicFrameLocks noChangeAspect="1"/>
          </p:cNvGraphicFramePr>
          <p:nvPr/>
        </p:nvGraphicFramePr>
        <p:xfrm>
          <a:off x="6877050" y="4724400"/>
          <a:ext cx="908050" cy="1944688"/>
        </p:xfrm>
        <a:graphic>
          <a:graphicData uri="http://schemas.openxmlformats.org/presentationml/2006/ole">
            <p:oleObj spid="_x0000_s28683" name="Equation" r:id="rId12" imgW="215640" imgH="393480" progId="Equation.DSMT4">
              <p:embed/>
            </p:oleObj>
          </a:graphicData>
        </a:graphic>
      </p:graphicFrame>
      <p:graphicFrame>
        <p:nvGraphicFramePr>
          <p:cNvPr id="7208" name="Object 40"/>
          <p:cNvGraphicFramePr>
            <a:graphicFrameLocks noChangeAspect="1"/>
          </p:cNvGraphicFramePr>
          <p:nvPr/>
        </p:nvGraphicFramePr>
        <p:xfrm>
          <a:off x="5580063" y="2060575"/>
          <a:ext cx="828675" cy="2016125"/>
        </p:xfrm>
        <a:graphic>
          <a:graphicData uri="http://schemas.openxmlformats.org/presentationml/2006/ole">
            <p:oleObj spid="_x0000_s28684" name="Equation" r:id="rId13" imgW="152280" imgH="393480" progId="Equation.DSMT4">
              <p:embed/>
            </p:oleObj>
          </a:graphicData>
        </a:graphic>
      </p:graphicFrame>
      <p:graphicFrame>
        <p:nvGraphicFramePr>
          <p:cNvPr id="7209" name="Object 41"/>
          <p:cNvGraphicFramePr>
            <a:graphicFrameLocks noChangeAspect="1"/>
          </p:cNvGraphicFramePr>
          <p:nvPr/>
        </p:nvGraphicFramePr>
        <p:xfrm>
          <a:off x="6877050" y="2133600"/>
          <a:ext cx="1225550" cy="1727200"/>
        </p:xfrm>
        <a:graphic>
          <a:graphicData uri="http://schemas.openxmlformats.org/presentationml/2006/ole">
            <p:oleObj spid="_x0000_s28685" name="Equation" r:id="rId14" imgW="279360" imgH="393480" progId="Equation.DSMT4">
              <p:embed/>
            </p:oleObj>
          </a:graphicData>
        </a:graphic>
      </p:graphicFrame>
      <p:graphicFrame>
        <p:nvGraphicFramePr>
          <p:cNvPr id="7210" name="Object 42"/>
          <p:cNvGraphicFramePr>
            <a:graphicFrameLocks noChangeAspect="1"/>
          </p:cNvGraphicFramePr>
          <p:nvPr/>
        </p:nvGraphicFramePr>
        <p:xfrm>
          <a:off x="2339975" y="981075"/>
          <a:ext cx="5040313" cy="563563"/>
        </p:xfrm>
        <a:graphic>
          <a:graphicData uri="http://schemas.openxmlformats.org/presentationml/2006/ole">
            <p:oleObj spid="_x0000_s28686" name="Equation" r:id="rId15" imgW="1295280" imgH="17748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7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7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7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7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7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7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7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7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7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0" fill="hold"/>
                                        <p:tgtEl>
                                          <p:spTgt spid="7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0" fill="hold"/>
                                        <p:tgtEl>
                                          <p:spTgt spid="7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0" fill="hold"/>
                                        <p:tgtEl>
                                          <p:spTgt spid="7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0" fill="hold"/>
                                        <p:tgtEl>
                                          <p:spTgt spid="7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0" fill="hold"/>
                                        <p:tgtEl>
                                          <p:spTgt spid="7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3000" fill="hold"/>
                                        <p:tgtEl>
                                          <p:spTgt spid="7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277813"/>
            <a:ext cx="8604250" cy="1143000"/>
          </a:xfrm>
        </p:spPr>
        <p:txBody>
          <a:bodyPr/>
          <a:lstStyle/>
          <a:p>
            <a:r>
              <a:rPr lang="ru-RU" sz="3200" b="1">
                <a:latin typeface="Arial Black" pitchFamily="34" charset="0"/>
              </a:rPr>
              <a:t>Представьте дроби в виде частного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3600" b="1" u="sng">
                <a:solidFill>
                  <a:srgbClr val="0066FF"/>
                </a:solidFill>
              </a:rPr>
              <a:t>1 </a:t>
            </a:r>
            <a:r>
              <a:rPr lang="ru-RU" sz="3600" b="1">
                <a:solidFill>
                  <a:srgbClr val="0066FF"/>
                </a:solidFill>
              </a:rPr>
              <a:t>       </a:t>
            </a:r>
            <a:r>
              <a:rPr lang="ru-RU" sz="3600" b="1" u="sng">
                <a:solidFill>
                  <a:srgbClr val="0066FF"/>
                </a:solidFill>
              </a:rPr>
              <a:t> 3 </a:t>
            </a:r>
            <a:r>
              <a:rPr lang="ru-RU" sz="3600" b="1">
                <a:solidFill>
                  <a:srgbClr val="0066FF"/>
                </a:solidFill>
              </a:rPr>
              <a:t>        </a:t>
            </a:r>
            <a:r>
              <a:rPr lang="ru-RU" sz="3600" b="1" u="sng">
                <a:solidFill>
                  <a:srgbClr val="0066FF"/>
                </a:solidFill>
              </a:rPr>
              <a:t>  6 </a:t>
            </a:r>
            <a:r>
              <a:rPr lang="ru-RU" sz="3600" b="1">
                <a:solidFill>
                  <a:srgbClr val="0066FF"/>
                </a:solidFill>
              </a:rPr>
              <a:t>          </a:t>
            </a:r>
            <a:r>
              <a:rPr lang="ru-RU" sz="3600" b="1" u="sng">
                <a:solidFill>
                  <a:srgbClr val="0066FF"/>
                </a:solidFill>
              </a:rPr>
              <a:t>15 </a:t>
            </a:r>
          </a:p>
          <a:p>
            <a:pPr>
              <a:buFont typeface="Wingdings" pitchFamily="2" charset="2"/>
              <a:buNone/>
            </a:pPr>
            <a:r>
              <a:rPr lang="ru-RU" sz="3600" b="1">
                <a:solidFill>
                  <a:srgbClr val="0066FF"/>
                </a:solidFill>
              </a:rPr>
              <a:t>   2         4           5            8</a:t>
            </a:r>
          </a:p>
          <a:p>
            <a:r>
              <a:rPr lang="ru-RU" sz="3200" b="1"/>
              <a:t>Назовите координаты точек А,В,С</a:t>
            </a:r>
          </a:p>
          <a:p>
            <a:pPr>
              <a:buFont typeface="Wingdings" pitchFamily="2" charset="2"/>
              <a:buNone/>
            </a:pPr>
            <a:endParaRPr lang="ru-RU" sz="3200" b="1"/>
          </a:p>
        </p:txBody>
      </p:sp>
      <p:pic>
        <p:nvPicPr>
          <p:cNvPr id="6148" name="Picture 4" descr="10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67625" y="1700213"/>
            <a:ext cx="8636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 descr="PE02484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5229225"/>
            <a:ext cx="1212850" cy="1276350"/>
          </a:xfrm>
          <a:prstGeom prst="rect">
            <a:avLst/>
          </a:prstGeom>
          <a:noFill/>
        </p:spPr>
      </p:pic>
      <p:sp>
        <p:nvSpPr>
          <p:cNvPr id="6151" name="Line 7"/>
          <p:cNvSpPr>
            <a:spLocks noChangeShapeType="1"/>
          </p:cNvSpPr>
          <p:nvPr/>
        </p:nvSpPr>
        <p:spPr bwMode="auto">
          <a:xfrm>
            <a:off x="1619250" y="4365625"/>
            <a:ext cx="67691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52" name="Line 8"/>
          <p:cNvSpPr>
            <a:spLocks noChangeShapeType="1"/>
          </p:cNvSpPr>
          <p:nvPr/>
        </p:nvSpPr>
        <p:spPr bwMode="auto">
          <a:xfrm>
            <a:off x="1619250" y="3716338"/>
            <a:ext cx="0" cy="1152525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53" name="Line 9"/>
          <p:cNvSpPr>
            <a:spLocks noChangeShapeType="1"/>
          </p:cNvSpPr>
          <p:nvPr/>
        </p:nvSpPr>
        <p:spPr bwMode="auto">
          <a:xfrm>
            <a:off x="2195513" y="4076700"/>
            <a:ext cx="0" cy="5762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54" name="Line 10"/>
          <p:cNvSpPr>
            <a:spLocks noChangeShapeType="1"/>
          </p:cNvSpPr>
          <p:nvPr/>
        </p:nvSpPr>
        <p:spPr bwMode="auto">
          <a:xfrm>
            <a:off x="2771775" y="4076700"/>
            <a:ext cx="0" cy="5762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55" name="Line 11"/>
          <p:cNvSpPr>
            <a:spLocks noChangeShapeType="1"/>
          </p:cNvSpPr>
          <p:nvPr/>
        </p:nvSpPr>
        <p:spPr bwMode="auto">
          <a:xfrm>
            <a:off x="3348038" y="4076700"/>
            <a:ext cx="0" cy="5762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56" name="Line 12"/>
          <p:cNvSpPr>
            <a:spLocks noChangeShapeType="1"/>
          </p:cNvSpPr>
          <p:nvPr/>
        </p:nvSpPr>
        <p:spPr bwMode="auto">
          <a:xfrm>
            <a:off x="3924300" y="4076700"/>
            <a:ext cx="0" cy="5762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57" name="Line 13"/>
          <p:cNvSpPr>
            <a:spLocks noChangeShapeType="1"/>
          </p:cNvSpPr>
          <p:nvPr/>
        </p:nvSpPr>
        <p:spPr bwMode="auto">
          <a:xfrm>
            <a:off x="4500563" y="3860800"/>
            <a:ext cx="0" cy="936625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58" name="Line 14"/>
          <p:cNvSpPr>
            <a:spLocks noChangeShapeType="1"/>
          </p:cNvSpPr>
          <p:nvPr/>
        </p:nvSpPr>
        <p:spPr bwMode="auto">
          <a:xfrm>
            <a:off x="5076825" y="4076700"/>
            <a:ext cx="0" cy="5762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59" name="Line 15"/>
          <p:cNvSpPr>
            <a:spLocks noChangeShapeType="1"/>
          </p:cNvSpPr>
          <p:nvPr/>
        </p:nvSpPr>
        <p:spPr bwMode="auto">
          <a:xfrm>
            <a:off x="5651500" y="4076700"/>
            <a:ext cx="0" cy="5762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60" name="Line 16"/>
          <p:cNvSpPr>
            <a:spLocks noChangeShapeType="1"/>
          </p:cNvSpPr>
          <p:nvPr/>
        </p:nvSpPr>
        <p:spPr bwMode="auto">
          <a:xfrm>
            <a:off x="6227763" y="4076700"/>
            <a:ext cx="0" cy="5762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61" name="Line 17"/>
          <p:cNvSpPr>
            <a:spLocks noChangeShapeType="1"/>
          </p:cNvSpPr>
          <p:nvPr/>
        </p:nvSpPr>
        <p:spPr bwMode="auto">
          <a:xfrm>
            <a:off x="6804025" y="4076700"/>
            <a:ext cx="0" cy="5762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62" name="Line 18"/>
          <p:cNvSpPr>
            <a:spLocks noChangeShapeType="1"/>
          </p:cNvSpPr>
          <p:nvPr/>
        </p:nvSpPr>
        <p:spPr bwMode="auto">
          <a:xfrm>
            <a:off x="7451725" y="3933825"/>
            <a:ext cx="0" cy="86360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63" name="Text Box 19"/>
          <p:cNvSpPr txBox="1">
            <a:spLocks noChangeArrowheads="1"/>
          </p:cNvSpPr>
          <p:nvPr/>
        </p:nvSpPr>
        <p:spPr bwMode="auto">
          <a:xfrm>
            <a:off x="1476375" y="4941888"/>
            <a:ext cx="431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/>
              <a:t>0</a:t>
            </a:r>
          </a:p>
        </p:txBody>
      </p:sp>
      <p:sp>
        <p:nvSpPr>
          <p:cNvPr id="6164" name="Text Box 20"/>
          <p:cNvSpPr txBox="1">
            <a:spLocks noChangeArrowheads="1"/>
          </p:cNvSpPr>
          <p:nvPr/>
        </p:nvSpPr>
        <p:spPr bwMode="auto">
          <a:xfrm>
            <a:off x="4211638" y="4941888"/>
            <a:ext cx="6477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/>
              <a:t>1</a:t>
            </a:r>
          </a:p>
        </p:txBody>
      </p:sp>
      <p:sp>
        <p:nvSpPr>
          <p:cNvPr id="6165" name="Text Box 21"/>
          <p:cNvSpPr txBox="1">
            <a:spLocks noChangeArrowheads="1"/>
          </p:cNvSpPr>
          <p:nvPr/>
        </p:nvSpPr>
        <p:spPr bwMode="auto">
          <a:xfrm>
            <a:off x="7235825" y="5013325"/>
            <a:ext cx="5048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/>
              <a:t>2</a:t>
            </a:r>
          </a:p>
        </p:txBody>
      </p:sp>
      <p:sp>
        <p:nvSpPr>
          <p:cNvPr id="6166" name="Oval 22"/>
          <p:cNvSpPr>
            <a:spLocks noChangeArrowheads="1"/>
          </p:cNvSpPr>
          <p:nvPr/>
        </p:nvSpPr>
        <p:spPr bwMode="auto">
          <a:xfrm>
            <a:off x="3276600" y="4292600"/>
            <a:ext cx="142875" cy="144463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67" name="Oval 23"/>
          <p:cNvSpPr>
            <a:spLocks noChangeArrowheads="1"/>
          </p:cNvSpPr>
          <p:nvPr/>
        </p:nvSpPr>
        <p:spPr bwMode="auto">
          <a:xfrm>
            <a:off x="5580063" y="4292600"/>
            <a:ext cx="144462" cy="144463"/>
          </a:xfrm>
          <a:prstGeom prst="ellipse">
            <a:avLst/>
          </a:prstGeom>
          <a:solidFill>
            <a:srgbClr val="0066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68" name="Oval 24"/>
          <p:cNvSpPr>
            <a:spLocks noChangeArrowheads="1"/>
          </p:cNvSpPr>
          <p:nvPr/>
        </p:nvSpPr>
        <p:spPr bwMode="auto">
          <a:xfrm>
            <a:off x="7380288" y="4292600"/>
            <a:ext cx="144462" cy="144463"/>
          </a:xfrm>
          <a:prstGeom prst="ellipse">
            <a:avLst/>
          </a:pr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70" name="Text Box 26"/>
          <p:cNvSpPr txBox="1">
            <a:spLocks noChangeArrowheads="1"/>
          </p:cNvSpPr>
          <p:nvPr/>
        </p:nvSpPr>
        <p:spPr bwMode="auto">
          <a:xfrm>
            <a:off x="3132138" y="3500438"/>
            <a:ext cx="7207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>
                <a:solidFill>
                  <a:schemeClr val="accent2"/>
                </a:solidFill>
              </a:rPr>
              <a:t>А</a:t>
            </a:r>
          </a:p>
        </p:txBody>
      </p:sp>
      <p:sp>
        <p:nvSpPr>
          <p:cNvPr id="6171" name="Text Box 27"/>
          <p:cNvSpPr txBox="1">
            <a:spLocks noChangeArrowheads="1"/>
          </p:cNvSpPr>
          <p:nvPr/>
        </p:nvSpPr>
        <p:spPr bwMode="auto">
          <a:xfrm>
            <a:off x="5435600" y="3429000"/>
            <a:ext cx="6492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0066FF"/>
                </a:solidFill>
              </a:rPr>
              <a:t>В</a:t>
            </a:r>
          </a:p>
        </p:txBody>
      </p:sp>
      <p:sp>
        <p:nvSpPr>
          <p:cNvPr id="6172" name="Text Box 28"/>
          <p:cNvSpPr txBox="1">
            <a:spLocks noChangeArrowheads="1"/>
          </p:cNvSpPr>
          <p:nvPr/>
        </p:nvSpPr>
        <p:spPr bwMode="auto">
          <a:xfrm>
            <a:off x="7235825" y="3357563"/>
            <a:ext cx="5048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008000"/>
                </a:solidFill>
              </a:rPr>
              <a:t>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188913"/>
            <a:ext cx="6408738" cy="1214437"/>
          </a:xfrm>
        </p:spPr>
        <p:txBody>
          <a:bodyPr/>
          <a:lstStyle/>
          <a:p>
            <a:r>
              <a:rPr lang="ru-RU">
                <a:latin typeface="Arial Black" pitchFamily="34" charset="0"/>
              </a:rPr>
              <a:t>Выполните задание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>
                <a:solidFill>
                  <a:srgbClr val="0066FF"/>
                </a:solidFill>
              </a:rPr>
              <a:t>Запишите дроби около делений шкалы</a:t>
            </a:r>
          </a:p>
          <a:p>
            <a:endParaRPr lang="ru-RU"/>
          </a:p>
        </p:txBody>
      </p:sp>
      <p:pic>
        <p:nvPicPr>
          <p:cNvPr id="7172" name="Picture 4" descr="Дискета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27988" y="333375"/>
            <a:ext cx="782637" cy="782638"/>
          </a:xfrm>
          <a:prstGeom prst="rect">
            <a:avLst/>
          </a:prstGeom>
          <a:noFill/>
        </p:spPr>
      </p:pic>
      <p:sp>
        <p:nvSpPr>
          <p:cNvPr id="7173" name="Line 5"/>
          <p:cNvSpPr>
            <a:spLocks noChangeShapeType="1"/>
          </p:cNvSpPr>
          <p:nvPr/>
        </p:nvSpPr>
        <p:spPr bwMode="auto">
          <a:xfrm>
            <a:off x="611188" y="3429000"/>
            <a:ext cx="7848600" cy="0"/>
          </a:xfrm>
          <a:prstGeom prst="line">
            <a:avLst/>
          </a:prstGeom>
          <a:noFill/>
          <a:ln w="76200">
            <a:solidFill>
              <a:srgbClr val="0066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79" name="Line 11"/>
          <p:cNvSpPr>
            <a:spLocks noChangeShapeType="1"/>
          </p:cNvSpPr>
          <p:nvPr/>
        </p:nvSpPr>
        <p:spPr bwMode="auto">
          <a:xfrm>
            <a:off x="611188" y="3068638"/>
            <a:ext cx="0" cy="719137"/>
          </a:xfrm>
          <a:prstGeom prst="line">
            <a:avLst/>
          </a:prstGeom>
          <a:noFill/>
          <a:ln w="57150">
            <a:solidFill>
              <a:srgbClr val="0066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80" name="Line 12"/>
          <p:cNvSpPr>
            <a:spLocks noChangeShapeType="1"/>
          </p:cNvSpPr>
          <p:nvPr/>
        </p:nvSpPr>
        <p:spPr bwMode="auto">
          <a:xfrm>
            <a:off x="4500563" y="3141663"/>
            <a:ext cx="0" cy="719137"/>
          </a:xfrm>
          <a:prstGeom prst="line">
            <a:avLst/>
          </a:prstGeom>
          <a:noFill/>
          <a:ln w="57150">
            <a:solidFill>
              <a:srgbClr val="0066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81" name="Line 13"/>
          <p:cNvSpPr>
            <a:spLocks noChangeShapeType="1"/>
          </p:cNvSpPr>
          <p:nvPr/>
        </p:nvSpPr>
        <p:spPr bwMode="auto">
          <a:xfrm>
            <a:off x="1187450" y="3213100"/>
            <a:ext cx="0" cy="431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82" name="Line 14"/>
          <p:cNvSpPr>
            <a:spLocks noChangeShapeType="1"/>
          </p:cNvSpPr>
          <p:nvPr/>
        </p:nvSpPr>
        <p:spPr bwMode="auto">
          <a:xfrm>
            <a:off x="1835150" y="3213100"/>
            <a:ext cx="0" cy="50323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83" name="Line 15"/>
          <p:cNvSpPr>
            <a:spLocks noChangeShapeType="1"/>
          </p:cNvSpPr>
          <p:nvPr/>
        </p:nvSpPr>
        <p:spPr bwMode="auto">
          <a:xfrm>
            <a:off x="2484438" y="3141663"/>
            <a:ext cx="0" cy="719137"/>
          </a:xfrm>
          <a:prstGeom prst="line">
            <a:avLst/>
          </a:prstGeom>
          <a:noFill/>
          <a:ln w="57150">
            <a:solidFill>
              <a:srgbClr val="0066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84" name="Line 16"/>
          <p:cNvSpPr>
            <a:spLocks noChangeShapeType="1"/>
          </p:cNvSpPr>
          <p:nvPr/>
        </p:nvSpPr>
        <p:spPr bwMode="auto">
          <a:xfrm>
            <a:off x="6588125" y="3141663"/>
            <a:ext cx="0" cy="719137"/>
          </a:xfrm>
          <a:prstGeom prst="line">
            <a:avLst/>
          </a:prstGeom>
          <a:noFill/>
          <a:ln w="57150">
            <a:solidFill>
              <a:srgbClr val="0066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85" name="Line 17"/>
          <p:cNvSpPr>
            <a:spLocks noChangeShapeType="1"/>
          </p:cNvSpPr>
          <p:nvPr/>
        </p:nvSpPr>
        <p:spPr bwMode="auto">
          <a:xfrm flipH="1">
            <a:off x="3132138" y="3284538"/>
            <a:ext cx="0" cy="431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86" name="Line 18"/>
          <p:cNvSpPr>
            <a:spLocks noChangeShapeType="1"/>
          </p:cNvSpPr>
          <p:nvPr/>
        </p:nvSpPr>
        <p:spPr bwMode="auto">
          <a:xfrm>
            <a:off x="3779838" y="3284538"/>
            <a:ext cx="0" cy="431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87" name="Line 19"/>
          <p:cNvSpPr>
            <a:spLocks noChangeShapeType="1"/>
          </p:cNvSpPr>
          <p:nvPr/>
        </p:nvSpPr>
        <p:spPr bwMode="auto">
          <a:xfrm flipH="1">
            <a:off x="5148263" y="3213100"/>
            <a:ext cx="0" cy="50323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88" name="Line 20"/>
          <p:cNvSpPr>
            <a:spLocks noChangeShapeType="1"/>
          </p:cNvSpPr>
          <p:nvPr/>
        </p:nvSpPr>
        <p:spPr bwMode="auto">
          <a:xfrm>
            <a:off x="5867400" y="3213100"/>
            <a:ext cx="0" cy="50323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89" name="Line 21"/>
          <p:cNvSpPr>
            <a:spLocks noChangeShapeType="1"/>
          </p:cNvSpPr>
          <p:nvPr/>
        </p:nvSpPr>
        <p:spPr bwMode="auto">
          <a:xfrm>
            <a:off x="7235825" y="3213100"/>
            <a:ext cx="0" cy="431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90" name="Text Box 22"/>
          <p:cNvSpPr txBox="1">
            <a:spLocks noChangeArrowheads="1"/>
          </p:cNvSpPr>
          <p:nvPr/>
        </p:nvSpPr>
        <p:spPr bwMode="auto">
          <a:xfrm>
            <a:off x="250825" y="3789363"/>
            <a:ext cx="431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/>
              <a:t>0</a:t>
            </a:r>
          </a:p>
        </p:txBody>
      </p:sp>
      <p:sp>
        <p:nvSpPr>
          <p:cNvPr id="7191" name="Text Box 23"/>
          <p:cNvSpPr txBox="1">
            <a:spLocks noChangeArrowheads="1"/>
          </p:cNvSpPr>
          <p:nvPr/>
        </p:nvSpPr>
        <p:spPr bwMode="auto">
          <a:xfrm>
            <a:off x="2268538" y="2349500"/>
            <a:ext cx="3603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/>
              <a:t>1</a:t>
            </a:r>
          </a:p>
        </p:txBody>
      </p:sp>
      <p:sp>
        <p:nvSpPr>
          <p:cNvPr id="7192" name="Text Box 24"/>
          <p:cNvSpPr txBox="1">
            <a:spLocks noChangeArrowheads="1"/>
          </p:cNvSpPr>
          <p:nvPr/>
        </p:nvSpPr>
        <p:spPr bwMode="auto">
          <a:xfrm>
            <a:off x="4284663" y="2420938"/>
            <a:ext cx="5032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/>
              <a:t>2</a:t>
            </a:r>
          </a:p>
        </p:txBody>
      </p:sp>
      <p:sp>
        <p:nvSpPr>
          <p:cNvPr id="7193" name="Text Box 25"/>
          <p:cNvSpPr txBox="1">
            <a:spLocks noChangeArrowheads="1"/>
          </p:cNvSpPr>
          <p:nvPr/>
        </p:nvSpPr>
        <p:spPr bwMode="auto">
          <a:xfrm>
            <a:off x="6372225" y="2420938"/>
            <a:ext cx="5048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/>
              <a:t>3</a:t>
            </a:r>
          </a:p>
        </p:txBody>
      </p:sp>
      <p:sp>
        <p:nvSpPr>
          <p:cNvPr id="7194" name="Text Box 26"/>
          <p:cNvSpPr txBox="1">
            <a:spLocks noChangeArrowheads="1"/>
          </p:cNvSpPr>
          <p:nvPr/>
        </p:nvSpPr>
        <p:spPr bwMode="auto">
          <a:xfrm>
            <a:off x="971550" y="4076700"/>
            <a:ext cx="7921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u="sng"/>
              <a:t>1</a:t>
            </a:r>
            <a:endParaRPr lang="ru-RU" sz="2000" b="1"/>
          </a:p>
        </p:txBody>
      </p:sp>
      <p:sp>
        <p:nvSpPr>
          <p:cNvPr id="7195" name="Text Box 27"/>
          <p:cNvSpPr txBox="1">
            <a:spLocks noChangeArrowheads="1"/>
          </p:cNvSpPr>
          <p:nvPr/>
        </p:nvSpPr>
        <p:spPr bwMode="auto">
          <a:xfrm>
            <a:off x="1692275" y="3789363"/>
            <a:ext cx="3587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chemeClr val="accent2"/>
                </a:solidFill>
              </a:rPr>
              <a:t>?</a:t>
            </a:r>
          </a:p>
        </p:txBody>
      </p:sp>
      <p:sp>
        <p:nvSpPr>
          <p:cNvPr id="7196" name="Text Box 28"/>
          <p:cNvSpPr txBox="1">
            <a:spLocks noChangeArrowheads="1"/>
          </p:cNvSpPr>
          <p:nvPr/>
        </p:nvSpPr>
        <p:spPr bwMode="auto">
          <a:xfrm>
            <a:off x="2339975" y="4076700"/>
            <a:ext cx="431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u="sng"/>
              <a:t>3</a:t>
            </a:r>
            <a:endParaRPr lang="ru-RU" sz="2000" b="1"/>
          </a:p>
        </p:txBody>
      </p:sp>
      <p:sp>
        <p:nvSpPr>
          <p:cNvPr id="7197" name="Rectangle 29"/>
          <p:cNvSpPr>
            <a:spLocks noChangeArrowheads="1"/>
          </p:cNvSpPr>
          <p:nvPr/>
        </p:nvSpPr>
        <p:spPr bwMode="auto">
          <a:xfrm>
            <a:off x="2916238" y="4076700"/>
            <a:ext cx="3952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 u="sng">
                <a:solidFill>
                  <a:schemeClr val="accent2"/>
                </a:solidFill>
              </a:rPr>
              <a:t>4</a:t>
            </a:r>
          </a:p>
          <a:p>
            <a:r>
              <a:rPr lang="ru-RU" sz="2000" b="1">
                <a:solidFill>
                  <a:schemeClr val="accent2"/>
                </a:solidFill>
              </a:rPr>
              <a:t>3</a:t>
            </a:r>
          </a:p>
        </p:txBody>
      </p:sp>
      <p:sp>
        <p:nvSpPr>
          <p:cNvPr id="7198" name="Rectangle 30"/>
          <p:cNvSpPr>
            <a:spLocks noChangeArrowheads="1"/>
          </p:cNvSpPr>
          <p:nvPr/>
        </p:nvSpPr>
        <p:spPr bwMode="auto">
          <a:xfrm>
            <a:off x="3635375" y="386080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accent2"/>
                </a:solidFill>
              </a:rPr>
              <a:t>?</a:t>
            </a:r>
          </a:p>
        </p:txBody>
      </p:sp>
      <p:sp>
        <p:nvSpPr>
          <p:cNvPr id="7199" name="Rectangle 31"/>
          <p:cNvSpPr>
            <a:spLocks noChangeArrowheads="1"/>
          </p:cNvSpPr>
          <p:nvPr/>
        </p:nvSpPr>
        <p:spPr bwMode="auto">
          <a:xfrm>
            <a:off x="4356100" y="386080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accent2"/>
                </a:solidFill>
              </a:rPr>
              <a:t>?</a:t>
            </a:r>
          </a:p>
        </p:txBody>
      </p:sp>
      <p:sp>
        <p:nvSpPr>
          <p:cNvPr id="7200" name="Rectangle 32"/>
          <p:cNvSpPr>
            <a:spLocks noChangeArrowheads="1"/>
          </p:cNvSpPr>
          <p:nvPr/>
        </p:nvSpPr>
        <p:spPr bwMode="auto">
          <a:xfrm>
            <a:off x="5003800" y="386080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accent2"/>
                </a:solidFill>
              </a:rPr>
              <a:t>?</a:t>
            </a:r>
          </a:p>
        </p:txBody>
      </p:sp>
      <p:sp>
        <p:nvSpPr>
          <p:cNvPr id="7201" name="Rectangle 33"/>
          <p:cNvSpPr>
            <a:spLocks noChangeArrowheads="1"/>
          </p:cNvSpPr>
          <p:nvPr/>
        </p:nvSpPr>
        <p:spPr bwMode="auto">
          <a:xfrm>
            <a:off x="5651500" y="386080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accent2"/>
                </a:solidFill>
              </a:rPr>
              <a:t>?</a:t>
            </a:r>
          </a:p>
        </p:txBody>
      </p:sp>
      <p:sp>
        <p:nvSpPr>
          <p:cNvPr id="7202" name="Rectangle 34"/>
          <p:cNvSpPr>
            <a:spLocks noChangeArrowheads="1"/>
          </p:cNvSpPr>
          <p:nvPr/>
        </p:nvSpPr>
        <p:spPr bwMode="auto">
          <a:xfrm>
            <a:off x="6443663" y="386080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accent2"/>
                </a:solidFill>
              </a:rPr>
              <a:t>?</a:t>
            </a:r>
          </a:p>
        </p:txBody>
      </p:sp>
      <p:sp>
        <p:nvSpPr>
          <p:cNvPr id="7203" name="Rectangle 35"/>
          <p:cNvSpPr>
            <a:spLocks noChangeArrowheads="1"/>
          </p:cNvSpPr>
          <p:nvPr/>
        </p:nvSpPr>
        <p:spPr bwMode="auto">
          <a:xfrm>
            <a:off x="7092950" y="386080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accent2"/>
                </a:solidFill>
              </a:rPr>
              <a:t>?</a:t>
            </a:r>
          </a:p>
        </p:txBody>
      </p:sp>
      <p:sp>
        <p:nvSpPr>
          <p:cNvPr id="7204" name="AutoShape 36"/>
          <p:cNvSpPr>
            <a:spLocks noChangeArrowheads="1"/>
          </p:cNvSpPr>
          <p:nvPr/>
        </p:nvSpPr>
        <p:spPr bwMode="auto">
          <a:xfrm>
            <a:off x="611188" y="5013325"/>
            <a:ext cx="8208962" cy="1511300"/>
          </a:xfrm>
          <a:prstGeom prst="flowChartPunchedCard">
            <a:avLst/>
          </a:prstGeom>
          <a:solidFill>
            <a:srgbClr val="CCFFFF"/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/>
              <a:t>Сколько целых единиц содержат дроби:</a:t>
            </a:r>
          </a:p>
          <a:p>
            <a:pPr algn="ctr"/>
            <a:r>
              <a:rPr lang="ru-RU" sz="2400" b="1" u="sng">
                <a:solidFill>
                  <a:schemeClr val="accent2"/>
                </a:solidFill>
              </a:rPr>
              <a:t>3 </a:t>
            </a:r>
            <a:r>
              <a:rPr lang="ru-RU" sz="2400" b="1">
                <a:solidFill>
                  <a:schemeClr val="accent2"/>
                </a:solidFill>
              </a:rPr>
              <a:t>           </a:t>
            </a:r>
            <a:r>
              <a:rPr lang="ru-RU" sz="2400" b="1" u="sng">
                <a:solidFill>
                  <a:schemeClr val="accent2"/>
                </a:solidFill>
              </a:rPr>
              <a:t> 6 </a:t>
            </a:r>
            <a:r>
              <a:rPr lang="ru-RU" sz="2400" b="1">
                <a:solidFill>
                  <a:schemeClr val="accent2"/>
                </a:solidFill>
              </a:rPr>
              <a:t>        </a:t>
            </a:r>
            <a:r>
              <a:rPr lang="ru-RU" sz="2400" b="1" u="sng">
                <a:solidFill>
                  <a:schemeClr val="accent2"/>
                </a:solidFill>
              </a:rPr>
              <a:t> 9</a:t>
            </a:r>
          </a:p>
          <a:p>
            <a:pPr algn="ctr"/>
            <a:r>
              <a:rPr lang="ru-RU" sz="2400" b="1">
                <a:solidFill>
                  <a:schemeClr val="accent2"/>
                </a:solidFill>
              </a:rPr>
              <a:t> 3             3         3 </a:t>
            </a:r>
          </a:p>
        </p:txBody>
      </p:sp>
      <p:sp>
        <p:nvSpPr>
          <p:cNvPr id="7205" name="Text Box 37"/>
          <p:cNvSpPr txBox="1">
            <a:spLocks noChangeArrowheads="1"/>
          </p:cNvSpPr>
          <p:nvPr/>
        </p:nvSpPr>
        <p:spPr bwMode="auto">
          <a:xfrm>
            <a:off x="7164388" y="5876925"/>
            <a:ext cx="3603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/>
              <a:t>?</a:t>
            </a:r>
          </a:p>
        </p:txBody>
      </p:sp>
      <p:sp>
        <p:nvSpPr>
          <p:cNvPr id="7206" name="AutoShape 38"/>
          <p:cNvSpPr>
            <a:spLocks noChangeArrowheads="1"/>
          </p:cNvSpPr>
          <p:nvPr/>
        </p:nvSpPr>
        <p:spPr bwMode="auto">
          <a:xfrm>
            <a:off x="5076825" y="2133600"/>
            <a:ext cx="935038" cy="863600"/>
          </a:xfrm>
          <a:prstGeom prst="wedgeRectCallout">
            <a:avLst>
              <a:gd name="adj1" fmla="val -41000"/>
              <a:gd name="adj2" fmla="val 103125"/>
            </a:avLst>
          </a:prstGeom>
          <a:solidFill>
            <a:srgbClr val="CCFFFF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 b="1" u="sng">
                <a:solidFill>
                  <a:schemeClr val="accent2"/>
                </a:solidFill>
              </a:rPr>
              <a:t>7</a:t>
            </a:r>
          </a:p>
          <a:p>
            <a:pPr algn="ctr"/>
            <a:r>
              <a:rPr lang="ru-RU" sz="2400" b="1">
                <a:solidFill>
                  <a:schemeClr val="accent2"/>
                </a:solidFill>
              </a:rPr>
              <a:t>3</a:t>
            </a:r>
          </a:p>
        </p:txBody>
      </p:sp>
      <p:sp>
        <p:nvSpPr>
          <p:cNvPr id="7208" name="Text Box 40"/>
          <p:cNvSpPr txBox="1">
            <a:spLocks noChangeArrowheads="1"/>
          </p:cNvSpPr>
          <p:nvPr/>
        </p:nvSpPr>
        <p:spPr bwMode="auto">
          <a:xfrm>
            <a:off x="971550" y="4365625"/>
            <a:ext cx="2889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3</a:t>
            </a:r>
          </a:p>
        </p:txBody>
      </p:sp>
      <p:sp>
        <p:nvSpPr>
          <p:cNvPr id="7209" name="Text Box 41"/>
          <p:cNvSpPr txBox="1">
            <a:spLocks noChangeArrowheads="1"/>
          </p:cNvSpPr>
          <p:nvPr/>
        </p:nvSpPr>
        <p:spPr bwMode="auto">
          <a:xfrm>
            <a:off x="2339975" y="4365625"/>
            <a:ext cx="2889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04" grpId="0" animBg="1"/>
      <p:bldP spid="720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277813"/>
            <a:ext cx="8281987" cy="1063625"/>
          </a:xfrm>
        </p:spPr>
        <p:txBody>
          <a:bodyPr/>
          <a:lstStyle/>
          <a:p>
            <a:pPr algn="ctr"/>
            <a:r>
              <a:rPr lang="ru-RU" sz="5400" b="1">
                <a:solidFill>
                  <a:schemeClr val="accent2"/>
                </a:solidFill>
              </a:rPr>
              <a:t>Тема урока: </a:t>
            </a:r>
            <a:br>
              <a:rPr lang="ru-RU" sz="5400" b="1">
                <a:solidFill>
                  <a:schemeClr val="accent2"/>
                </a:solidFill>
              </a:rPr>
            </a:br>
            <a:r>
              <a:rPr lang="ru-RU" sz="5400" b="1">
                <a:solidFill>
                  <a:schemeClr val="accent2"/>
                </a:solidFill>
              </a:rPr>
              <a:t>«Смешанные числа»</a:t>
            </a:r>
            <a:endParaRPr lang="ru-RU" sz="5400" b="1" u="sng">
              <a:solidFill>
                <a:schemeClr val="accent2"/>
              </a:solidFill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00200"/>
            <a:ext cx="5386388" cy="45307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6000" b="1"/>
              <a:t>   </a:t>
            </a:r>
            <a:r>
              <a:rPr lang="ru-RU" sz="6000" b="1" u="sng"/>
              <a:t>7</a:t>
            </a:r>
            <a:r>
              <a:rPr lang="ru-RU" sz="6000" b="1"/>
              <a:t> </a:t>
            </a:r>
          </a:p>
          <a:p>
            <a:pPr>
              <a:buFont typeface="Wingdings" pitchFamily="2" charset="2"/>
              <a:buNone/>
            </a:pPr>
            <a:r>
              <a:rPr lang="ru-RU" sz="6000" b="1"/>
              <a:t>   3</a:t>
            </a:r>
          </a:p>
        </p:txBody>
      </p:sp>
      <p:pic>
        <p:nvPicPr>
          <p:cNvPr id="8196" name="Picture 4" descr="PE01496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96113" y="1628775"/>
            <a:ext cx="1611312" cy="1943100"/>
          </a:xfrm>
          <a:prstGeom prst="rect">
            <a:avLst/>
          </a:prstGeom>
          <a:noFill/>
        </p:spPr>
      </p:pic>
      <p:sp>
        <p:nvSpPr>
          <p:cNvPr id="8197" name="Line 5"/>
          <p:cNvSpPr>
            <a:spLocks noChangeShapeType="1"/>
          </p:cNvSpPr>
          <p:nvPr/>
        </p:nvSpPr>
        <p:spPr bwMode="auto">
          <a:xfrm>
            <a:off x="2268538" y="2420938"/>
            <a:ext cx="719137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198" name="Line 6"/>
          <p:cNvSpPr>
            <a:spLocks noChangeShapeType="1"/>
          </p:cNvSpPr>
          <p:nvPr/>
        </p:nvSpPr>
        <p:spPr bwMode="auto">
          <a:xfrm flipV="1">
            <a:off x="2268538" y="2708275"/>
            <a:ext cx="719137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3203575" y="2060575"/>
            <a:ext cx="6477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6000" b="1"/>
              <a:t>2</a:t>
            </a: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4211638" y="1916113"/>
            <a:ext cx="720725" cy="176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 u="sng"/>
              <a:t>1</a:t>
            </a:r>
          </a:p>
          <a:p>
            <a:pPr>
              <a:spcBef>
                <a:spcPct val="50000"/>
              </a:spcBef>
            </a:pPr>
            <a:endParaRPr lang="ru-RU" sz="4400" b="1"/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4211638" y="2781300"/>
            <a:ext cx="5762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/>
              <a:t>3</a:t>
            </a:r>
          </a:p>
        </p:txBody>
      </p:sp>
      <p:sp>
        <p:nvSpPr>
          <p:cNvPr id="8202" name="Line 10"/>
          <p:cNvSpPr>
            <a:spLocks noChangeShapeType="1"/>
          </p:cNvSpPr>
          <p:nvPr/>
        </p:nvSpPr>
        <p:spPr bwMode="auto">
          <a:xfrm>
            <a:off x="3995738" y="2349500"/>
            <a:ext cx="0" cy="5048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03" name="Line 11"/>
          <p:cNvSpPr>
            <a:spLocks noChangeShapeType="1"/>
          </p:cNvSpPr>
          <p:nvPr/>
        </p:nvSpPr>
        <p:spPr bwMode="auto">
          <a:xfrm>
            <a:off x="3779838" y="2565400"/>
            <a:ext cx="4318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5508625" y="2133600"/>
            <a:ext cx="8636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6000" b="1">
                <a:solidFill>
                  <a:schemeClr val="accent2"/>
                </a:solidFill>
              </a:rPr>
              <a:t>2</a:t>
            </a:r>
          </a:p>
        </p:txBody>
      </p:sp>
      <p:sp>
        <p:nvSpPr>
          <p:cNvPr id="8208" name="Line 16"/>
          <p:cNvSpPr>
            <a:spLocks noChangeShapeType="1"/>
          </p:cNvSpPr>
          <p:nvPr/>
        </p:nvSpPr>
        <p:spPr bwMode="auto">
          <a:xfrm>
            <a:off x="4859338" y="2420938"/>
            <a:ext cx="576262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09" name="Line 17"/>
          <p:cNvSpPr>
            <a:spLocks noChangeShapeType="1"/>
          </p:cNvSpPr>
          <p:nvPr/>
        </p:nvSpPr>
        <p:spPr bwMode="auto">
          <a:xfrm>
            <a:off x="4859338" y="2708275"/>
            <a:ext cx="576262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10" name="Rectangle 18"/>
          <p:cNvSpPr>
            <a:spLocks noChangeArrowheads="1"/>
          </p:cNvSpPr>
          <p:nvPr/>
        </p:nvSpPr>
        <p:spPr bwMode="auto">
          <a:xfrm>
            <a:off x="6084888" y="2460625"/>
            <a:ext cx="4953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 b="1">
                <a:solidFill>
                  <a:schemeClr val="accent2"/>
                </a:solidFill>
              </a:rPr>
              <a:t>3</a:t>
            </a:r>
          </a:p>
        </p:txBody>
      </p:sp>
      <p:sp>
        <p:nvSpPr>
          <p:cNvPr id="8211" name="Rectangle 19"/>
          <p:cNvSpPr>
            <a:spLocks noChangeArrowheads="1"/>
          </p:cNvSpPr>
          <p:nvPr/>
        </p:nvSpPr>
        <p:spPr bwMode="auto">
          <a:xfrm>
            <a:off x="6084888" y="1955800"/>
            <a:ext cx="4953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 b="1" u="sng">
                <a:solidFill>
                  <a:schemeClr val="accent2"/>
                </a:solidFill>
              </a:rPr>
              <a:t>1</a:t>
            </a:r>
          </a:p>
        </p:txBody>
      </p:sp>
      <p:sp>
        <p:nvSpPr>
          <p:cNvPr id="8212" name="AutoShape 20"/>
          <p:cNvSpPr>
            <a:spLocks noChangeArrowheads="1"/>
          </p:cNvSpPr>
          <p:nvPr/>
        </p:nvSpPr>
        <p:spPr bwMode="auto">
          <a:xfrm>
            <a:off x="250825" y="3789363"/>
            <a:ext cx="8748713" cy="2881312"/>
          </a:xfrm>
          <a:prstGeom prst="flowChartDocument">
            <a:avLst/>
          </a:prstGeom>
          <a:solidFill>
            <a:srgbClr val="CCFFFF"/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sz="2000" b="1"/>
              <a:t>                                          </a:t>
            </a:r>
            <a:r>
              <a:rPr lang="ru-RU" sz="2000" b="1">
                <a:solidFill>
                  <a:schemeClr val="accent2"/>
                </a:solidFill>
              </a:rPr>
              <a:t>Цели:</a:t>
            </a:r>
          </a:p>
          <a:p>
            <a:pPr>
              <a:buFontTx/>
              <a:buChar char="•"/>
            </a:pPr>
            <a:r>
              <a:rPr lang="ru-RU" sz="2000" b="1"/>
              <a:t> изучить понятие «смешанное число»,</a:t>
            </a:r>
          </a:p>
          <a:p>
            <a:pPr>
              <a:buFontTx/>
              <a:buChar char="•"/>
            </a:pPr>
            <a:r>
              <a:rPr lang="ru-RU" sz="2000" b="1"/>
              <a:t> научиться  выделять целую часть из  неправильной дроби ,</a:t>
            </a:r>
          </a:p>
          <a:p>
            <a:pPr>
              <a:buFontTx/>
              <a:buChar char="•"/>
            </a:pPr>
            <a:r>
              <a:rPr lang="ru-RU" sz="2000" b="1"/>
              <a:t> развить внимание и аккуратность в оформлении заданий.</a:t>
            </a:r>
          </a:p>
          <a:p>
            <a:pPr>
              <a:buFontTx/>
              <a:buChar char="•"/>
            </a:pPr>
            <a:endParaRPr lang="ru-RU" sz="20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2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4AE4E-1DD3-46DD-B244-DD0D06A51CD0}" type="slidenum">
              <a:rPr lang="ru-RU"/>
              <a:pPr/>
              <a:t>8</a:t>
            </a:fld>
            <a:endParaRPr lang="ru-RU"/>
          </a:p>
        </p:txBody>
      </p:sp>
      <p:sp>
        <p:nvSpPr>
          <p:cNvPr id="12291" name="AutoShape 3"/>
          <p:cNvSpPr>
            <a:spLocks noChangeArrowheads="1"/>
          </p:cNvSpPr>
          <p:nvPr/>
        </p:nvSpPr>
        <p:spPr bwMode="auto">
          <a:xfrm>
            <a:off x="827088" y="549275"/>
            <a:ext cx="7588250" cy="565150"/>
          </a:xfrm>
          <a:prstGeom prst="roundRect">
            <a:avLst>
              <a:gd name="adj" fmla="val 16667"/>
            </a:avLst>
          </a:prstGeom>
          <a:solidFill>
            <a:srgbClr val="FBF5D1"/>
          </a:solidFill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/>
              <a:t>                           </a:t>
            </a:r>
            <a:r>
              <a:rPr lang="ru-RU" sz="2800" b="1">
                <a:solidFill>
                  <a:srgbClr val="603904"/>
                </a:solidFill>
              </a:rPr>
              <a:t>ЗАДАЧА:</a:t>
            </a:r>
          </a:p>
        </p:txBody>
      </p:sp>
      <p:sp>
        <p:nvSpPr>
          <p:cNvPr id="12292" name="AutoShape 4"/>
          <p:cNvSpPr>
            <a:spLocks noChangeArrowheads="1"/>
          </p:cNvSpPr>
          <p:nvPr/>
        </p:nvSpPr>
        <p:spPr bwMode="auto">
          <a:xfrm>
            <a:off x="1042988" y="1773238"/>
            <a:ext cx="1700212" cy="56515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2800" b="1"/>
          </a:p>
        </p:txBody>
      </p:sp>
      <p:sp>
        <p:nvSpPr>
          <p:cNvPr id="12308" name="AutoShape 20"/>
          <p:cNvSpPr>
            <a:spLocks noChangeArrowheads="1"/>
          </p:cNvSpPr>
          <p:nvPr/>
        </p:nvSpPr>
        <p:spPr bwMode="auto">
          <a:xfrm>
            <a:off x="1042988" y="1268413"/>
            <a:ext cx="6980237" cy="1712912"/>
          </a:xfrm>
          <a:prstGeom prst="roundRect">
            <a:avLst>
              <a:gd name="adj" fmla="val 16667"/>
            </a:avLst>
          </a:prstGeom>
          <a:solidFill>
            <a:srgbClr val="FBF5D1"/>
          </a:solidFill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chemeClr val="folHlink"/>
                </a:solidFill>
              </a:rPr>
              <a:t>         </a:t>
            </a:r>
            <a:r>
              <a:rPr lang="ru-RU" sz="3200" b="1">
                <a:solidFill>
                  <a:schemeClr val="accent2"/>
                </a:solidFill>
              </a:rPr>
              <a:t>Разделить поровну 5 </a:t>
            </a:r>
            <a:r>
              <a:rPr lang="en-US" sz="3200" b="1">
                <a:solidFill>
                  <a:schemeClr val="accent2"/>
                </a:solidFill>
              </a:rPr>
              <a:t>   </a:t>
            </a:r>
            <a:r>
              <a:rPr lang="ru-RU" sz="3200" b="1">
                <a:solidFill>
                  <a:schemeClr val="accent2"/>
                </a:solidFill>
              </a:rPr>
              <a:t>одинаковых яблок между        четырьмя       детьми.</a:t>
            </a:r>
          </a:p>
        </p:txBody>
      </p:sp>
      <p:sp>
        <p:nvSpPr>
          <p:cNvPr id="12311" name="Oval 23"/>
          <p:cNvSpPr>
            <a:spLocks noChangeArrowheads="1"/>
          </p:cNvSpPr>
          <p:nvPr/>
        </p:nvSpPr>
        <p:spPr bwMode="auto">
          <a:xfrm>
            <a:off x="250825" y="4410075"/>
            <a:ext cx="2663825" cy="2447925"/>
          </a:xfrm>
          <a:prstGeom prst="ellipse">
            <a:avLst/>
          </a:prstGeom>
          <a:solidFill>
            <a:srgbClr val="FFCC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/>
              <a:t>     </a:t>
            </a:r>
            <a:endParaRPr lang="ru-RU" sz="3200"/>
          </a:p>
        </p:txBody>
      </p:sp>
      <p:sp>
        <p:nvSpPr>
          <p:cNvPr id="12312" name="Oval 24"/>
          <p:cNvSpPr>
            <a:spLocks noChangeArrowheads="1"/>
          </p:cNvSpPr>
          <p:nvPr/>
        </p:nvSpPr>
        <p:spPr bwMode="auto">
          <a:xfrm>
            <a:off x="5724525" y="4464050"/>
            <a:ext cx="2735263" cy="2420938"/>
          </a:xfrm>
          <a:prstGeom prst="ellipse">
            <a:avLst/>
          </a:prstGeom>
          <a:solidFill>
            <a:srgbClr val="603904"/>
          </a:solidFill>
          <a:ln w="9525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600">
                <a:solidFill>
                  <a:srgbClr val="603904"/>
                </a:solidFill>
              </a:rPr>
              <a:t>2</a:t>
            </a:r>
            <a:endParaRPr lang="ru-RU" sz="3600">
              <a:solidFill>
                <a:srgbClr val="603904"/>
              </a:solidFill>
            </a:endParaRPr>
          </a:p>
        </p:txBody>
      </p:sp>
      <p:sp>
        <p:nvSpPr>
          <p:cNvPr id="12313" name="Oval 25"/>
          <p:cNvSpPr>
            <a:spLocks noChangeArrowheads="1"/>
          </p:cNvSpPr>
          <p:nvPr/>
        </p:nvSpPr>
        <p:spPr bwMode="auto">
          <a:xfrm rot="12378007" flipV="1">
            <a:off x="3132138" y="4419600"/>
            <a:ext cx="2540000" cy="24384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3600">
              <a:solidFill>
                <a:srgbClr val="603904"/>
              </a:solidFill>
            </a:endParaRPr>
          </a:p>
        </p:txBody>
      </p:sp>
      <p:sp>
        <p:nvSpPr>
          <p:cNvPr id="12315" name="Oval 27"/>
          <p:cNvSpPr>
            <a:spLocks noChangeArrowheads="1"/>
          </p:cNvSpPr>
          <p:nvPr/>
        </p:nvSpPr>
        <p:spPr bwMode="auto">
          <a:xfrm>
            <a:off x="4643438" y="3500438"/>
            <a:ext cx="2663825" cy="2446337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3600">
              <a:solidFill>
                <a:srgbClr val="603904"/>
              </a:solidFill>
            </a:endParaRPr>
          </a:p>
        </p:txBody>
      </p:sp>
      <p:sp>
        <p:nvSpPr>
          <p:cNvPr id="12316" name="Oval 28"/>
          <p:cNvSpPr>
            <a:spLocks noChangeArrowheads="1"/>
          </p:cNvSpPr>
          <p:nvPr/>
        </p:nvSpPr>
        <p:spPr bwMode="auto">
          <a:xfrm>
            <a:off x="1547813" y="3068638"/>
            <a:ext cx="2663825" cy="2447925"/>
          </a:xfrm>
          <a:prstGeom prst="ellipse">
            <a:avLst/>
          </a:prstGeom>
          <a:solidFill>
            <a:schemeClr val="tx2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/>
              <a:t>     </a:t>
            </a:r>
            <a:endParaRPr lang="ru-RU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12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12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12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12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3000" fill="hold"/>
                                        <p:tgtEl>
                                          <p:spTgt spid="12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12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0" fill="hold"/>
                                        <p:tgtEl>
                                          <p:spTgt spid="12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3000" fill="hold"/>
                                        <p:tgtEl>
                                          <p:spTgt spid="12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nimBg="1"/>
      <p:bldP spid="12311" grpId="0" animBg="1"/>
      <p:bldP spid="12312" grpId="0" animBg="1"/>
      <p:bldP spid="12313" grpId="0" animBg="1"/>
      <p:bldP spid="12315" grpId="0" animBg="1"/>
      <p:bldP spid="123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250825" y="260350"/>
            <a:ext cx="8613775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chemeClr val="accent6">
                    <a:lumMod val="75000"/>
                  </a:schemeClr>
                </a:solidFill>
              </a:rPr>
              <a:t>Разделить поровну 5 одинаковых яблок между  четырьмя  детьми можно двумя способами:</a:t>
            </a:r>
            <a:endParaRPr lang="en-US" sz="2400" b="1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US" sz="2400" b="1" dirty="0">
                <a:solidFill>
                  <a:srgbClr val="603904"/>
                </a:solidFill>
              </a:rPr>
              <a:t>1.</a:t>
            </a:r>
            <a:r>
              <a:rPr lang="ru-RU" sz="2400" b="1" dirty="0">
                <a:solidFill>
                  <a:srgbClr val="603904"/>
                </a:solidFill>
              </a:rPr>
              <a:t>Можно разделить между ними поровну каждое яблоко, тогда каждый получит по 5 частей ,т.е получит</a:t>
            </a:r>
          </a:p>
        </p:txBody>
      </p:sp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32138" y="3068638"/>
            <a:ext cx="5329237" cy="340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7676" name="Object 28"/>
          <p:cNvGraphicFramePr>
            <a:graphicFrameLocks noChangeAspect="1"/>
          </p:cNvGraphicFramePr>
          <p:nvPr>
            <p:ph/>
          </p:nvPr>
        </p:nvGraphicFramePr>
        <p:xfrm>
          <a:off x="971550" y="2708275"/>
          <a:ext cx="1506538" cy="3889375"/>
        </p:xfrm>
        <a:graphic>
          <a:graphicData uri="http://schemas.openxmlformats.org/presentationml/2006/ole">
            <p:oleObj spid="_x0000_s29698" name="Equation" r:id="rId4" imgW="152280" imgH="39348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il">
  <a:themeElements>
    <a:clrScheme name="Слои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Слои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лои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62</TotalTime>
  <Words>526</Words>
  <Application>Microsoft PowerPoint</Application>
  <PresentationFormat>Экран (4:3)</PresentationFormat>
  <Paragraphs>138</Paragraphs>
  <Slides>22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22</vt:i4>
      </vt:variant>
    </vt:vector>
  </HeadingPairs>
  <TitlesOfParts>
    <vt:vector size="29" baseType="lpstr">
      <vt:lpstr>Times New Roman</vt:lpstr>
      <vt:lpstr>Arial</vt:lpstr>
      <vt:lpstr>Wingdings</vt:lpstr>
      <vt:lpstr>Arial Black</vt:lpstr>
      <vt:lpstr>pril</vt:lpstr>
      <vt:lpstr>MathType 4.0 Equation</vt:lpstr>
      <vt:lpstr>Microsoft Equation 3.0</vt:lpstr>
      <vt:lpstr>Урок математики</vt:lpstr>
      <vt:lpstr>Девиз юных математиков:</vt:lpstr>
      <vt:lpstr>Давайте вспомним:</vt:lpstr>
      <vt:lpstr>Слайд 4</vt:lpstr>
      <vt:lpstr>Представьте дроби в виде частного</vt:lpstr>
      <vt:lpstr>Выполните задание</vt:lpstr>
      <vt:lpstr>Тема урока:  «Смешанные числа»</vt:lpstr>
      <vt:lpstr>Слайд 8</vt:lpstr>
      <vt:lpstr>Слайд 9</vt:lpstr>
      <vt:lpstr>Слайд 10</vt:lpstr>
      <vt:lpstr>Слайд 11</vt:lpstr>
      <vt:lpstr>Чтобы из неправильной дроби выделить целую часть, надо:</vt:lpstr>
      <vt:lpstr>Слайд 13</vt:lpstr>
      <vt:lpstr>Слайд 14</vt:lpstr>
      <vt:lpstr>Слайд 15</vt:lpstr>
      <vt:lpstr>Слайд 16</vt:lpstr>
      <vt:lpstr>Выделите целую часть из дробей:</vt:lpstr>
      <vt:lpstr>Слайд 18</vt:lpstr>
      <vt:lpstr>Слайд 19</vt:lpstr>
      <vt:lpstr>Слайд 20</vt:lpstr>
      <vt:lpstr>Подведем итоги работы:</vt:lpstr>
      <vt:lpstr>Спасибо за сотрудничество!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математики</dc:title>
  <dc:creator>Мама</dc:creator>
  <cp:lastModifiedBy>Мама</cp:lastModifiedBy>
  <cp:revision>7</cp:revision>
  <dcterms:created xsi:type="dcterms:W3CDTF">2011-11-11T19:14:07Z</dcterms:created>
  <dcterms:modified xsi:type="dcterms:W3CDTF">2011-11-11T20:16:23Z</dcterms:modified>
</cp:coreProperties>
</file>