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2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4" r:id="rId15"/>
    <p:sldId id="260" r:id="rId16"/>
    <p:sldId id="261" r:id="rId17"/>
    <p:sldId id="275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80"/>
    <a:srgbClr val="990099"/>
    <a:srgbClr val="9999FF"/>
    <a:srgbClr val="0099CC"/>
    <a:srgbClr val="000099"/>
    <a:srgbClr val="6666FF"/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image" Target="../media/image3.wmf"/><Relationship Id="rId4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88BE0-D70F-4656-B93E-688631E006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1F492-A986-4422-989E-1EC18122D2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FB826-F1C5-494B-9AF8-AEF14DB8F4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9869D-2E37-43E9-99BE-CF0254CE3B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81BED-8619-4884-BB42-FDC3245DB3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0FB41-50A0-4A5D-BDBC-66C0A46111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5CF3D-D6D8-45AA-9531-7FDD5BB999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7E78B-11D5-4DED-AA17-5AB5696FD0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F6CDD-4A91-4748-8BCF-44EF744EEE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C9B7B-4F91-4E9C-8AD8-E8C48B649D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EFFC7-477A-4AF7-82F8-1CF0524074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7AD6ED-6B33-48B8-AA63-22419A6BF27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page?&amp;q=286340710&amp;p=10&amp;ag=ih&amp;rpt2=simage&amp;qs=stype%3Dimage%26text%3D%25EC%25C5%25D3%25CE%25CF%25CA%2B%25CF%25D2%25C5%25C8%26isize%3D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d.spbland.ru/details/13836/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page?&amp;q=1314276021&amp;p=0&amp;ag=ih&amp;rpt2=simage&amp;qs=text%3D%25F7%25C9%25CE%25CF%25C7%25D2%25C1%25C4%25CE%25D9%25C5%2B%25D7%25CF%25D2%25CF%25D4%25C1%26isize%3D%26ogo%3D5%26rpt%3Dimag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>
                <a:gamma/>
                <a:tint val="0"/>
                <a:invGamma/>
              </a:srgbClr>
            </a:gs>
            <a:gs pos="50000">
              <a:srgbClr val="33CCFF"/>
            </a:gs>
            <a:gs pos="100000">
              <a:srgbClr val="33CCFF">
                <a:gamma/>
                <a:tint val="0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22263" y="549275"/>
            <a:ext cx="8497887" cy="136683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1167"/>
              </a:avLst>
            </a:prstTxWarp>
          </a:bodyPr>
          <a:lstStyle/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33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Урок по геометрии</a:t>
            </a:r>
          </a:p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33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 8 классе</a:t>
            </a: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50825" y="1773238"/>
            <a:ext cx="8569325" cy="32400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167"/>
              </a:avLst>
            </a:prstTxWarp>
          </a:bodyPr>
          <a:lstStyle/>
          <a:p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Симметрия. </a:t>
            </a:r>
          </a:p>
          <a:p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Осевая и центральная</a:t>
            </a:r>
          </a:p>
          <a:p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симметрии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50825" y="5157788"/>
            <a:ext cx="856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/>
          </a:p>
        </p:txBody>
      </p:sp>
      <p:sp>
        <p:nvSpPr>
          <p:cNvPr id="7" name="Рамка 6"/>
          <p:cNvSpPr/>
          <p:nvPr/>
        </p:nvSpPr>
        <p:spPr bwMode="auto">
          <a:xfrm>
            <a:off x="3714744" y="6143644"/>
            <a:ext cx="2357454" cy="500066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Prezentacii.com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1" presetClass="entr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>
                <a:gamma/>
                <a:tint val="0"/>
                <a:invGamma/>
              </a:srgbClr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WordArt 4"/>
          <p:cNvSpPr>
            <a:spLocks noChangeArrowheads="1" noChangeShapeType="1" noTextEdit="1"/>
          </p:cNvSpPr>
          <p:nvPr/>
        </p:nvSpPr>
        <p:spPr bwMode="auto">
          <a:xfrm>
            <a:off x="250825" y="549275"/>
            <a:ext cx="8642350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Буквы, не имеющие</a:t>
            </a:r>
          </a:p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ось симметрии</a:t>
            </a:r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250825" y="2636838"/>
            <a:ext cx="86423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/>
              <a:t>Б Г И Р У Ц Ч Я 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7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7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7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66FF"/>
            </a:gs>
            <a:gs pos="100000">
              <a:srgbClr val="CC66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WordArt 4"/>
          <p:cNvSpPr>
            <a:spLocks noChangeArrowheads="1" noChangeShapeType="1" noTextEdit="1"/>
          </p:cNvSpPr>
          <p:nvPr/>
        </p:nvSpPr>
        <p:spPr bwMode="auto">
          <a:xfrm>
            <a:off x="322263" y="404813"/>
            <a:ext cx="8642350" cy="1049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Симметрия широко распространена в природе</a:t>
            </a:r>
          </a:p>
        </p:txBody>
      </p:sp>
      <p:pic>
        <p:nvPicPr>
          <p:cNvPr id="108549" name="Picture 5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585913"/>
            <a:ext cx="2663825" cy="184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0" name="Picture 6" descr="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6002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1" name="Picture 7" descr="Araniella_alpi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1628775"/>
            <a:ext cx="25923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2" name="Picture 8" descr="Фото: &quot;Поздний обед&quot;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3716338"/>
            <a:ext cx="18907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3" name="Picture 9" descr="Araneus_ceropegius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413" y="3789363"/>
            <a:ext cx="21605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4" name="Picture 10" descr="i?id=18550300&amp;tov=4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3800" y="3789363"/>
            <a:ext cx="3816350" cy="244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WordArt 4"/>
          <p:cNvSpPr>
            <a:spLocks noChangeArrowheads="1" noChangeShapeType="1" noTextEdit="1"/>
          </p:cNvSpPr>
          <p:nvPr/>
        </p:nvSpPr>
        <p:spPr bwMode="auto">
          <a:xfrm>
            <a:off x="250825" y="404813"/>
            <a:ext cx="8785225" cy="1368425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Издавна человек использовал симметрию </a:t>
            </a:r>
          </a:p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в архитектуре</a:t>
            </a:r>
          </a:p>
        </p:txBody>
      </p:sp>
      <p:pic>
        <p:nvPicPr>
          <p:cNvPr id="109573" name="Picture 5" descr="03290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700213"/>
            <a:ext cx="230505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4" name="Picture 6" descr="i?id=24763072&amp;tov=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1844675"/>
            <a:ext cx="30257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5" name="Picture 7" descr="Крепость Кейт-Бей построена на фундаменте Фаросского мая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4941888"/>
            <a:ext cx="266700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6" name="Picture 8" descr="risna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425" y="1844675"/>
            <a:ext cx="2986088" cy="4249738"/>
          </a:xfrm>
          <a:prstGeom prst="rect">
            <a:avLst/>
          </a:prstGeom>
          <a:noFill/>
        </p:spPr>
      </p:pic>
      <p:pic>
        <p:nvPicPr>
          <p:cNvPr id="109577" name="Picture 9" descr="Ученым удалось воссоздать с помощью компьютера, как выглядел Фаросский маяк в древности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475" y="4437063"/>
            <a:ext cx="1878013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95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095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3137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0" name="Picture 4" descr="Главное здание МГУ им. М.В. Ломоносова, фотография с сайта http://msu.mnc.ru/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4608512" cy="3740150"/>
          </a:xfrm>
          <a:prstGeom prst="rect">
            <a:avLst/>
          </a:prstGeom>
          <a:noFill/>
        </p:spPr>
      </p:pic>
      <p:pic>
        <p:nvPicPr>
          <p:cNvPr id="111621" name="Picture 5" descr="Missia_Theat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60350"/>
            <a:ext cx="4826000" cy="3744913"/>
          </a:xfrm>
          <a:prstGeom prst="rect">
            <a:avLst/>
          </a:prstGeom>
          <a:noFill/>
        </p:spPr>
      </p:pic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179388" y="4149725"/>
            <a:ext cx="4033837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Здание МГУ 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им. М. В. Ломоносова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4356100" y="4149725"/>
            <a:ext cx="4248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Здание Большого театра в Москве</a:t>
            </a:r>
          </a:p>
        </p:txBody>
      </p:sp>
      <p:pic>
        <p:nvPicPr>
          <p:cNvPr id="111624" name="Picture 8" descr="Missia_Theat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60350"/>
            <a:ext cx="4826000" cy="3744913"/>
          </a:xfrm>
          <a:prstGeom prst="rect">
            <a:avLst/>
          </a:prstGeom>
          <a:noFill/>
        </p:spPr>
      </p:pic>
      <p:pic>
        <p:nvPicPr>
          <p:cNvPr id="111625" name="Picture 9" descr="Missia_Theat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60350"/>
            <a:ext cx="4826000" cy="3744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1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1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1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66FF"/>
            </a:gs>
            <a:gs pos="100000">
              <a:srgbClr val="9966FF">
                <a:gamma/>
                <a:tint val="18039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1" name="Picture 21" descr="Химические превращ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916113"/>
            <a:ext cx="8351837" cy="2160587"/>
          </a:xfrm>
          <a:prstGeom prst="rect">
            <a:avLst/>
          </a:prstGeom>
          <a:solidFill>
            <a:srgbClr val="9966FF"/>
          </a:solidFill>
        </p:spPr>
      </p:pic>
      <p:sp>
        <p:nvSpPr>
          <p:cNvPr id="92190" name="WordArt 30"/>
          <p:cNvSpPr>
            <a:spLocks noChangeArrowheads="1" noChangeShapeType="1" noTextEdit="1"/>
          </p:cNvSpPr>
          <p:nvPr/>
        </p:nvSpPr>
        <p:spPr bwMode="auto">
          <a:xfrm>
            <a:off x="287338" y="404813"/>
            <a:ext cx="8569325" cy="12223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Многие атомы располагаются в</a:t>
            </a:r>
          </a:p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 пространстве по принципу симметрии</a:t>
            </a:r>
          </a:p>
        </p:txBody>
      </p:sp>
      <p:sp>
        <p:nvSpPr>
          <p:cNvPr id="92192" name="Text Box 32"/>
          <p:cNvSpPr txBox="1">
            <a:spLocks noChangeArrowheads="1"/>
          </p:cNvSpPr>
          <p:nvPr/>
        </p:nvSpPr>
        <p:spPr bwMode="auto">
          <a:xfrm>
            <a:off x="3816350" y="4076700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магний</a:t>
            </a:r>
          </a:p>
        </p:txBody>
      </p:sp>
      <p:sp>
        <p:nvSpPr>
          <p:cNvPr id="92193" name="Text Box 33"/>
          <p:cNvSpPr txBox="1">
            <a:spLocks noChangeArrowheads="1"/>
          </p:cNvSpPr>
          <p:nvPr/>
        </p:nvSpPr>
        <p:spPr bwMode="auto">
          <a:xfrm>
            <a:off x="6659563" y="4076700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железо</a:t>
            </a:r>
          </a:p>
        </p:txBody>
      </p:sp>
      <p:sp>
        <p:nvSpPr>
          <p:cNvPr id="92194" name="Text Box 34"/>
          <p:cNvSpPr txBox="1">
            <a:spLocks noChangeArrowheads="1"/>
          </p:cNvSpPr>
          <p:nvPr/>
        </p:nvSpPr>
        <p:spPr bwMode="auto">
          <a:xfrm>
            <a:off x="971550" y="4076700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медь</a:t>
            </a:r>
          </a:p>
        </p:txBody>
      </p:sp>
      <p:sp>
        <p:nvSpPr>
          <p:cNvPr id="92195" name="Text Box 35"/>
          <p:cNvSpPr txBox="1">
            <a:spLocks noChangeArrowheads="1"/>
          </p:cNvSpPr>
          <p:nvPr/>
        </p:nvSpPr>
        <p:spPr bwMode="auto">
          <a:xfrm>
            <a:off x="0" y="4797425"/>
            <a:ext cx="914400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003399"/>
                </a:solidFill>
              </a:rPr>
              <a:t>Кристаллы блещут симметрией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3399"/>
                </a:solidFill>
              </a:rPr>
              <a:t>                                 Е. С. Федоров (кристаллограф)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92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2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2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2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2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92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92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92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80"/>
                            </p:stCondLst>
                            <p:childTnLst>
                              <p:par>
                                <p:cTn id="3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2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2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2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2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>
                <a:gamma/>
                <a:tint val="0"/>
                <a:invGamma/>
              </a:srgbClr>
            </a:gs>
            <a:gs pos="100000">
              <a:srgbClr val="99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250825" y="549275"/>
            <a:ext cx="86423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/>
              <a:t>Две точки        и     называются симметричными относительно точки О, если О –  середина отрезка          .</a:t>
            </a:r>
          </a:p>
          <a:p>
            <a:pPr algn="just">
              <a:spcBef>
                <a:spcPct val="50000"/>
              </a:spcBef>
            </a:pPr>
            <a:r>
              <a:rPr lang="ru-RU" sz="2800" b="1"/>
              <a:t>Точка О – называется центром симметрии</a:t>
            </a:r>
          </a:p>
        </p:txBody>
      </p:sp>
      <p:graphicFrame>
        <p:nvGraphicFramePr>
          <p:cNvPr id="78857" name="Object 9"/>
          <p:cNvGraphicFramePr>
            <a:graphicFrameLocks noChangeAspect="1"/>
          </p:cNvGraphicFramePr>
          <p:nvPr/>
        </p:nvGraphicFramePr>
        <p:xfrm>
          <a:off x="3132138" y="476250"/>
          <a:ext cx="647700" cy="577850"/>
        </p:xfrm>
        <a:graphic>
          <a:graphicData uri="http://schemas.openxmlformats.org/presentationml/2006/ole">
            <p:oleObj spid="_x0000_s78857" name="Equation" r:id="rId3" imgW="152280" imgH="164880" progId="Equation.3">
              <p:embed/>
            </p:oleObj>
          </a:graphicData>
        </a:graphic>
      </p:graphicFrame>
      <p:graphicFrame>
        <p:nvGraphicFramePr>
          <p:cNvPr id="78858" name="Object 10"/>
          <p:cNvGraphicFramePr>
            <a:graphicFrameLocks noChangeAspect="1"/>
          </p:cNvGraphicFramePr>
          <p:nvPr/>
        </p:nvGraphicFramePr>
        <p:xfrm>
          <a:off x="5580063" y="476250"/>
          <a:ext cx="747712" cy="692150"/>
        </p:xfrm>
        <a:graphic>
          <a:graphicData uri="http://schemas.openxmlformats.org/presentationml/2006/ole">
            <p:oleObj spid="_x0000_s78858" name="Equation" r:id="rId4" imgW="177480" imgH="215640" progId="Equation.3">
              <p:embed/>
            </p:oleObj>
          </a:graphicData>
        </a:graphic>
      </p:graphicFrame>
      <p:graphicFrame>
        <p:nvGraphicFramePr>
          <p:cNvPr id="78859" name="Object 11"/>
          <p:cNvGraphicFramePr>
            <a:graphicFrameLocks noChangeAspect="1"/>
          </p:cNvGraphicFramePr>
          <p:nvPr/>
        </p:nvGraphicFramePr>
        <p:xfrm>
          <a:off x="3851275" y="1341438"/>
          <a:ext cx="1079500" cy="728662"/>
        </p:xfrm>
        <a:graphic>
          <a:graphicData uri="http://schemas.openxmlformats.org/presentationml/2006/ole">
            <p:oleObj spid="_x0000_s78859" name="Equation" r:id="rId5" imgW="266400" imgH="215640" progId="Equation.3">
              <p:embed/>
            </p:oleObj>
          </a:graphicData>
        </a:graphic>
      </p:graphicFrame>
      <p:sp>
        <p:nvSpPr>
          <p:cNvPr id="78860" name="Line 12"/>
          <p:cNvSpPr>
            <a:spLocks noChangeShapeType="1"/>
          </p:cNvSpPr>
          <p:nvPr/>
        </p:nvSpPr>
        <p:spPr bwMode="auto">
          <a:xfrm flipV="1">
            <a:off x="1763713" y="3429000"/>
            <a:ext cx="5759450" cy="2808288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861" name="Oval 13"/>
          <p:cNvSpPr>
            <a:spLocks noChangeArrowheads="1"/>
          </p:cNvSpPr>
          <p:nvPr/>
        </p:nvSpPr>
        <p:spPr bwMode="auto">
          <a:xfrm>
            <a:off x="1547813" y="6092825"/>
            <a:ext cx="215900" cy="2889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862" name="Oval 14"/>
          <p:cNvSpPr>
            <a:spLocks noChangeArrowheads="1"/>
          </p:cNvSpPr>
          <p:nvPr/>
        </p:nvSpPr>
        <p:spPr bwMode="auto">
          <a:xfrm>
            <a:off x="7451725" y="3213100"/>
            <a:ext cx="215900" cy="323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863" name="Oval 15"/>
          <p:cNvSpPr>
            <a:spLocks noChangeArrowheads="1"/>
          </p:cNvSpPr>
          <p:nvPr/>
        </p:nvSpPr>
        <p:spPr bwMode="auto">
          <a:xfrm>
            <a:off x="4498975" y="4652963"/>
            <a:ext cx="288925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8864" name="Object 16"/>
          <p:cNvGraphicFramePr>
            <a:graphicFrameLocks noChangeAspect="1"/>
          </p:cNvGraphicFramePr>
          <p:nvPr/>
        </p:nvGraphicFramePr>
        <p:xfrm>
          <a:off x="1116013" y="5373688"/>
          <a:ext cx="598487" cy="647700"/>
        </p:xfrm>
        <a:graphic>
          <a:graphicData uri="http://schemas.openxmlformats.org/presentationml/2006/ole">
            <p:oleObj spid="_x0000_s78864" name="Equation" r:id="rId6" imgW="152280" imgH="164880" progId="Equation.3">
              <p:embed/>
            </p:oleObj>
          </a:graphicData>
        </a:graphic>
      </p:graphicFrame>
      <p:graphicFrame>
        <p:nvGraphicFramePr>
          <p:cNvPr id="78866" name="Object 18"/>
          <p:cNvGraphicFramePr>
            <a:graphicFrameLocks noChangeAspect="1"/>
          </p:cNvGraphicFramePr>
          <p:nvPr/>
        </p:nvGraphicFramePr>
        <p:xfrm>
          <a:off x="6732588" y="2673350"/>
          <a:ext cx="622300" cy="755650"/>
        </p:xfrm>
        <a:graphic>
          <a:graphicData uri="http://schemas.openxmlformats.org/presentationml/2006/ole">
            <p:oleObj spid="_x0000_s78866" name="Equation" r:id="rId7" imgW="177480" imgH="215640" progId="Equation.3">
              <p:embed/>
            </p:oleObj>
          </a:graphicData>
        </a:graphic>
      </p:graphicFrame>
      <p:graphicFrame>
        <p:nvGraphicFramePr>
          <p:cNvPr id="78867" name="Object 19"/>
          <p:cNvGraphicFramePr>
            <a:graphicFrameLocks noChangeAspect="1"/>
          </p:cNvGraphicFramePr>
          <p:nvPr/>
        </p:nvGraphicFramePr>
        <p:xfrm>
          <a:off x="4073525" y="4076700"/>
          <a:ext cx="569913" cy="665163"/>
        </p:xfrm>
        <a:graphic>
          <a:graphicData uri="http://schemas.openxmlformats.org/presentationml/2006/ole">
            <p:oleObj spid="_x0000_s78867" name="Equation" r:id="rId8" imgW="152280" imgH="177480" progId="Equation.3">
              <p:embed/>
            </p:oleObj>
          </a:graphicData>
        </a:graphic>
      </p:graphicFrame>
      <p:sp>
        <p:nvSpPr>
          <p:cNvPr id="78868" name="Line 20"/>
          <p:cNvSpPr>
            <a:spLocks noChangeShapeType="1"/>
          </p:cNvSpPr>
          <p:nvPr/>
        </p:nvSpPr>
        <p:spPr bwMode="auto">
          <a:xfrm>
            <a:off x="6011863" y="3860800"/>
            <a:ext cx="0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869" name="Line 21"/>
          <p:cNvSpPr>
            <a:spLocks noChangeShapeType="1"/>
          </p:cNvSpPr>
          <p:nvPr/>
        </p:nvSpPr>
        <p:spPr bwMode="auto">
          <a:xfrm>
            <a:off x="3132138" y="5157788"/>
            <a:ext cx="0" cy="7191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8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7886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2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78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78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0" grpId="0" animBg="1"/>
      <p:bldP spid="78861" grpId="0" animBg="1"/>
      <p:bldP spid="78862" grpId="0" animBg="1"/>
      <p:bldP spid="78863" grpId="0" animBg="1"/>
      <p:bldP spid="78868" grpId="0" animBg="1"/>
      <p:bldP spid="7886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95" name="Text Box 23"/>
          <p:cNvSpPr txBox="1">
            <a:spLocks noChangeArrowheads="1"/>
          </p:cNvSpPr>
          <p:nvPr/>
        </p:nvSpPr>
        <p:spPr bwMode="auto">
          <a:xfrm>
            <a:off x="0" y="188913"/>
            <a:ext cx="91440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>
                <a:solidFill>
                  <a:srgbClr val="000066"/>
                </a:solidFill>
              </a:rPr>
              <a:t>Фигура называется симметричной относительно точки О, если для каждой точки фигуры симметричная ей точка относительно точки О также принадлежит этой фигуре.</a:t>
            </a:r>
          </a:p>
          <a:p>
            <a:pPr algn="just">
              <a:spcBef>
                <a:spcPct val="50000"/>
              </a:spcBef>
            </a:pPr>
            <a:r>
              <a:rPr lang="ru-RU" sz="2800" b="1">
                <a:solidFill>
                  <a:srgbClr val="000066"/>
                </a:solidFill>
              </a:rPr>
              <a:t>Точка О называется центром симметрии фигуры.</a:t>
            </a:r>
          </a:p>
        </p:txBody>
      </p:sp>
      <p:sp>
        <p:nvSpPr>
          <p:cNvPr id="79896" name="AutoShape 24"/>
          <p:cNvSpPr>
            <a:spLocks noChangeArrowheads="1"/>
          </p:cNvSpPr>
          <p:nvPr/>
        </p:nvSpPr>
        <p:spPr bwMode="auto">
          <a:xfrm>
            <a:off x="250825" y="3429000"/>
            <a:ext cx="3240088" cy="2087563"/>
          </a:xfrm>
          <a:prstGeom prst="parallelogram">
            <a:avLst>
              <a:gd name="adj" fmla="val 38802"/>
            </a:avLst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7" name="Rectangle 25"/>
          <p:cNvSpPr>
            <a:spLocks noChangeArrowheads="1"/>
          </p:cNvSpPr>
          <p:nvPr/>
        </p:nvSpPr>
        <p:spPr bwMode="auto">
          <a:xfrm>
            <a:off x="3924300" y="3429000"/>
            <a:ext cx="2303463" cy="2160588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8" name="Oval 26"/>
          <p:cNvSpPr>
            <a:spLocks noChangeArrowheads="1"/>
          </p:cNvSpPr>
          <p:nvPr/>
        </p:nvSpPr>
        <p:spPr bwMode="auto">
          <a:xfrm>
            <a:off x="6732588" y="3429000"/>
            <a:ext cx="2087562" cy="2160588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9" name="Line 27"/>
          <p:cNvSpPr>
            <a:spLocks noChangeShapeType="1"/>
          </p:cNvSpPr>
          <p:nvPr/>
        </p:nvSpPr>
        <p:spPr bwMode="auto">
          <a:xfrm>
            <a:off x="1042988" y="3429000"/>
            <a:ext cx="1657350" cy="20875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900" name="Line 28"/>
          <p:cNvSpPr>
            <a:spLocks noChangeShapeType="1"/>
          </p:cNvSpPr>
          <p:nvPr/>
        </p:nvSpPr>
        <p:spPr bwMode="auto">
          <a:xfrm flipV="1">
            <a:off x="250825" y="3429000"/>
            <a:ext cx="3241675" cy="20875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901" name="Line 29"/>
          <p:cNvSpPr>
            <a:spLocks noChangeShapeType="1"/>
          </p:cNvSpPr>
          <p:nvPr/>
        </p:nvSpPr>
        <p:spPr bwMode="auto">
          <a:xfrm flipV="1">
            <a:off x="3924300" y="3429000"/>
            <a:ext cx="2303463" cy="2160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902" name="Line 30"/>
          <p:cNvSpPr>
            <a:spLocks noChangeShapeType="1"/>
          </p:cNvSpPr>
          <p:nvPr/>
        </p:nvSpPr>
        <p:spPr bwMode="auto">
          <a:xfrm>
            <a:off x="3924300" y="3429000"/>
            <a:ext cx="2303463" cy="2160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903" name="Oval 31"/>
          <p:cNvSpPr>
            <a:spLocks noChangeArrowheads="1"/>
          </p:cNvSpPr>
          <p:nvPr/>
        </p:nvSpPr>
        <p:spPr bwMode="auto">
          <a:xfrm>
            <a:off x="1763713" y="4365625"/>
            <a:ext cx="287337" cy="287338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4" name="Oval 32"/>
          <p:cNvSpPr>
            <a:spLocks noChangeArrowheads="1"/>
          </p:cNvSpPr>
          <p:nvPr/>
        </p:nvSpPr>
        <p:spPr bwMode="auto">
          <a:xfrm>
            <a:off x="4932363" y="4365625"/>
            <a:ext cx="288925" cy="287338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5" name="Oval 33"/>
          <p:cNvSpPr>
            <a:spLocks noChangeArrowheads="1"/>
          </p:cNvSpPr>
          <p:nvPr/>
        </p:nvSpPr>
        <p:spPr bwMode="auto">
          <a:xfrm>
            <a:off x="7667625" y="4365625"/>
            <a:ext cx="217488" cy="287338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4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9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98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9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9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79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9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79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79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99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79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99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96" grpId="0" animBg="1"/>
      <p:bldP spid="79897" grpId="0" animBg="1"/>
      <p:bldP spid="79898" grpId="0" animBg="1"/>
      <p:bldP spid="79899" grpId="0" animBg="1"/>
      <p:bldP spid="79900" grpId="0" animBg="1"/>
      <p:bldP spid="79901" grpId="0" animBg="1"/>
      <p:bldP spid="79902" grpId="0" animBg="1"/>
      <p:bldP spid="79903" grpId="0" animBg="1"/>
      <p:bldP spid="79904" grpId="0" animBg="1"/>
      <p:bldP spid="7990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WordArt 4"/>
          <p:cNvSpPr>
            <a:spLocks noChangeArrowheads="1" noChangeShapeType="1" noTextEdit="1"/>
          </p:cNvSpPr>
          <p:nvPr/>
        </p:nvSpPr>
        <p:spPr bwMode="auto">
          <a:xfrm>
            <a:off x="971550" y="692150"/>
            <a:ext cx="720090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Задача:</a:t>
            </a:r>
          </a:p>
        </p:txBody>
      </p:sp>
      <p:sp>
        <p:nvSpPr>
          <p:cNvPr id="114693" name="AutoShape 5"/>
          <p:cNvSpPr>
            <a:spLocks noChangeArrowheads="1"/>
          </p:cNvSpPr>
          <p:nvPr/>
        </p:nvSpPr>
        <p:spPr bwMode="auto">
          <a:xfrm>
            <a:off x="827088" y="2133600"/>
            <a:ext cx="2305050" cy="4032250"/>
          </a:xfrm>
          <a:prstGeom prst="flowChartDecision">
            <a:avLst/>
          </a:prstGeom>
          <a:solidFill>
            <a:srgbClr val="99FF33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694" name="Line 6"/>
          <p:cNvSpPr>
            <a:spLocks noChangeShapeType="1"/>
          </p:cNvSpPr>
          <p:nvPr/>
        </p:nvSpPr>
        <p:spPr bwMode="auto">
          <a:xfrm>
            <a:off x="1979613" y="1773238"/>
            <a:ext cx="0" cy="48244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695" name="Line 7"/>
          <p:cNvSpPr>
            <a:spLocks noChangeShapeType="1"/>
          </p:cNvSpPr>
          <p:nvPr/>
        </p:nvSpPr>
        <p:spPr bwMode="auto">
          <a:xfrm>
            <a:off x="395288" y="4149725"/>
            <a:ext cx="32400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3779838" y="2205038"/>
            <a:ext cx="511333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/>
              <a:t>Докажите, что прямые, содержащие диагонали ромба, являются его осями симметрии.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 animBg="1"/>
      <p:bldP spid="114693" grpId="0" animBg="1"/>
      <p:bldP spid="114694" grpId="0" animBg="1"/>
      <p:bldP spid="11469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66FF"/>
            </a:gs>
            <a:gs pos="50000">
              <a:srgbClr val="CC66FF">
                <a:gamma/>
                <a:tint val="0"/>
                <a:invGamma/>
              </a:srgbClr>
            </a:gs>
            <a:gs pos="100000">
              <a:srgbClr val="CC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WordArt 4"/>
          <p:cNvSpPr>
            <a:spLocks noChangeArrowheads="1" noChangeShapeType="1" noTextEdit="1"/>
          </p:cNvSpPr>
          <p:nvPr/>
        </p:nvSpPr>
        <p:spPr bwMode="auto">
          <a:xfrm>
            <a:off x="1150938" y="765175"/>
            <a:ext cx="6983412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Задача:</a:t>
            </a:r>
          </a:p>
        </p:txBody>
      </p:sp>
      <p:sp>
        <p:nvSpPr>
          <p:cNvPr id="113669" name="AutoShape 5"/>
          <p:cNvSpPr>
            <a:spLocks noChangeArrowheads="1"/>
          </p:cNvSpPr>
          <p:nvPr/>
        </p:nvSpPr>
        <p:spPr bwMode="auto">
          <a:xfrm>
            <a:off x="179388" y="2708275"/>
            <a:ext cx="4464050" cy="2881313"/>
          </a:xfrm>
          <a:prstGeom prst="parallelogram">
            <a:avLst>
              <a:gd name="adj" fmla="val 38733"/>
            </a:avLst>
          </a:prstGeom>
          <a:solidFill>
            <a:srgbClr val="00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70" name="Line 6"/>
          <p:cNvSpPr>
            <a:spLocks noChangeShapeType="1"/>
          </p:cNvSpPr>
          <p:nvPr/>
        </p:nvSpPr>
        <p:spPr bwMode="auto">
          <a:xfrm flipV="1">
            <a:off x="179388" y="2708275"/>
            <a:ext cx="4464050" cy="2881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671" name="Line 7"/>
          <p:cNvSpPr>
            <a:spLocks noChangeShapeType="1"/>
          </p:cNvSpPr>
          <p:nvPr/>
        </p:nvSpPr>
        <p:spPr bwMode="auto">
          <a:xfrm>
            <a:off x="1258888" y="2708275"/>
            <a:ext cx="2305050" cy="2881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672" name="Oval 8"/>
          <p:cNvSpPr>
            <a:spLocks noChangeArrowheads="1"/>
          </p:cNvSpPr>
          <p:nvPr/>
        </p:nvSpPr>
        <p:spPr bwMode="auto">
          <a:xfrm>
            <a:off x="2268538" y="4005263"/>
            <a:ext cx="2159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73" name="Text Box 9"/>
          <p:cNvSpPr txBox="1">
            <a:spLocks noChangeArrowheads="1"/>
          </p:cNvSpPr>
          <p:nvPr/>
        </p:nvSpPr>
        <p:spPr bwMode="auto">
          <a:xfrm>
            <a:off x="4643438" y="2205038"/>
            <a:ext cx="4176712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Докажите, что точка пересечения диагоналей параллелограмма является его центром симметрии.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3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 animBg="1"/>
      <p:bldP spid="113669" grpId="0" animBg="1"/>
      <p:bldP spid="113670" grpId="0" animBg="1"/>
      <p:bldP spid="113671" grpId="0" animBg="1"/>
      <p:bldP spid="11367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WordArt 4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6551612" cy="15843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Impact"/>
              </a:rPr>
              <a:t>Задача:</a:t>
            </a:r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250825" y="2133600"/>
            <a:ext cx="871378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4400" b="1">
                <a:solidFill>
                  <a:srgbClr val="000099"/>
                </a:solidFill>
              </a:rPr>
              <a:t>Сколько осей симметрии имеет пара параллельных прямых?</a:t>
            </a:r>
          </a:p>
        </p:txBody>
      </p:sp>
      <p:sp>
        <p:nvSpPr>
          <p:cNvPr id="115718" name="Line 6"/>
          <p:cNvSpPr>
            <a:spLocks noChangeShapeType="1"/>
          </p:cNvSpPr>
          <p:nvPr/>
        </p:nvSpPr>
        <p:spPr bwMode="auto">
          <a:xfrm flipV="1">
            <a:off x="1763713" y="4149725"/>
            <a:ext cx="5759450" cy="1366838"/>
          </a:xfrm>
          <a:prstGeom prst="line">
            <a:avLst/>
          </a:prstGeom>
          <a:noFill/>
          <a:ln w="76200">
            <a:solidFill>
              <a:srgbClr val="9933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5719" name="Line 7"/>
          <p:cNvSpPr>
            <a:spLocks noChangeShapeType="1"/>
          </p:cNvSpPr>
          <p:nvPr/>
        </p:nvSpPr>
        <p:spPr bwMode="auto">
          <a:xfrm flipV="1">
            <a:off x="3132138" y="4868863"/>
            <a:ext cx="5761037" cy="1439862"/>
          </a:xfrm>
          <a:prstGeom prst="line">
            <a:avLst/>
          </a:prstGeom>
          <a:noFill/>
          <a:ln w="76200">
            <a:solidFill>
              <a:srgbClr val="99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1763713" y="494188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008080"/>
                </a:solidFill>
              </a:rPr>
              <a:t>a</a:t>
            </a:r>
            <a:endParaRPr lang="ru-RU" sz="2400" b="1" i="1">
              <a:solidFill>
                <a:srgbClr val="008080"/>
              </a:solidFill>
            </a:endParaRP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3059113" y="5734050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008080"/>
                </a:solidFill>
              </a:rPr>
              <a:t>b</a:t>
            </a:r>
            <a:endParaRPr lang="ru-RU" sz="2400" b="1" i="1">
              <a:solidFill>
                <a:srgbClr val="0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5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5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15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15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5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5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15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animBg="1"/>
      <p:bldP spid="115718" grpId="0" animBg="1"/>
      <p:bldP spid="1157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66FF"/>
            </a:gs>
            <a:gs pos="50000">
              <a:srgbClr val="9966FF">
                <a:gamma/>
                <a:tint val="9020"/>
                <a:invGamma/>
              </a:srgbClr>
            </a:gs>
            <a:gs pos="100000">
              <a:srgbClr val="99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8262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sz="4400" b="1"/>
              <a:t>Я в листочке, я в кристалле,</a:t>
            </a:r>
          </a:p>
          <a:p>
            <a:pPr marL="609600" indent="-609600">
              <a:buFontTx/>
              <a:buNone/>
            </a:pPr>
            <a:r>
              <a:rPr lang="ru-RU" sz="4400" b="1"/>
              <a:t>Я в живописи, архитектуре,</a:t>
            </a:r>
          </a:p>
          <a:p>
            <a:pPr marL="609600" indent="-609600">
              <a:buFontTx/>
              <a:buNone/>
            </a:pPr>
            <a:r>
              <a:rPr lang="ru-RU" sz="4400" b="1"/>
              <a:t>Я в геометрии, я в человеке.</a:t>
            </a:r>
          </a:p>
          <a:p>
            <a:pPr marL="609600" indent="-609600">
              <a:buFontTx/>
              <a:buNone/>
            </a:pPr>
            <a:r>
              <a:rPr lang="ru-RU" sz="4400" b="1"/>
              <a:t>Одним я нравлюсь, другие</a:t>
            </a:r>
          </a:p>
          <a:p>
            <a:pPr marL="609600" indent="-609600">
              <a:buFontTx/>
              <a:buNone/>
            </a:pPr>
            <a:r>
              <a:rPr lang="ru-RU" sz="4400" b="1"/>
              <a:t>Находят меня скучной.</a:t>
            </a:r>
          </a:p>
          <a:p>
            <a:pPr marL="609600" indent="-609600">
              <a:buFontTx/>
              <a:buNone/>
            </a:pPr>
            <a:r>
              <a:rPr lang="ru-RU" sz="4400" b="1"/>
              <a:t>Но все признают, что </a:t>
            </a:r>
          </a:p>
          <a:p>
            <a:pPr marL="609600" indent="-609600">
              <a:buFontTx/>
              <a:buNone/>
            </a:pPr>
            <a:r>
              <a:rPr lang="ru-RU" sz="4400" b="1"/>
              <a:t>Я - элемент красоты.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9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92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8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60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32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CC"/>
            </a:gs>
            <a:gs pos="50000">
              <a:srgbClr val="FF33CC">
                <a:gamma/>
                <a:tint val="0"/>
                <a:invGamma/>
              </a:srgbClr>
            </a:gs>
            <a:gs pos="100000">
              <a:srgbClr val="FF33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971550" y="476250"/>
            <a:ext cx="72009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3200" b="1">
                <a:solidFill>
                  <a:srgbClr val="800080"/>
                </a:solidFill>
              </a:rPr>
              <a:t>Слово «симметрия» греческого происхождения («сим» - с, «метрон» - мера) и буквально означает «соразмерность».</a:t>
            </a: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250825" y="2565400"/>
            <a:ext cx="8642350" cy="57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</a:rPr>
              <a:t>Симметрия является той идеей, с помощью которой человек веками пытается объяснить и создать порядок, красоту и совершенство.</a:t>
            </a:r>
          </a:p>
          <a:p>
            <a:pPr algn="just"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</a:rPr>
              <a:t>                                   </a:t>
            </a:r>
            <a:r>
              <a:rPr lang="ru-RU" sz="3200" b="1">
                <a:solidFill>
                  <a:srgbClr val="660033"/>
                </a:solidFill>
              </a:rPr>
              <a:t>Герман Вейль</a:t>
            </a:r>
            <a:r>
              <a:rPr lang="ru-RU" sz="3200" b="1"/>
              <a:t>.</a:t>
            </a:r>
            <a:r>
              <a:rPr lang="ru-RU" sz="3200" b="1">
                <a:solidFill>
                  <a:srgbClr val="660033"/>
                </a:solidFill>
              </a:rPr>
              <a:t> </a:t>
            </a:r>
          </a:p>
          <a:p>
            <a:pPr algn="just">
              <a:spcBef>
                <a:spcPct val="50000"/>
              </a:spcBef>
            </a:pPr>
            <a:endParaRPr lang="ru-RU" sz="3200" b="1">
              <a:solidFill>
                <a:srgbClr val="660033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</a:rPr>
              <a:t>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6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6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8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8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68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68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68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68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971550" y="2205038"/>
            <a:ext cx="2879725" cy="1223962"/>
          </a:xfrm>
          <a:prstGeom prst="rect">
            <a:avLst/>
          </a:prstGeom>
          <a:solidFill>
            <a:srgbClr val="00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22" name="Line 6"/>
          <p:cNvSpPr>
            <a:spLocks noChangeShapeType="1"/>
          </p:cNvSpPr>
          <p:nvPr/>
        </p:nvSpPr>
        <p:spPr bwMode="auto">
          <a:xfrm>
            <a:off x="4572000" y="1196975"/>
            <a:ext cx="0" cy="22320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23" name="AutoShape 7"/>
          <p:cNvSpPr>
            <a:spLocks noChangeArrowheads="1"/>
          </p:cNvSpPr>
          <p:nvPr/>
        </p:nvSpPr>
        <p:spPr bwMode="auto">
          <a:xfrm>
            <a:off x="900113" y="1268413"/>
            <a:ext cx="3024187" cy="935037"/>
          </a:xfrm>
          <a:prstGeom prst="flowChartExtract">
            <a:avLst/>
          </a:prstGeom>
          <a:solidFill>
            <a:srgbClr val="66FF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25" name="Oval 9"/>
          <p:cNvSpPr>
            <a:spLocks noChangeArrowheads="1"/>
          </p:cNvSpPr>
          <p:nvPr/>
        </p:nvSpPr>
        <p:spPr bwMode="auto">
          <a:xfrm>
            <a:off x="2195513" y="1557338"/>
            <a:ext cx="431800" cy="431800"/>
          </a:xfrm>
          <a:prstGeom prst="ellipse">
            <a:avLst/>
          </a:prstGeom>
          <a:solidFill>
            <a:schemeClr val="tx2"/>
          </a:solidFill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2" name="WordArt 16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8569325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Что общего на данных рисунках?</a:t>
            </a:r>
          </a:p>
        </p:txBody>
      </p:sp>
      <p:sp>
        <p:nvSpPr>
          <p:cNvPr id="86033" name="AutoShape 17"/>
          <p:cNvSpPr>
            <a:spLocks noChangeArrowheads="1"/>
          </p:cNvSpPr>
          <p:nvPr/>
        </p:nvSpPr>
        <p:spPr bwMode="auto">
          <a:xfrm>
            <a:off x="5219700" y="1268413"/>
            <a:ext cx="3024188" cy="935037"/>
          </a:xfrm>
          <a:prstGeom prst="flowChartExtract">
            <a:avLst/>
          </a:prstGeom>
          <a:solidFill>
            <a:srgbClr val="66FF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4" name="Rectangle 18"/>
          <p:cNvSpPr>
            <a:spLocks noChangeArrowheads="1"/>
          </p:cNvSpPr>
          <p:nvPr/>
        </p:nvSpPr>
        <p:spPr bwMode="auto">
          <a:xfrm>
            <a:off x="5292725" y="2205038"/>
            <a:ext cx="2879725" cy="1223962"/>
          </a:xfrm>
          <a:prstGeom prst="rect">
            <a:avLst/>
          </a:prstGeom>
          <a:solidFill>
            <a:srgbClr val="00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5" name="Oval 19"/>
          <p:cNvSpPr>
            <a:spLocks noChangeArrowheads="1"/>
          </p:cNvSpPr>
          <p:nvPr/>
        </p:nvSpPr>
        <p:spPr bwMode="auto">
          <a:xfrm>
            <a:off x="6516688" y="1557338"/>
            <a:ext cx="431800" cy="4318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6" name="Rectangle 20"/>
          <p:cNvSpPr>
            <a:spLocks noChangeArrowheads="1"/>
          </p:cNvSpPr>
          <p:nvPr/>
        </p:nvSpPr>
        <p:spPr bwMode="auto">
          <a:xfrm>
            <a:off x="1187450" y="2492375"/>
            <a:ext cx="720725" cy="358775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7" name="Rectangle 21"/>
          <p:cNvSpPr>
            <a:spLocks noChangeArrowheads="1"/>
          </p:cNvSpPr>
          <p:nvPr/>
        </p:nvSpPr>
        <p:spPr bwMode="auto">
          <a:xfrm>
            <a:off x="2124075" y="2492375"/>
            <a:ext cx="719138" cy="358775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8" name="Rectangle 22"/>
          <p:cNvSpPr>
            <a:spLocks noChangeArrowheads="1"/>
          </p:cNvSpPr>
          <p:nvPr/>
        </p:nvSpPr>
        <p:spPr bwMode="auto">
          <a:xfrm>
            <a:off x="3348038" y="2708275"/>
            <a:ext cx="503237" cy="720725"/>
          </a:xfrm>
          <a:prstGeom prst="rect">
            <a:avLst/>
          </a:prstGeom>
          <a:solidFill>
            <a:srgbClr val="663300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9" name="Rectangle 23"/>
          <p:cNvSpPr>
            <a:spLocks noChangeArrowheads="1"/>
          </p:cNvSpPr>
          <p:nvPr/>
        </p:nvSpPr>
        <p:spPr bwMode="auto">
          <a:xfrm>
            <a:off x="7235825" y="2492375"/>
            <a:ext cx="720725" cy="358775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0" name="Rectangle 24"/>
          <p:cNvSpPr>
            <a:spLocks noChangeArrowheads="1"/>
          </p:cNvSpPr>
          <p:nvPr/>
        </p:nvSpPr>
        <p:spPr bwMode="auto">
          <a:xfrm>
            <a:off x="6300788" y="2492375"/>
            <a:ext cx="719137" cy="358775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1" name="Rectangle 25"/>
          <p:cNvSpPr>
            <a:spLocks noChangeArrowheads="1"/>
          </p:cNvSpPr>
          <p:nvPr/>
        </p:nvSpPr>
        <p:spPr bwMode="auto">
          <a:xfrm>
            <a:off x="5292725" y="2708275"/>
            <a:ext cx="503238" cy="720725"/>
          </a:xfrm>
          <a:prstGeom prst="rect">
            <a:avLst/>
          </a:prstGeom>
          <a:solidFill>
            <a:srgbClr val="660033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2" name="AutoShape 26"/>
          <p:cNvSpPr>
            <a:spLocks noChangeArrowheads="1"/>
          </p:cNvSpPr>
          <p:nvPr/>
        </p:nvSpPr>
        <p:spPr bwMode="auto">
          <a:xfrm rot="16200000">
            <a:off x="1547019" y="3933031"/>
            <a:ext cx="1728788" cy="2879725"/>
          </a:xfrm>
          <a:prstGeom prst="moon">
            <a:avLst>
              <a:gd name="adj" fmla="val 65194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ru-RU">
              <a:solidFill>
                <a:srgbClr val="FF66FF"/>
              </a:solidFill>
            </a:endParaRPr>
          </a:p>
        </p:txBody>
      </p:sp>
      <p:sp>
        <p:nvSpPr>
          <p:cNvPr id="86043" name="AutoShape 27"/>
          <p:cNvSpPr>
            <a:spLocks noChangeArrowheads="1"/>
          </p:cNvSpPr>
          <p:nvPr/>
        </p:nvSpPr>
        <p:spPr bwMode="auto">
          <a:xfrm rot="16200000">
            <a:off x="5868194" y="3933031"/>
            <a:ext cx="1728788" cy="2879725"/>
          </a:xfrm>
          <a:prstGeom prst="moon">
            <a:avLst>
              <a:gd name="adj" fmla="val 65194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6" name="Oval 30"/>
          <p:cNvSpPr>
            <a:spLocks noChangeArrowheads="1"/>
          </p:cNvSpPr>
          <p:nvPr/>
        </p:nvSpPr>
        <p:spPr bwMode="auto">
          <a:xfrm>
            <a:off x="971550" y="3860800"/>
            <a:ext cx="2879725" cy="1223963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7" name="Oval 31"/>
          <p:cNvSpPr>
            <a:spLocks noChangeArrowheads="1"/>
          </p:cNvSpPr>
          <p:nvPr/>
        </p:nvSpPr>
        <p:spPr bwMode="auto">
          <a:xfrm>
            <a:off x="5292725" y="3860800"/>
            <a:ext cx="2879725" cy="1223963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8" name="Oval 32"/>
          <p:cNvSpPr>
            <a:spLocks noChangeArrowheads="1"/>
          </p:cNvSpPr>
          <p:nvPr/>
        </p:nvSpPr>
        <p:spPr bwMode="auto">
          <a:xfrm>
            <a:off x="1403350" y="5157788"/>
            <a:ext cx="431800" cy="431800"/>
          </a:xfrm>
          <a:prstGeom prst="ellipse">
            <a:avLst/>
          </a:prstGeom>
          <a:solidFill>
            <a:srgbClr val="CC99FF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9" name="Line 33"/>
          <p:cNvSpPr>
            <a:spLocks noChangeShapeType="1"/>
          </p:cNvSpPr>
          <p:nvPr/>
        </p:nvSpPr>
        <p:spPr bwMode="auto">
          <a:xfrm>
            <a:off x="4572000" y="3933825"/>
            <a:ext cx="0" cy="2519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50" name="Oval 34"/>
          <p:cNvSpPr>
            <a:spLocks noChangeArrowheads="1"/>
          </p:cNvSpPr>
          <p:nvPr/>
        </p:nvSpPr>
        <p:spPr bwMode="auto">
          <a:xfrm>
            <a:off x="2843213" y="5157788"/>
            <a:ext cx="576262" cy="576262"/>
          </a:xfrm>
          <a:prstGeom prst="ellipse">
            <a:avLst/>
          </a:prstGeom>
          <a:solidFill>
            <a:srgbClr val="66CCFF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1" name="Oval 35"/>
          <p:cNvSpPr>
            <a:spLocks noChangeArrowheads="1"/>
          </p:cNvSpPr>
          <p:nvPr/>
        </p:nvSpPr>
        <p:spPr bwMode="auto">
          <a:xfrm>
            <a:off x="1908175" y="5589588"/>
            <a:ext cx="215900" cy="215900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2" name="Oval 36"/>
          <p:cNvSpPr>
            <a:spLocks noChangeArrowheads="1"/>
          </p:cNvSpPr>
          <p:nvPr/>
        </p:nvSpPr>
        <p:spPr bwMode="auto">
          <a:xfrm>
            <a:off x="3492500" y="5013325"/>
            <a:ext cx="142875" cy="14446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3" name="Oval 37"/>
          <p:cNvSpPr>
            <a:spLocks noChangeArrowheads="1"/>
          </p:cNvSpPr>
          <p:nvPr/>
        </p:nvSpPr>
        <p:spPr bwMode="auto">
          <a:xfrm>
            <a:off x="5508625" y="5013325"/>
            <a:ext cx="142875" cy="14446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4" name="Oval 38"/>
          <p:cNvSpPr>
            <a:spLocks noChangeArrowheads="1"/>
          </p:cNvSpPr>
          <p:nvPr/>
        </p:nvSpPr>
        <p:spPr bwMode="auto">
          <a:xfrm>
            <a:off x="5724525" y="5157788"/>
            <a:ext cx="576263" cy="576262"/>
          </a:xfrm>
          <a:prstGeom prst="ellipse">
            <a:avLst/>
          </a:prstGeom>
          <a:solidFill>
            <a:srgbClr val="66CCFF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5" name="Oval 39"/>
          <p:cNvSpPr>
            <a:spLocks noChangeArrowheads="1"/>
          </p:cNvSpPr>
          <p:nvPr/>
        </p:nvSpPr>
        <p:spPr bwMode="auto">
          <a:xfrm>
            <a:off x="7019925" y="5589588"/>
            <a:ext cx="215900" cy="215900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6" name="Oval 40"/>
          <p:cNvSpPr>
            <a:spLocks noChangeArrowheads="1"/>
          </p:cNvSpPr>
          <p:nvPr/>
        </p:nvSpPr>
        <p:spPr bwMode="auto">
          <a:xfrm>
            <a:off x="7308850" y="5157788"/>
            <a:ext cx="431800" cy="431800"/>
          </a:xfrm>
          <a:prstGeom prst="ellipse">
            <a:avLst/>
          </a:prstGeom>
          <a:solidFill>
            <a:srgbClr val="CC99FF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7" name="Line 41"/>
          <p:cNvSpPr>
            <a:spLocks noChangeShapeType="1"/>
          </p:cNvSpPr>
          <p:nvPr/>
        </p:nvSpPr>
        <p:spPr bwMode="auto">
          <a:xfrm>
            <a:off x="1619250" y="2492375"/>
            <a:ext cx="0" cy="360363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58" name="Line 42"/>
          <p:cNvSpPr>
            <a:spLocks noChangeShapeType="1"/>
          </p:cNvSpPr>
          <p:nvPr/>
        </p:nvSpPr>
        <p:spPr bwMode="auto">
          <a:xfrm>
            <a:off x="2555875" y="2492375"/>
            <a:ext cx="0" cy="360363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59" name="Line 43"/>
          <p:cNvSpPr>
            <a:spLocks noChangeShapeType="1"/>
          </p:cNvSpPr>
          <p:nvPr/>
        </p:nvSpPr>
        <p:spPr bwMode="auto">
          <a:xfrm>
            <a:off x="6588125" y="2492375"/>
            <a:ext cx="0" cy="360363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60" name="Line 44"/>
          <p:cNvSpPr>
            <a:spLocks noChangeShapeType="1"/>
          </p:cNvSpPr>
          <p:nvPr/>
        </p:nvSpPr>
        <p:spPr bwMode="auto">
          <a:xfrm>
            <a:off x="7524750" y="2492375"/>
            <a:ext cx="0" cy="360363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60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60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8500">
              <a:srgbClr val="D4DEFF"/>
            </a:gs>
            <a:gs pos="23500">
              <a:srgbClr val="D4DEFF"/>
            </a:gs>
            <a:gs pos="50000">
              <a:srgbClr val="8488C4"/>
            </a:gs>
            <a:gs pos="76500">
              <a:srgbClr val="D4DEFF"/>
            </a:gs>
            <a:gs pos="915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5" name="Line 9"/>
          <p:cNvSpPr>
            <a:spLocks noChangeShapeType="1"/>
          </p:cNvSpPr>
          <p:nvPr/>
        </p:nvSpPr>
        <p:spPr bwMode="auto">
          <a:xfrm>
            <a:off x="1077913" y="1916113"/>
            <a:ext cx="7129462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1386" name="Line 10"/>
          <p:cNvSpPr>
            <a:spLocks noChangeShapeType="1"/>
          </p:cNvSpPr>
          <p:nvPr/>
        </p:nvSpPr>
        <p:spPr bwMode="auto">
          <a:xfrm>
            <a:off x="4643438" y="549275"/>
            <a:ext cx="0" cy="2879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1042988" y="1916113"/>
            <a:ext cx="288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/>
              <a:t>а</a:t>
            </a:r>
          </a:p>
        </p:txBody>
      </p:sp>
      <p:sp>
        <p:nvSpPr>
          <p:cNvPr id="101388" name="Oval 12"/>
          <p:cNvSpPr>
            <a:spLocks noChangeArrowheads="1"/>
          </p:cNvSpPr>
          <p:nvPr/>
        </p:nvSpPr>
        <p:spPr bwMode="auto">
          <a:xfrm>
            <a:off x="4552950" y="476250"/>
            <a:ext cx="180975" cy="1444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1389" name="Oval 13"/>
          <p:cNvSpPr>
            <a:spLocks noChangeArrowheads="1"/>
          </p:cNvSpPr>
          <p:nvPr/>
        </p:nvSpPr>
        <p:spPr bwMode="auto">
          <a:xfrm>
            <a:off x="4570413" y="3321050"/>
            <a:ext cx="144462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01391" name="Object 15"/>
          <p:cNvGraphicFramePr>
            <a:graphicFrameLocks noChangeAspect="1"/>
          </p:cNvGraphicFramePr>
          <p:nvPr/>
        </p:nvGraphicFramePr>
        <p:xfrm>
          <a:off x="4859338" y="3054350"/>
          <a:ext cx="598487" cy="747713"/>
        </p:xfrm>
        <a:graphic>
          <a:graphicData uri="http://schemas.openxmlformats.org/presentationml/2006/ole">
            <p:oleObj spid="_x0000_s101391" name="Equation" r:id="rId3" imgW="177480" imgH="215640" progId="Equation.3">
              <p:embed/>
            </p:oleObj>
          </a:graphicData>
        </a:graphic>
      </p:graphicFrame>
      <p:graphicFrame>
        <p:nvGraphicFramePr>
          <p:cNvPr id="101392" name="Object 16"/>
          <p:cNvGraphicFramePr>
            <a:graphicFrameLocks noChangeAspect="1"/>
          </p:cNvGraphicFramePr>
          <p:nvPr/>
        </p:nvGraphicFramePr>
        <p:xfrm>
          <a:off x="4643438" y="260350"/>
          <a:ext cx="466725" cy="576263"/>
        </p:xfrm>
        <a:graphic>
          <a:graphicData uri="http://schemas.openxmlformats.org/presentationml/2006/ole">
            <p:oleObj spid="_x0000_s101392" name="Equation" r:id="rId4" imgW="152280" imgH="164880" progId="Equation.3">
              <p:embed/>
            </p:oleObj>
          </a:graphicData>
        </a:graphic>
      </p:graphicFrame>
      <p:sp>
        <p:nvSpPr>
          <p:cNvPr id="101393" name="Text Box 17"/>
          <p:cNvSpPr txBox="1">
            <a:spLocks noChangeArrowheads="1"/>
          </p:cNvSpPr>
          <p:nvPr/>
        </p:nvSpPr>
        <p:spPr bwMode="auto">
          <a:xfrm>
            <a:off x="250825" y="3716338"/>
            <a:ext cx="8642350" cy="350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660066"/>
                </a:solidFill>
              </a:rPr>
              <a:t>Две точки        и           называются симметричными относительно прямой </a:t>
            </a:r>
            <a:r>
              <a:rPr lang="ru-RU" sz="2800" b="1" i="1">
                <a:solidFill>
                  <a:srgbClr val="660066"/>
                </a:solidFill>
              </a:rPr>
              <a:t>а,  </a:t>
            </a:r>
            <a:r>
              <a:rPr lang="ru-RU" sz="2800" b="1">
                <a:solidFill>
                  <a:srgbClr val="660066"/>
                </a:solidFill>
              </a:rPr>
              <a:t>если эта прямая проходит через середину через середину отрезка           и перпендикулярна к нему. 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660066"/>
                </a:solidFill>
              </a:rPr>
              <a:t>Прямая </a:t>
            </a:r>
            <a:r>
              <a:rPr lang="ru-RU" sz="2800" b="1" i="1">
                <a:solidFill>
                  <a:srgbClr val="660066"/>
                </a:solidFill>
              </a:rPr>
              <a:t>а</a:t>
            </a:r>
            <a:r>
              <a:rPr lang="ru-RU" sz="2800" b="1">
                <a:solidFill>
                  <a:srgbClr val="660066"/>
                </a:solidFill>
              </a:rPr>
              <a:t> называется осью симметрии.</a:t>
            </a:r>
            <a:endParaRPr lang="ru-RU" sz="2800" b="1" i="1">
              <a:solidFill>
                <a:srgbClr val="660066"/>
              </a:solidFill>
            </a:endParaRPr>
          </a:p>
          <a:p>
            <a:pPr>
              <a:spcBef>
                <a:spcPct val="50000"/>
              </a:spcBef>
            </a:pPr>
            <a:endParaRPr lang="ru-RU" sz="2800" b="1">
              <a:solidFill>
                <a:srgbClr val="660066"/>
              </a:solidFill>
            </a:endParaRPr>
          </a:p>
        </p:txBody>
      </p:sp>
      <p:graphicFrame>
        <p:nvGraphicFramePr>
          <p:cNvPr id="101394" name="Object 18"/>
          <p:cNvGraphicFramePr>
            <a:graphicFrameLocks noChangeAspect="1"/>
          </p:cNvGraphicFramePr>
          <p:nvPr/>
        </p:nvGraphicFramePr>
        <p:xfrm>
          <a:off x="3419475" y="3716338"/>
          <a:ext cx="431800" cy="503237"/>
        </p:xfrm>
        <a:graphic>
          <a:graphicData uri="http://schemas.openxmlformats.org/presentationml/2006/ole">
            <p:oleObj spid="_x0000_s101394" name="Equation" r:id="rId5" imgW="152280" imgH="164880" progId="Equation.3">
              <p:embed/>
            </p:oleObj>
          </a:graphicData>
        </a:graphic>
      </p:graphicFrame>
      <p:graphicFrame>
        <p:nvGraphicFramePr>
          <p:cNvPr id="101395" name="Object 19"/>
          <p:cNvGraphicFramePr>
            <a:graphicFrameLocks noChangeAspect="1"/>
          </p:cNvGraphicFramePr>
          <p:nvPr/>
        </p:nvGraphicFramePr>
        <p:xfrm>
          <a:off x="4572000" y="3644900"/>
          <a:ext cx="576263" cy="647700"/>
        </p:xfrm>
        <a:graphic>
          <a:graphicData uri="http://schemas.openxmlformats.org/presentationml/2006/ole">
            <p:oleObj spid="_x0000_s101395" name="Equation" r:id="rId6" imgW="177480" imgH="215640" progId="Equation.3">
              <p:embed/>
            </p:oleObj>
          </a:graphicData>
        </a:graphic>
      </p:graphicFrame>
      <p:graphicFrame>
        <p:nvGraphicFramePr>
          <p:cNvPr id="101396" name="Object 20"/>
          <p:cNvGraphicFramePr>
            <a:graphicFrameLocks noChangeAspect="1"/>
          </p:cNvGraphicFramePr>
          <p:nvPr/>
        </p:nvGraphicFramePr>
        <p:xfrm>
          <a:off x="3851275" y="4941888"/>
          <a:ext cx="720725" cy="584200"/>
        </p:xfrm>
        <a:graphic>
          <a:graphicData uri="http://schemas.openxmlformats.org/presentationml/2006/ole">
            <p:oleObj spid="_x0000_s101396" name="Equation" r:id="rId7" imgW="266400" imgH="215640" progId="Equation.3">
              <p:embed/>
            </p:oleObj>
          </a:graphicData>
        </a:graphic>
      </p:graphicFrame>
      <p:sp>
        <p:nvSpPr>
          <p:cNvPr id="101398" name="Line 22"/>
          <p:cNvSpPr>
            <a:spLocks noChangeShapeType="1"/>
          </p:cNvSpPr>
          <p:nvPr/>
        </p:nvSpPr>
        <p:spPr bwMode="auto">
          <a:xfrm>
            <a:off x="4498975" y="1268413"/>
            <a:ext cx="2873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>
            <a:off x="4498975" y="2708275"/>
            <a:ext cx="2873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101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0" fill="hold"/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0" fill="hold"/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500"/>
                            </p:stCondLst>
                            <p:childTnLst>
                              <p:par>
                                <p:cTn id="8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0" fill="hold"/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0" fill="hold"/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8500"/>
                            </p:stCondLst>
                            <p:childTnLst>
                              <p:par>
                                <p:cTn id="86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1013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5" grpId="0" animBg="1"/>
      <p:bldP spid="101386" grpId="0" animBg="1"/>
      <p:bldP spid="101386" grpId="1" animBg="1"/>
      <p:bldP spid="101387" grpId="0"/>
      <p:bldP spid="101388" grpId="0" animBg="1"/>
      <p:bldP spid="101389" grpId="0" animBg="1"/>
      <p:bldP spid="101398" grpId="0" animBg="1"/>
      <p:bldP spid="1014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20000">
              <a:srgbClr val="85C2FF"/>
            </a:gs>
            <a:gs pos="35000">
              <a:srgbClr val="C4D6EB"/>
            </a:gs>
            <a:gs pos="50000">
              <a:srgbClr val="FFEBFA"/>
            </a:gs>
            <a:gs pos="65000">
              <a:srgbClr val="C4D6EB"/>
            </a:gs>
            <a:gs pos="80001">
              <a:srgbClr val="85C2FF"/>
            </a:gs>
            <a:gs pos="100000">
              <a:srgbClr val="5E9E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395288" y="476250"/>
            <a:ext cx="8497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8785225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3600" b="1">
                <a:solidFill>
                  <a:srgbClr val="333399"/>
                </a:solidFill>
                <a:latin typeface="Monotype Corsiva" pitchFamily="66" charset="0"/>
              </a:rPr>
              <a:t>Фигура называется симметричной относительно прямой </a:t>
            </a:r>
            <a:r>
              <a:rPr lang="ru-RU" sz="3600" b="1" i="1">
                <a:solidFill>
                  <a:srgbClr val="333399"/>
                </a:solidFill>
                <a:latin typeface="Monotype Corsiva" pitchFamily="66" charset="0"/>
              </a:rPr>
              <a:t>а</a:t>
            </a:r>
            <a:r>
              <a:rPr lang="ru-RU" sz="3600" b="1">
                <a:solidFill>
                  <a:srgbClr val="333399"/>
                </a:solidFill>
                <a:latin typeface="Monotype Corsiva" pitchFamily="66" charset="0"/>
              </a:rPr>
              <a:t>, если для каждой точки фигуры симметричная ей точка относительно прямой </a:t>
            </a:r>
            <a:r>
              <a:rPr lang="ru-RU" sz="3600" b="1" i="1">
                <a:solidFill>
                  <a:srgbClr val="333399"/>
                </a:solidFill>
                <a:latin typeface="Monotype Corsiva" pitchFamily="66" charset="0"/>
              </a:rPr>
              <a:t>а</a:t>
            </a:r>
            <a:r>
              <a:rPr lang="ru-RU" sz="3600" b="1">
                <a:solidFill>
                  <a:srgbClr val="333399"/>
                </a:solidFill>
                <a:latin typeface="Monotype Corsiva" pitchFamily="66" charset="0"/>
              </a:rPr>
              <a:t> также принадлежит этой фигуре. </a:t>
            </a:r>
          </a:p>
          <a:p>
            <a:pPr algn="just">
              <a:spcBef>
                <a:spcPct val="50000"/>
              </a:spcBef>
            </a:pPr>
            <a:r>
              <a:rPr lang="ru-RU" sz="3600" b="1">
                <a:solidFill>
                  <a:srgbClr val="333399"/>
                </a:solidFill>
                <a:latin typeface="Monotype Corsiva" pitchFamily="66" charset="0"/>
              </a:rPr>
              <a:t>Прямая а  называется осью симметрии фигуры.</a:t>
            </a:r>
          </a:p>
        </p:txBody>
      </p:sp>
      <p:sp>
        <p:nvSpPr>
          <p:cNvPr id="103430" name="Line 6"/>
          <p:cNvSpPr>
            <a:spLocks noChangeShapeType="1"/>
          </p:cNvSpPr>
          <p:nvPr/>
        </p:nvSpPr>
        <p:spPr bwMode="auto">
          <a:xfrm flipV="1">
            <a:off x="2411413" y="3429000"/>
            <a:ext cx="3673475" cy="14398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31" name="Line 7"/>
          <p:cNvSpPr>
            <a:spLocks noChangeShapeType="1"/>
          </p:cNvSpPr>
          <p:nvPr/>
        </p:nvSpPr>
        <p:spPr bwMode="auto">
          <a:xfrm>
            <a:off x="2411413" y="4868863"/>
            <a:ext cx="3600450" cy="14398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32" name="Line 8"/>
          <p:cNvSpPr>
            <a:spLocks noChangeShapeType="1"/>
          </p:cNvSpPr>
          <p:nvPr/>
        </p:nvSpPr>
        <p:spPr bwMode="auto">
          <a:xfrm>
            <a:off x="1619250" y="4868863"/>
            <a:ext cx="5903913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1619250" y="47974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20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0" grpId="0" animBg="1"/>
      <p:bldP spid="103431" grpId="0" animBg="1"/>
      <p:bldP spid="103432" grpId="0" animBg="1"/>
      <p:bldP spid="1034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100000">
              <a:srgbClr val="6666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WordArt 4"/>
          <p:cNvSpPr>
            <a:spLocks noChangeArrowheads="1" noChangeShapeType="1" noTextEdit="1"/>
          </p:cNvSpPr>
          <p:nvPr/>
        </p:nvSpPr>
        <p:spPr bwMode="auto">
          <a:xfrm>
            <a:off x="295275" y="260350"/>
            <a:ext cx="855345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15"/>
              </a:avLst>
            </a:prstTxWarp>
          </a:bodyPr>
          <a:lstStyle/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Фигуры, обладающие</a:t>
            </a:r>
          </a:p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осевой симметрией</a:t>
            </a:r>
          </a:p>
        </p:txBody>
      </p:sp>
      <p:sp>
        <p:nvSpPr>
          <p:cNvPr id="104453" name="AutoShape 5"/>
          <p:cNvSpPr>
            <a:spLocks noChangeArrowheads="1"/>
          </p:cNvSpPr>
          <p:nvPr/>
        </p:nvSpPr>
        <p:spPr bwMode="auto">
          <a:xfrm>
            <a:off x="323850" y="1700213"/>
            <a:ext cx="1439863" cy="1944687"/>
          </a:xfrm>
          <a:prstGeom prst="triangle">
            <a:avLst>
              <a:gd name="adj" fmla="val 50000"/>
            </a:avLst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4" name="AutoShape 6"/>
          <p:cNvSpPr>
            <a:spLocks noChangeArrowheads="1"/>
          </p:cNvSpPr>
          <p:nvPr/>
        </p:nvSpPr>
        <p:spPr bwMode="auto">
          <a:xfrm>
            <a:off x="2266950" y="1773238"/>
            <a:ext cx="2305050" cy="1871662"/>
          </a:xfrm>
          <a:prstGeom prst="triangle">
            <a:avLst>
              <a:gd name="adj" fmla="val 50000"/>
            </a:avLst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5076825" y="1916113"/>
            <a:ext cx="3743325" cy="1730375"/>
          </a:xfrm>
          <a:prstGeom prst="rect">
            <a:avLst/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250825" y="4149725"/>
            <a:ext cx="2160588" cy="2159000"/>
          </a:xfrm>
          <a:prstGeom prst="rect">
            <a:avLst/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3887788" y="4221163"/>
            <a:ext cx="1366837" cy="2159000"/>
          </a:xfrm>
          <a:prstGeom prst="flowChartDecision">
            <a:avLst/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8" name="Oval 10"/>
          <p:cNvSpPr>
            <a:spLocks noChangeArrowheads="1"/>
          </p:cNvSpPr>
          <p:nvPr/>
        </p:nvSpPr>
        <p:spPr bwMode="auto">
          <a:xfrm>
            <a:off x="6300788" y="4149725"/>
            <a:ext cx="2305050" cy="2159000"/>
          </a:xfrm>
          <a:prstGeom prst="ellipse">
            <a:avLst/>
          </a:prstGeom>
          <a:solidFill>
            <a:srgbClr val="FFFFCC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9" name="Line 11"/>
          <p:cNvSpPr>
            <a:spLocks noChangeShapeType="1"/>
          </p:cNvSpPr>
          <p:nvPr/>
        </p:nvSpPr>
        <p:spPr bwMode="auto">
          <a:xfrm>
            <a:off x="1042988" y="1412875"/>
            <a:ext cx="0" cy="2447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0" name="Line 12"/>
          <p:cNvSpPr>
            <a:spLocks noChangeShapeType="1"/>
          </p:cNvSpPr>
          <p:nvPr/>
        </p:nvSpPr>
        <p:spPr bwMode="auto">
          <a:xfrm flipV="1">
            <a:off x="2051050" y="2420938"/>
            <a:ext cx="252095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1" name="Line 13"/>
          <p:cNvSpPr>
            <a:spLocks noChangeShapeType="1"/>
          </p:cNvSpPr>
          <p:nvPr/>
        </p:nvSpPr>
        <p:spPr bwMode="auto">
          <a:xfrm>
            <a:off x="3419475" y="1557338"/>
            <a:ext cx="0" cy="2519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2" name="Line 14"/>
          <p:cNvSpPr>
            <a:spLocks noChangeShapeType="1"/>
          </p:cNvSpPr>
          <p:nvPr/>
        </p:nvSpPr>
        <p:spPr bwMode="auto">
          <a:xfrm flipH="1" flipV="1">
            <a:off x="2411413" y="2492375"/>
            <a:ext cx="2447925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3" name="Line 15"/>
          <p:cNvSpPr>
            <a:spLocks noChangeShapeType="1"/>
          </p:cNvSpPr>
          <p:nvPr/>
        </p:nvSpPr>
        <p:spPr bwMode="auto">
          <a:xfrm>
            <a:off x="4859338" y="2781300"/>
            <a:ext cx="41052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4" name="Line 16"/>
          <p:cNvSpPr>
            <a:spLocks noChangeShapeType="1"/>
          </p:cNvSpPr>
          <p:nvPr/>
        </p:nvSpPr>
        <p:spPr bwMode="auto">
          <a:xfrm>
            <a:off x="1331913" y="3933825"/>
            <a:ext cx="0" cy="2663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5" name="Line 17"/>
          <p:cNvSpPr>
            <a:spLocks noChangeShapeType="1"/>
          </p:cNvSpPr>
          <p:nvPr/>
        </p:nvSpPr>
        <p:spPr bwMode="auto">
          <a:xfrm>
            <a:off x="0" y="5229225"/>
            <a:ext cx="2700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6" name="Line 18"/>
          <p:cNvSpPr>
            <a:spLocks noChangeShapeType="1"/>
          </p:cNvSpPr>
          <p:nvPr/>
        </p:nvSpPr>
        <p:spPr bwMode="auto">
          <a:xfrm>
            <a:off x="4572000" y="4076700"/>
            <a:ext cx="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7" name="Line 19"/>
          <p:cNvSpPr>
            <a:spLocks noChangeShapeType="1"/>
          </p:cNvSpPr>
          <p:nvPr/>
        </p:nvSpPr>
        <p:spPr bwMode="auto">
          <a:xfrm>
            <a:off x="3708400" y="5300663"/>
            <a:ext cx="172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8" name="Line 20"/>
          <p:cNvSpPr>
            <a:spLocks noChangeShapeType="1"/>
          </p:cNvSpPr>
          <p:nvPr/>
        </p:nvSpPr>
        <p:spPr bwMode="auto">
          <a:xfrm>
            <a:off x="7019925" y="1700213"/>
            <a:ext cx="0" cy="22336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9" name="Line 21"/>
          <p:cNvSpPr>
            <a:spLocks noChangeShapeType="1"/>
          </p:cNvSpPr>
          <p:nvPr/>
        </p:nvSpPr>
        <p:spPr bwMode="auto">
          <a:xfrm>
            <a:off x="5940425" y="5229225"/>
            <a:ext cx="2952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0" name="Line 22"/>
          <p:cNvSpPr>
            <a:spLocks noChangeShapeType="1"/>
          </p:cNvSpPr>
          <p:nvPr/>
        </p:nvSpPr>
        <p:spPr bwMode="auto">
          <a:xfrm>
            <a:off x="7451725" y="3933825"/>
            <a:ext cx="0" cy="2663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1" name="Line 23"/>
          <p:cNvSpPr>
            <a:spLocks noChangeShapeType="1"/>
          </p:cNvSpPr>
          <p:nvPr/>
        </p:nvSpPr>
        <p:spPr bwMode="auto">
          <a:xfrm flipV="1">
            <a:off x="6372225" y="4365625"/>
            <a:ext cx="2087563" cy="172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2" name="Line 24"/>
          <p:cNvSpPr>
            <a:spLocks noChangeShapeType="1"/>
          </p:cNvSpPr>
          <p:nvPr/>
        </p:nvSpPr>
        <p:spPr bwMode="auto">
          <a:xfrm>
            <a:off x="6443663" y="4292600"/>
            <a:ext cx="2016125" cy="1873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3" name="Line 25"/>
          <p:cNvSpPr>
            <a:spLocks noChangeShapeType="1"/>
          </p:cNvSpPr>
          <p:nvPr/>
        </p:nvSpPr>
        <p:spPr bwMode="auto">
          <a:xfrm>
            <a:off x="6877050" y="4005263"/>
            <a:ext cx="1150938" cy="2519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5" name="Line 27"/>
          <p:cNvSpPr>
            <a:spLocks noChangeShapeType="1"/>
          </p:cNvSpPr>
          <p:nvPr/>
        </p:nvSpPr>
        <p:spPr bwMode="auto">
          <a:xfrm flipV="1">
            <a:off x="6877050" y="4005263"/>
            <a:ext cx="1150938" cy="23764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6" name="Line 28"/>
          <p:cNvSpPr>
            <a:spLocks noChangeShapeType="1"/>
          </p:cNvSpPr>
          <p:nvPr/>
        </p:nvSpPr>
        <p:spPr bwMode="auto">
          <a:xfrm>
            <a:off x="6156325" y="4724400"/>
            <a:ext cx="2519363" cy="1009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7" name="Line 29"/>
          <p:cNvSpPr>
            <a:spLocks noChangeShapeType="1"/>
          </p:cNvSpPr>
          <p:nvPr/>
        </p:nvSpPr>
        <p:spPr bwMode="auto">
          <a:xfrm flipV="1">
            <a:off x="6156325" y="4652963"/>
            <a:ext cx="2663825" cy="1081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>
                <a:gamma/>
                <a:tint val="0"/>
                <a:invGamma/>
              </a:srgbClr>
            </a:gs>
            <a:gs pos="100000">
              <a:srgbClr val="66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WordArt 4"/>
          <p:cNvSpPr>
            <a:spLocks noChangeArrowheads="1" noChangeShapeType="1" noTextEdit="1"/>
          </p:cNvSpPr>
          <p:nvPr/>
        </p:nvSpPr>
        <p:spPr bwMode="auto">
          <a:xfrm>
            <a:off x="287338" y="260350"/>
            <a:ext cx="8569325" cy="208915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Буквы, имеющие </a:t>
            </a:r>
          </a:p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горизонтальную ось симметрии</a:t>
            </a:r>
          </a:p>
        </p:txBody>
      </p:sp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250825" y="2708275"/>
            <a:ext cx="86423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/>
              <a:t>В Е Ж З К Н О С Ф Х Э 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54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100000">
              <a:srgbClr val="66CC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WordArt 4"/>
          <p:cNvSpPr>
            <a:spLocks noChangeArrowheads="1" noChangeShapeType="1" noTextEdit="1"/>
          </p:cNvSpPr>
          <p:nvPr/>
        </p:nvSpPr>
        <p:spPr bwMode="auto">
          <a:xfrm>
            <a:off x="250825" y="549275"/>
            <a:ext cx="8569325" cy="1439863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Буквы, имеющие </a:t>
            </a:r>
          </a:p>
          <a:p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вертикальную ось симметрии</a:t>
            </a: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250825" y="2636838"/>
            <a:ext cx="8713788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/>
              <a:t>А Д Ж Л М Н О П Т Ф Х 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852</TotalTime>
  <Words>371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Monotype Corsiva</vt:lpstr>
      <vt:lpstr>Оформление по умолчанию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МРИО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Каткова С.В.</dc:creator>
  <cp:lastModifiedBy>Admin</cp:lastModifiedBy>
  <cp:revision>22</cp:revision>
  <dcterms:created xsi:type="dcterms:W3CDTF">2005-10-07T06:19:32Z</dcterms:created>
  <dcterms:modified xsi:type="dcterms:W3CDTF">2012-01-14T16:48:43Z</dcterms:modified>
</cp:coreProperties>
</file>