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56" r:id="rId2"/>
  </p:sldMasterIdLst>
  <p:notesMasterIdLst>
    <p:notesMasterId r:id="rId21"/>
  </p:notesMasterIdLst>
  <p:handoutMasterIdLst>
    <p:handoutMasterId r:id="rId22"/>
  </p:handoutMasterIdLst>
  <p:sldIdLst>
    <p:sldId id="267" r:id="rId3"/>
    <p:sldId id="268" r:id="rId4"/>
    <p:sldId id="269" r:id="rId5"/>
    <p:sldId id="270" r:id="rId6"/>
    <p:sldId id="278" r:id="rId7"/>
    <p:sldId id="271" r:id="rId8"/>
    <p:sldId id="279" r:id="rId9"/>
    <p:sldId id="282" r:id="rId10"/>
    <p:sldId id="280" r:id="rId11"/>
    <p:sldId id="283" r:id="rId12"/>
    <p:sldId id="285" r:id="rId13"/>
    <p:sldId id="284" r:id="rId14"/>
    <p:sldId id="272" r:id="rId15"/>
    <p:sldId id="286" r:id="rId16"/>
    <p:sldId id="287" r:id="rId17"/>
    <p:sldId id="281" r:id="rId18"/>
    <p:sldId id="289" r:id="rId19"/>
    <p:sldId id="290" r:id="rId20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orient="horz" pos="1015">
          <p15:clr>
            <a:srgbClr val="A4A3A4"/>
          </p15:clr>
        </p15:guide>
        <p15:guide id="3" orient="horz" pos="274">
          <p15:clr>
            <a:srgbClr val="A4A3A4"/>
          </p15:clr>
        </p15:guide>
        <p15:guide id="4" orient="horz" pos="3840">
          <p15:clr>
            <a:srgbClr val="A4A3A4"/>
          </p15:clr>
        </p15:guide>
        <p15:guide id="5" pos="3839">
          <p15:clr>
            <a:srgbClr val="A4A3A4"/>
          </p15:clr>
        </p15:guide>
        <p15:guide id="6" pos="6911">
          <p15:clr>
            <a:srgbClr val="A4A3A4"/>
          </p15:clr>
        </p15:guide>
        <p15:guide id="7" pos="7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64" autoAdjust="0"/>
    <p:restoredTop sz="94172" autoAdjust="0"/>
  </p:normalViewPr>
  <p:slideViewPr>
    <p:cSldViewPr>
      <p:cViewPr varScale="1">
        <p:scale>
          <a:sx n="84" d="100"/>
          <a:sy n="84" d="100"/>
        </p:scale>
        <p:origin x="-72" y="-600"/>
      </p:cViewPr>
      <p:guideLst>
        <p:guide orient="horz" pos="2160"/>
        <p:guide orient="horz" pos="1015"/>
        <p:guide orient="horz" pos="274"/>
        <p:guide orient="horz" pos="3840"/>
        <p:guide pos="3839"/>
        <p:guide pos="6911"/>
        <p:guide pos="767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82" d="100"/>
          <a:sy n="82" d="100"/>
        </p:scale>
        <p:origin x="2010" y="6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E6E22E-288A-414B-A8DE-E4DBD03D5FC0}" type="datetimeFigureOut">
              <a:rPr lang="ru-RU" smtClean="0"/>
              <a:t>12.05.2013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114579-D02A-4B51-B5DF-8EC449F77AC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8126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A9AE7E-E0F9-4C51-AD9A-F4C3A6E23BBF}" type="datetimeFigureOut">
              <a:rPr lang="ru-RU" smtClean="0"/>
              <a:t>12.05.2013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074690-7256-4BB9-AC0F-97AEAE8CDEC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4261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76792" y="1905003"/>
            <a:ext cx="9435241" cy="1625599"/>
          </a:xfrm>
        </p:spPr>
        <p:txBody>
          <a:bodyPr>
            <a:normAutofit/>
          </a:bodyPr>
          <a:lstStyle>
            <a:lvl1pPr algn="ctr">
              <a:lnSpc>
                <a:spcPct val="90000"/>
              </a:lnSpc>
              <a:defRPr sz="48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82103" y="3657123"/>
            <a:ext cx="9429931" cy="991077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E36636D-D922-432D-A958-524484B5923D}" type="datetimeFigureOut">
              <a:rPr lang="ru-RU" smtClean="0"/>
              <a:pPr/>
              <a:t>12.05.2013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F28FB93-0A08-4E7D-8E63-9EFA29F1E093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7" name="Группа 6"/>
          <p:cNvGrpSpPr/>
          <p:nvPr/>
        </p:nvGrpSpPr>
        <p:grpSpPr>
          <a:xfrm>
            <a:off x="1218882" y="1600200"/>
            <a:ext cx="9739746" cy="73152"/>
            <a:chOff x="914400" y="1200150"/>
            <a:chExt cx="7306712" cy="54864"/>
          </a:xfrm>
        </p:grpSpPr>
        <p:sp>
          <p:nvSpPr>
            <p:cNvPr id="8" name="Овал 7"/>
            <p:cNvSpPr/>
            <p:nvPr/>
          </p:nvSpPr>
          <p:spPr>
            <a:xfrm>
              <a:off x="8166248" y="1200150"/>
              <a:ext cx="54864" cy="54864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9" name="Овал 8"/>
            <p:cNvSpPr/>
            <p:nvPr/>
          </p:nvSpPr>
          <p:spPr>
            <a:xfrm>
              <a:off x="914400" y="1200150"/>
              <a:ext cx="54864" cy="54864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pSp>
          <p:nvGrpSpPr>
            <p:cNvPr id="10" name="Группа 9"/>
            <p:cNvGrpSpPr/>
            <p:nvPr/>
          </p:nvGrpSpPr>
          <p:grpSpPr>
            <a:xfrm>
              <a:off x="1036847" y="1207626"/>
              <a:ext cx="7074290" cy="38998"/>
              <a:chOff x="2141408" y="1752956"/>
              <a:chExt cx="7315200" cy="38998"/>
            </a:xfrm>
            <a:solidFill>
              <a:schemeClr val="tx2"/>
            </a:solidFill>
          </p:grpSpPr>
          <p:cxnSp>
            <p:nvCxnSpPr>
              <p:cNvPr id="11" name="Прямая соединительная линия 10"/>
              <p:cNvCxnSpPr/>
              <p:nvPr/>
            </p:nvCxnSpPr>
            <p:spPr>
              <a:xfrm>
                <a:off x="2141408" y="1752956"/>
                <a:ext cx="7315200" cy="0"/>
              </a:xfrm>
              <a:prstGeom prst="line">
                <a:avLst/>
              </a:prstGeom>
              <a:grpFill/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Прямая соединительная линия 11"/>
              <p:cNvCxnSpPr/>
              <p:nvPr/>
            </p:nvCxnSpPr>
            <p:spPr>
              <a:xfrm>
                <a:off x="2141408" y="1791954"/>
                <a:ext cx="7315200" cy="0"/>
              </a:xfrm>
              <a:prstGeom prst="line">
                <a:avLst/>
              </a:prstGeom>
              <a:grpFill/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" name="Группа 12"/>
          <p:cNvGrpSpPr/>
          <p:nvPr/>
        </p:nvGrpSpPr>
        <p:grpSpPr>
          <a:xfrm>
            <a:off x="1218882" y="4851400"/>
            <a:ext cx="9739746" cy="73152"/>
            <a:chOff x="914400" y="3638550"/>
            <a:chExt cx="7306712" cy="54864"/>
          </a:xfrm>
        </p:grpSpPr>
        <p:sp>
          <p:nvSpPr>
            <p:cNvPr id="14" name="Овал 13"/>
            <p:cNvSpPr/>
            <p:nvPr/>
          </p:nvSpPr>
          <p:spPr>
            <a:xfrm>
              <a:off x="8166248" y="3638550"/>
              <a:ext cx="54864" cy="54864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5" name="Овал 14"/>
            <p:cNvSpPr/>
            <p:nvPr/>
          </p:nvSpPr>
          <p:spPr>
            <a:xfrm>
              <a:off x="914400" y="3638550"/>
              <a:ext cx="54864" cy="54864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pSp>
          <p:nvGrpSpPr>
            <p:cNvPr id="16" name="Группа 15"/>
            <p:cNvGrpSpPr/>
            <p:nvPr/>
          </p:nvGrpSpPr>
          <p:grpSpPr>
            <a:xfrm>
              <a:off x="1036847" y="3646026"/>
              <a:ext cx="7074290" cy="38998"/>
              <a:chOff x="2141408" y="1752956"/>
              <a:chExt cx="7315200" cy="38998"/>
            </a:xfrm>
            <a:solidFill>
              <a:schemeClr val="tx2"/>
            </a:solidFill>
          </p:grpSpPr>
          <p:cxnSp>
            <p:nvCxnSpPr>
              <p:cNvPr id="17" name="Прямая соединительная линия 16"/>
              <p:cNvCxnSpPr/>
              <p:nvPr/>
            </p:nvCxnSpPr>
            <p:spPr>
              <a:xfrm>
                <a:off x="2141408" y="1752956"/>
                <a:ext cx="7315200" cy="0"/>
              </a:xfrm>
              <a:prstGeom prst="line">
                <a:avLst/>
              </a:prstGeom>
              <a:grpFill/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Прямая соединительная линия 17"/>
              <p:cNvCxnSpPr/>
              <p:nvPr/>
            </p:nvCxnSpPr>
            <p:spPr>
              <a:xfrm>
                <a:off x="2141408" y="1791954"/>
                <a:ext cx="7315200" cy="0"/>
              </a:xfrm>
              <a:prstGeom prst="line">
                <a:avLst/>
              </a:prstGeom>
              <a:grpFill/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7437643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ru-RU" smtClean="0"/>
              <a:pPr/>
              <a:t>12.05.2013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3223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834563" y="434975"/>
            <a:ext cx="1168400" cy="56610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17613" y="434975"/>
            <a:ext cx="8413750" cy="5661025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ru-RU" smtClean="0"/>
              <a:pPr/>
              <a:t>12.05.2013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57005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ru-RU" smtClean="0"/>
              <a:pPr/>
              <a:t>12.05.2013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9062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2030" y="990599"/>
            <a:ext cx="9344765" cy="2235203"/>
          </a:xfrm>
        </p:spPr>
        <p:txBody>
          <a:bodyPr anchor="b">
            <a:normAutofit/>
          </a:bodyPr>
          <a:lstStyle>
            <a:lvl1pPr algn="ctr">
              <a:lnSpc>
                <a:spcPct val="90000"/>
              </a:lnSpc>
              <a:defRPr sz="4800" b="0" cap="none" baseline="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22030" y="3733800"/>
            <a:ext cx="9344765" cy="1219200"/>
          </a:xfr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200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ru-RU" smtClean="0"/>
              <a:pPr/>
              <a:t>12.05.2013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13" name="Группа 12"/>
          <p:cNvGrpSpPr/>
          <p:nvPr/>
        </p:nvGrpSpPr>
        <p:grpSpPr>
          <a:xfrm>
            <a:off x="3273781" y="3475736"/>
            <a:ext cx="5641265" cy="54864"/>
            <a:chOff x="2455975" y="2588441"/>
            <a:chExt cx="4232051" cy="41148"/>
          </a:xfrm>
        </p:grpSpPr>
        <p:sp>
          <p:nvSpPr>
            <p:cNvPr id="14" name="Овал 13"/>
            <p:cNvSpPr/>
            <p:nvPr/>
          </p:nvSpPr>
          <p:spPr>
            <a:xfrm>
              <a:off x="6642306" y="2588441"/>
              <a:ext cx="45720" cy="41148"/>
            </a:xfrm>
            <a:prstGeom prst="ellipse">
              <a:avLst/>
            </a:prstGeom>
            <a:solidFill>
              <a:schemeClr val="tx1"/>
            </a:solidFill>
            <a:ln w="2642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onstantia"/>
                <a:ea typeface="+mn-ea"/>
                <a:cs typeface="+mn-cs"/>
              </a:endParaRPr>
            </a:p>
          </p:txBody>
        </p:sp>
        <p:sp>
          <p:nvSpPr>
            <p:cNvPr id="15" name="Овал 14"/>
            <p:cNvSpPr/>
            <p:nvPr/>
          </p:nvSpPr>
          <p:spPr>
            <a:xfrm>
              <a:off x="2455975" y="2588441"/>
              <a:ext cx="45720" cy="41148"/>
            </a:xfrm>
            <a:prstGeom prst="ellipse">
              <a:avLst/>
            </a:prstGeom>
            <a:solidFill>
              <a:schemeClr val="tx1"/>
            </a:solidFill>
            <a:ln w="2642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onstantia"/>
                <a:ea typeface="+mn-ea"/>
                <a:cs typeface="+mn-cs"/>
              </a:endParaRPr>
            </a:p>
          </p:txBody>
        </p:sp>
        <p:grpSp>
          <p:nvGrpSpPr>
            <p:cNvPr id="16" name="Группа 15"/>
            <p:cNvGrpSpPr/>
            <p:nvPr/>
          </p:nvGrpSpPr>
          <p:grpSpPr>
            <a:xfrm>
              <a:off x="2563229" y="2594391"/>
              <a:ext cx="4023360" cy="29249"/>
              <a:chOff x="2550323" y="3458731"/>
              <a:chExt cx="4023360" cy="38998"/>
            </a:xfrm>
          </p:grpSpPr>
          <p:cxnSp>
            <p:nvCxnSpPr>
              <p:cNvPr id="17" name="Прямая соединительная линия 16"/>
              <p:cNvCxnSpPr/>
              <p:nvPr/>
            </p:nvCxnSpPr>
            <p:spPr>
              <a:xfrm>
                <a:off x="2550323" y="3458731"/>
                <a:ext cx="4023360" cy="0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</a:ln>
              <a:effectLst/>
            </p:spPr>
          </p:cxnSp>
          <p:cxnSp>
            <p:nvCxnSpPr>
              <p:cNvPr id="18" name="Прямая соединительная линия 17"/>
              <p:cNvCxnSpPr/>
              <p:nvPr/>
            </p:nvCxnSpPr>
            <p:spPr>
              <a:xfrm>
                <a:off x="2550323" y="3497729"/>
                <a:ext cx="4023360" cy="0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</a:ln>
              <a:effectLst/>
            </p:spPr>
          </p:cxnSp>
        </p:grpSp>
      </p:grpSp>
    </p:spTree>
    <p:extLst>
      <p:ext uri="{BB962C8B-B14F-4D97-AF65-F5344CB8AC3E}">
        <p14:creationId xmlns:p14="http://schemas.microsoft.com/office/powerpoint/2010/main" val="552628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18883" y="1803400"/>
            <a:ext cx="4773956" cy="4267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5986" y="1803400"/>
            <a:ext cx="4773956" cy="4267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 baseline="0"/>
            </a:lvl8pPr>
            <a:lvl9pPr>
              <a:defRPr sz="18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ru-RU" smtClean="0"/>
              <a:pPr/>
              <a:t>12.05.2013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0775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22945" y="1803400"/>
            <a:ext cx="4769806" cy="711200"/>
          </a:xfrm>
        </p:spPr>
        <p:txBody>
          <a:bodyPr anchor="ctr">
            <a:norm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218883" y="2514600"/>
            <a:ext cx="4773956" cy="35560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200049" y="1803400"/>
            <a:ext cx="4769806" cy="711200"/>
          </a:xfrm>
        </p:spPr>
        <p:txBody>
          <a:bodyPr anchor="ctr">
            <a:norm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5986" y="2514600"/>
            <a:ext cx="4773956" cy="35560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ru-RU" smtClean="0"/>
              <a:pPr/>
              <a:t>12.05.2013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25832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ru-RU" smtClean="0"/>
              <a:pPr/>
              <a:t>12.05.2013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59345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ru-RU" smtClean="0"/>
              <a:pPr/>
              <a:t>12.05.2013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287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8883" y="431800"/>
            <a:ext cx="9751060" cy="1168400"/>
          </a:xfrm>
        </p:spPr>
        <p:txBody>
          <a:bodyPr anchor="b">
            <a:normAutofit/>
          </a:bodyPr>
          <a:lstStyle>
            <a:lvl1pPr algn="l"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18883" y="1803400"/>
            <a:ext cx="6602281" cy="426720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 baseline="0"/>
            </a:lvl8pPr>
            <a:lvl9pPr>
              <a:defRPr sz="16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5883" y="1803400"/>
            <a:ext cx="2844060" cy="4267201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ru-RU" smtClean="0"/>
              <a:pPr/>
              <a:t>12.05.2013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86462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218883" y="1803400"/>
            <a:ext cx="6602280" cy="42672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8883" y="431800"/>
            <a:ext cx="9751060" cy="1168400"/>
          </a:xfrm>
        </p:spPr>
        <p:txBody>
          <a:bodyPr anchor="b">
            <a:normAutofit/>
          </a:bodyPr>
          <a:lstStyle>
            <a:lvl1pPr algn="l"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38739" y="1925320"/>
            <a:ext cx="6362567" cy="4023360"/>
          </a:xfrm>
          <a:solidFill>
            <a:schemeClr val="bg2"/>
          </a:solidFill>
        </p:spPr>
        <p:txBody>
          <a:bodyPr tIns="91440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5883" y="1803401"/>
            <a:ext cx="2844060" cy="41656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ru-RU" smtClean="0"/>
              <a:pPr/>
              <a:t>12.05.2013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5057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1218882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04721" y="301752"/>
            <a:ext cx="11579384" cy="6254496"/>
          </a:xfrm>
          <a:prstGeom prst="roundRect">
            <a:avLst>
              <a:gd name="adj" fmla="val 2341"/>
            </a:avLst>
          </a:prstGeom>
          <a:solidFill>
            <a:srgbClr val="FFFFFF"/>
          </a:solidFill>
          <a:ln>
            <a:noFill/>
          </a:ln>
          <a:effectLst>
            <a:innerShdw blurRad="508000">
              <a:srgbClr val="FFD14B">
                <a:alpha val="69804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8883" y="431800"/>
            <a:ext cx="9751060" cy="11684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18883" y="1803400"/>
            <a:ext cx="9751060" cy="426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836898" y="6172200"/>
            <a:ext cx="1218883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8E36636D-D922-432D-A958-524484B5923D}" type="datetimeFigureOut">
              <a:rPr lang="ru-RU" smtClean="0"/>
              <a:pPr/>
              <a:t>12.05.2013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218882" y="6172200"/>
            <a:ext cx="741487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258928" y="6172200"/>
            <a:ext cx="711015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DF28FB93-0A08-4E7D-8E63-9EFA29F1E09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7221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6888" indent="-246888" algn="l" defTabSz="914400" rtl="0" eaLnBrk="1" latinLnBrk="0" hangingPunct="1">
        <a:lnSpc>
          <a:spcPct val="90000"/>
        </a:lnSpc>
        <a:spcBef>
          <a:spcPts val="1800"/>
        </a:spcBef>
        <a:buClr>
          <a:schemeClr val="tx1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0392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52144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453896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55648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7400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359152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660904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ru-RU" dirty="0"/>
              <a:t>Оноре де Бальзак</a:t>
            </a:r>
            <a:br>
              <a:rPr lang="ru-RU" dirty="0"/>
            </a:br>
            <a:r>
              <a:rPr lang="ru-RU" dirty="0"/>
              <a:t>Жизнь и творчество</a:t>
            </a:r>
            <a:endParaRPr lang="ru-RU" sz="4800" b="0" i="0" dirty="0">
              <a:latin typeface="Constantia"/>
              <a:ea typeface="+mj-ea"/>
              <a:cs typeface="+mj-cs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000" b="0" i="0" baseline="0" dirty="0" smtClean="0"/>
              <a:t>Выполнила</a:t>
            </a:r>
            <a:r>
              <a:rPr lang="ru-RU" sz="2000" b="0" i="0" dirty="0" smtClean="0"/>
              <a:t> ученица 10 «А» класса Бородина Алина</a:t>
            </a:r>
            <a:endParaRPr lang="ru-RU" sz="2000" b="0" i="0" baseline="0" dirty="0"/>
          </a:p>
        </p:txBody>
      </p:sp>
    </p:spTree>
    <p:extLst>
      <p:ext uri="{BB962C8B-B14F-4D97-AF65-F5344CB8AC3E}">
        <p14:creationId xmlns:p14="http://schemas.microsoft.com/office/powerpoint/2010/main" val="27075430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7868" y="116632"/>
            <a:ext cx="9751060" cy="11688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1804" y="1673424"/>
            <a:ext cx="5350020" cy="5184576"/>
          </a:xfrm>
        </p:spPr>
        <p:txBody>
          <a:bodyPr>
            <a:normAutofit/>
          </a:bodyPr>
          <a:lstStyle/>
          <a:p>
            <a:r>
              <a:rPr lang="ru-RU" dirty="0"/>
              <a:t>Первый крупный </a:t>
            </a:r>
            <a:r>
              <a:rPr lang="ru-RU" dirty="0" smtClean="0"/>
              <a:t>литературный успех </a:t>
            </a:r>
            <a:r>
              <a:rPr lang="ru-RU" dirty="0"/>
              <a:t>пришел к </a:t>
            </a:r>
            <a:r>
              <a:rPr lang="ru-RU" dirty="0" err="1" smtClean="0"/>
              <a:t>О.Бальзаку</a:t>
            </a:r>
            <a:r>
              <a:rPr lang="ru-RU" dirty="0" smtClean="0"/>
              <a:t> </a:t>
            </a:r>
            <a:r>
              <a:rPr lang="ru-RU" dirty="0"/>
              <a:t>весной </a:t>
            </a:r>
            <a:r>
              <a:rPr lang="ru-RU" dirty="0" smtClean="0"/>
              <a:t>1829 </a:t>
            </a:r>
            <a:r>
              <a:rPr lang="ru-RU" dirty="0"/>
              <a:t>года: был </a:t>
            </a:r>
            <a:r>
              <a:rPr lang="ru-RU" dirty="0" smtClean="0"/>
              <a:t>опубликован </a:t>
            </a:r>
            <a:r>
              <a:rPr lang="ru-RU" dirty="0"/>
              <a:t>его </a:t>
            </a:r>
            <a:r>
              <a:rPr lang="ru-RU" dirty="0" smtClean="0"/>
              <a:t>исторический роман </a:t>
            </a:r>
            <a:r>
              <a:rPr lang="ru-RU" dirty="0"/>
              <a:t>«Шуаны, </a:t>
            </a:r>
            <a:r>
              <a:rPr lang="ru-RU" dirty="0" smtClean="0"/>
              <a:t>или </a:t>
            </a:r>
            <a:r>
              <a:rPr lang="ru-RU" dirty="0"/>
              <a:t>Бретань в </a:t>
            </a:r>
            <a:r>
              <a:rPr lang="ru-RU" dirty="0" smtClean="0"/>
              <a:t>1799 </a:t>
            </a:r>
            <a:r>
              <a:rPr lang="ru-RU" dirty="0"/>
              <a:t>году», ярко и </a:t>
            </a:r>
            <a:r>
              <a:rPr lang="ru-RU" dirty="0" smtClean="0"/>
              <a:t>правдиво воспроизводящий драматические </a:t>
            </a:r>
            <a:r>
              <a:rPr lang="ru-RU" dirty="0"/>
              <a:t>события </a:t>
            </a:r>
            <a:r>
              <a:rPr lang="ru-RU" dirty="0" smtClean="0"/>
              <a:t>контрреволюционного восстания </a:t>
            </a:r>
            <a:r>
              <a:rPr lang="ru-RU" dirty="0"/>
              <a:t>на севере Франции.</a:t>
            </a:r>
          </a:p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6238428" y="692696"/>
            <a:ext cx="5328592" cy="5616624"/>
          </a:xfrm>
        </p:spPr>
        <p:txBody>
          <a:bodyPr>
            <a:normAutofit/>
          </a:bodyPr>
          <a:lstStyle/>
          <a:p>
            <a:r>
              <a:rPr lang="ru-RU" dirty="0"/>
              <a:t>В 1830 году он издает повести «Дом кошки, играющей в мяч», «Загородный бал», «Вендетта», «Побочная семья», «Супружеское согласие», «Гобсек», «Силуэт женщины», открывшие позже подраздел «Человеческие комедии» - «Сцены частной жизни». Одновременно </a:t>
            </a:r>
            <a:r>
              <a:rPr lang="ru-RU" dirty="0" err="1"/>
              <a:t>О.Бальзак</a:t>
            </a:r>
            <a:r>
              <a:rPr lang="ru-RU" dirty="0"/>
              <a:t> активно включается в журналистику, сотрудничает во многих газетах и журналах, печатая под псевдонимами десятки очерков, статей заметок, свидетельствующих о его крупном сатирическом таланте.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99951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9876" y="22377"/>
            <a:ext cx="9751060" cy="18888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53852" y="1196752"/>
            <a:ext cx="5299027" cy="5449912"/>
          </a:xfrm>
        </p:spPr>
        <p:txBody>
          <a:bodyPr/>
          <a:lstStyle/>
          <a:p>
            <a:r>
              <a:rPr lang="ru-RU" sz="2800" dirty="0"/>
              <a:t>В 1831 году </a:t>
            </a:r>
            <a:r>
              <a:rPr lang="ru-RU" sz="2800" dirty="0" err="1"/>
              <a:t>О.Бальзак</a:t>
            </a:r>
            <a:r>
              <a:rPr lang="ru-RU" sz="2800" dirty="0"/>
              <a:t> публикует философский роман «Шагреневая кожа», сделавший его европейски известным писателем. Успех романа открыл ему доступ в аристократические салоны, завсегдатаи которых стали мишенью для беспощадных изобличений в ближайшие годы.</a:t>
            </a:r>
          </a:p>
          <a:p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8508" y="548680"/>
            <a:ext cx="3600400" cy="5677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84793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7200" dirty="0" smtClean="0"/>
              <a:t>Жизнь и творчество</a:t>
            </a:r>
            <a:endParaRPr lang="ru-RU" sz="7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13892" y="6669360"/>
            <a:ext cx="9344765" cy="83840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4642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9836" y="4941168"/>
            <a:ext cx="6912768" cy="1168400"/>
          </a:xfrm>
        </p:spPr>
        <p:txBody>
          <a:bodyPr>
            <a:noAutofit/>
          </a:bodyPr>
          <a:lstStyle/>
          <a:p>
            <a:r>
              <a:rPr lang="ru-RU" sz="2400" dirty="0"/>
              <a:t>23 февраля 1832 года в жизни писателя произошло событие, очень важное по своим последствиям: он неожиданно получил письмо из Одессы с интригующей подписью «иностранка». Вскоре последовало и второе письмо. Через некоторое время </a:t>
            </a:r>
            <a:r>
              <a:rPr lang="ru-RU" sz="2400" dirty="0" err="1"/>
              <a:t>О.Бальзак</a:t>
            </a:r>
            <a:r>
              <a:rPr lang="ru-RU" sz="2400" dirty="0"/>
              <a:t> узнал, что его корреспонденткой является богатая польская аристократка русского подданства графиня Эвелина Ганская. Началась постоянная переписка, которая продолжалась около 15 лет. Осенью 1833 года в Швейцарии, в </a:t>
            </a:r>
            <a:r>
              <a:rPr lang="ru-RU" sz="2400" dirty="0" err="1"/>
              <a:t>Невшателе</a:t>
            </a:r>
            <a:r>
              <a:rPr lang="ru-RU" sz="2400" dirty="0"/>
              <a:t>, писатель впервые лично познакомился с </a:t>
            </a:r>
            <a:r>
              <a:rPr lang="ru-RU" sz="2400" dirty="0" err="1"/>
              <a:t>Э.Ганской</a:t>
            </a:r>
            <a:r>
              <a:rPr lang="ru-RU" sz="2400" dirty="0"/>
              <a:t>, продолжали они изредка встречаться и в последующие годы. </a:t>
            </a:r>
            <a:endParaRPr lang="ru-RU" sz="24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6620" y="1700808"/>
            <a:ext cx="2835275" cy="381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98773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/>
              <a:t>«Человеческая комедия»</a:t>
            </a:r>
            <a:endParaRPr lang="ru-RU" sz="6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85900" y="6597352"/>
            <a:ext cx="9344765" cy="155848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80039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7868" y="116632"/>
            <a:ext cx="9751060" cy="11688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49796" y="332656"/>
            <a:ext cx="6696744" cy="6696744"/>
          </a:xfrm>
        </p:spPr>
        <p:txBody>
          <a:bodyPr>
            <a:normAutofit fontScale="92500" lnSpcReduction="20000"/>
          </a:bodyPr>
          <a:lstStyle/>
          <a:p>
            <a:r>
              <a:rPr lang="ru-RU" sz="2900" dirty="0"/>
              <a:t>1833 год был для </a:t>
            </a:r>
            <a:r>
              <a:rPr lang="ru-RU" sz="2900" dirty="0" err="1"/>
              <a:t>О.Бальзака</a:t>
            </a:r>
            <a:r>
              <a:rPr lang="ru-RU" sz="2900" dirty="0"/>
              <a:t> временем новых творческих побед и свершений: он создает цикл повестей «История тринадцати» и романы «Сельский врач», «</a:t>
            </a:r>
            <a:r>
              <a:rPr lang="ru-RU" sz="2900" dirty="0" err="1"/>
              <a:t>Турский</a:t>
            </a:r>
            <a:r>
              <a:rPr lang="ru-RU" sz="2900" dirty="0"/>
              <a:t> священник», «Евгения Гранде</a:t>
            </a:r>
            <a:r>
              <a:rPr lang="ru-RU" sz="2900" dirty="0" smtClean="0"/>
              <a:t>».</a:t>
            </a:r>
          </a:p>
          <a:p>
            <a:r>
              <a:rPr lang="ru-RU" sz="2900" dirty="0"/>
              <a:t>В 1834 году </a:t>
            </a:r>
            <a:r>
              <a:rPr lang="ru-RU" sz="2900" dirty="0" err="1"/>
              <a:t>О.Бальзак</a:t>
            </a:r>
            <a:r>
              <a:rPr lang="ru-RU" sz="2900" dirty="0"/>
              <a:t> приходит к принципиально важному решению написать огромное произведение, воссоздающее французскую жизнь послереволюционного периода и состоящее из связанных друг с другом романов, повестей и рассказов. Написанные ранее произведения после соответствующей обработки он включает в этот гигантский цикл, окончательное название которому – «Человеческая комедия» (по аналогии с поэмой Данте «Божественная комедия») было дано в 1841 году. 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102524" y="404664"/>
            <a:ext cx="4773956" cy="4339208"/>
          </a:xfrm>
        </p:spPr>
        <p:txBody>
          <a:bodyPr>
            <a:normAutofit fontScale="92500" lnSpcReduction="20000"/>
          </a:bodyPr>
          <a:lstStyle/>
          <a:p>
            <a:r>
              <a:rPr lang="ru-RU" sz="3100" dirty="0"/>
              <a:t>В 1845 году Оноре Бальзак создает окончательный список всех произведений «Человеческой комедии», который состоит из 144 названий.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0636" y="2924944"/>
            <a:ext cx="2725737" cy="3279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1302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7200" dirty="0" smtClean="0"/>
              <a:t>Жизнь и творчество</a:t>
            </a:r>
            <a:endParaRPr lang="ru-RU" sz="7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85900" y="6597352"/>
            <a:ext cx="9344765" cy="83840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95554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7868" y="116632"/>
            <a:ext cx="9751060" cy="11688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8435" y="764704"/>
            <a:ext cx="5515051" cy="5904656"/>
          </a:xfrm>
        </p:spPr>
        <p:txBody>
          <a:bodyPr>
            <a:normAutofit/>
          </a:bodyPr>
          <a:lstStyle/>
          <a:p>
            <a:r>
              <a:rPr lang="ru-RU" dirty="0"/>
              <a:t>Летом 1843 года </a:t>
            </a:r>
            <a:r>
              <a:rPr lang="ru-RU" dirty="0" err="1"/>
              <a:t>О.Бальзак</a:t>
            </a:r>
            <a:r>
              <a:rPr lang="ru-RU" dirty="0"/>
              <a:t> совершает первую поездку в Россию, встречается с </a:t>
            </a:r>
            <a:r>
              <a:rPr lang="ru-RU" dirty="0" err="1"/>
              <a:t>Э.Ганской</a:t>
            </a:r>
            <a:r>
              <a:rPr lang="ru-RU" dirty="0"/>
              <a:t> в Петербурге, произведшем на него огромное впечатление, а позже сопровождает его ее в путешествие по Германии и Италии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4412" y="548680"/>
            <a:ext cx="5544616" cy="5832648"/>
          </a:xfrm>
        </p:spPr>
        <p:txBody>
          <a:bodyPr>
            <a:normAutofit/>
          </a:bodyPr>
          <a:lstStyle/>
          <a:p>
            <a:r>
              <a:rPr lang="ru-RU" dirty="0"/>
              <a:t>Несмотря на болезнь, осенью 1847 года писатель едет в </a:t>
            </a:r>
            <a:r>
              <a:rPr lang="ru-RU" dirty="0" err="1"/>
              <a:t>Верховню</a:t>
            </a:r>
            <a:r>
              <a:rPr lang="ru-RU" dirty="0"/>
              <a:t> – имение </a:t>
            </a:r>
            <a:r>
              <a:rPr lang="ru-RU" dirty="0" err="1"/>
              <a:t>Э.Ганской</a:t>
            </a:r>
            <a:r>
              <a:rPr lang="ru-RU" dirty="0"/>
              <a:t>, расположенное в шести километрах от Бердичева, и живет там до весны 1848 года, находясь под секретным надзором согласно распоряжению самого Николая І, который вообще с неохотой разрешил ему въезд в Россию. В письмах к сестре и друзьям </a:t>
            </a:r>
            <a:r>
              <a:rPr lang="ru-RU" dirty="0" err="1"/>
              <a:t>О.Бальзак</a:t>
            </a:r>
            <a:r>
              <a:rPr lang="ru-RU" dirty="0"/>
              <a:t> восторженно говорит об Украине и Киеве и в то же время с возмущением пишет о социальных контрастах в России. 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643" y="3377752"/>
            <a:ext cx="2255837" cy="2779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5961" y="3573016"/>
            <a:ext cx="2841625" cy="2389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7802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7868" y="116632"/>
            <a:ext cx="9751060" cy="11688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97868" y="1196752"/>
            <a:ext cx="9751060" cy="4267200"/>
          </a:xfrm>
        </p:spPr>
        <p:txBody>
          <a:bodyPr/>
          <a:lstStyle/>
          <a:p>
            <a:r>
              <a:rPr lang="ru-RU" dirty="0"/>
              <a:t>В сентябре 1848 года Бальзак снова в </a:t>
            </a:r>
            <a:r>
              <a:rPr lang="ru-RU" dirty="0" err="1"/>
              <a:t>Верховне</a:t>
            </a:r>
            <a:r>
              <a:rPr lang="ru-RU" dirty="0"/>
              <a:t>. Это совершенно больной человек, он неделями не встает с постели, его мучат боли в сердце, приступы удушья.</a:t>
            </a:r>
          </a:p>
          <a:p>
            <a:r>
              <a:rPr lang="ru-RU" dirty="0"/>
              <a:t>14 марта 1850 года состоялось венчание Бальзака с Ганской в костеле святой Барбары в городе Бердичеве. Он вновь полон радужных надежд на будущее.</a:t>
            </a:r>
          </a:p>
          <a:p>
            <a:r>
              <a:rPr lang="ru-RU" dirty="0"/>
              <a:t>Всем этим мечтам уже не суждено было сбыться. С большим трудом вернувшись с женой в Париж, </a:t>
            </a:r>
            <a:r>
              <a:rPr lang="ru-RU" dirty="0" err="1"/>
              <a:t>О.Бальзак</a:t>
            </a:r>
            <a:r>
              <a:rPr lang="ru-RU" dirty="0"/>
              <a:t> практически не вставал с постели до самой смерти, последовавшей 18 августа 1850 года.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94892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7868" y="1412776"/>
            <a:ext cx="3456384" cy="4476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29273" y="0"/>
            <a:ext cx="9751060" cy="1168400"/>
          </a:xfrm>
        </p:spPr>
        <p:txBody>
          <a:bodyPr/>
          <a:lstStyle/>
          <a:p>
            <a:pPr algn="ctr"/>
            <a:r>
              <a:rPr lang="ru-RU" dirty="0"/>
              <a:t>Оноре де Бальзак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18882" y="1268760"/>
            <a:ext cx="10204122" cy="4801840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dirty="0"/>
              <a:t>(1799 - 1850)</a:t>
            </a:r>
          </a:p>
          <a:p>
            <a:pPr marL="0" indent="0" algn="r">
              <a:lnSpc>
                <a:spcPct val="100000"/>
              </a:lnSpc>
              <a:buNone/>
            </a:pPr>
            <a:r>
              <a:rPr lang="ru-RU" sz="3100" i="1" dirty="0"/>
              <a:t>«Господин де Бальзак был одним из </a:t>
            </a:r>
            <a:endParaRPr lang="ru-RU" sz="3100" i="1" dirty="0" smtClean="0"/>
          </a:p>
          <a:p>
            <a:pPr marL="0" indent="0" algn="r">
              <a:buNone/>
            </a:pPr>
            <a:r>
              <a:rPr lang="ru-RU" sz="3100" i="1" dirty="0" smtClean="0"/>
              <a:t>первых </a:t>
            </a:r>
            <a:r>
              <a:rPr lang="ru-RU" sz="3100" i="1" dirty="0"/>
              <a:t>среди великих, одним из </a:t>
            </a:r>
            <a:endParaRPr lang="ru-RU" sz="3100" i="1" dirty="0" smtClean="0"/>
          </a:p>
          <a:p>
            <a:pPr marL="0" indent="0" algn="r">
              <a:buNone/>
            </a:pPr>
            <a:r>
              <a:rPr lang="ru-RU" sz="3100" i="1" dirty="0" smtClean="0"/>
              <a:t>лучших </a:t>
            </a:r>
            <a:r>
              <a:rPr lang="ru-RU" sz="3100" i="1" dirty="0"/>
              <a:t>среди избранных… Все его </a:t>
            </a:r>
            <a:endParaRPr lang="ru-RU" sz="3100" i="1" dirty="0" smtClean="0"/>
          </a:p>
          <a:p>
            <a:pPr marL="0" indent="0" algn="r">
              <a:buNone/>
            </a:pPr>
            <a:r>
              <a:rPr lang="ru-RU" sz="3100" i="1" dirty="0" smtClean="0"/>
              <a:t>произведения </a:t>
            </a:r>
            <a:r>
              <a:rPr lang="ru-RU" sz="3100" i="1" dirty="0"/>
              <a:t>составляют </a:t>
            </a:r>
            <a:endParaRPr lang="ru-RU" sz="3100" i="1" dirty="0" smtClean="0"/>
          </a:p>
          <a:p>
            <a:pPr marL="0" indent="0" algn="r">
              <a:buNone/>
            </a:pPr>
            <a:r>
              <a:rPr lang="ru-RU" sz="3100" i="1" dirty="0" smtClean="0"/>
              <a:t>одну </a:t>
            </a:r>
            <a:r>
              <a:rPr lang="ru-RU" sz="3100" i="1" dirty="0"/>
              <a:t>книгу, полную жизни, яркую, </a:t>
            </a:r>
            <a:r>
              <a:rPr lang="ru-RU" sz="3100" i="1" dirty="0" smtClean="0"/>
              <a:t>глубокую</a:t>
            </a:r>
            <a:r>
              <a:rPr lang="ru-RU" sz="3100" i="1" dirty="0"/>
              <a:t>, </a:t>
            </a:r>
            <a:endParaRPr lang="ru-RU" sz="3100" i="1" dirty="0" smtClean="0"/>
          </a:p>
          <a:p>
            <a:pPr marL="0" indent="0" algn="r">
              <a:buNone/>
            </a:pPr>
            <a:r>
              <a:rPr lang="ru-RU" sz="3100" i="1" dirty="0" smtClean="0"/>
              <a:t>где </a:t>
            </a:r>
            <a:r>
              <a:rPr lang="ru-RU" sz="3100" i="1" dirty="0"/>
              <a:t>движется и действует </a:t>
            </a:r>
            <a:r>
              <a:rPr lang="ru-RU" sz="3100" i="1" dirty="0" smtClean="0"/>
              <a:t>вся наша </a:t>
            </a:r>
          </a:p>
          <a:p>
            <a:pPr marL="0" indent="0" algn="r">
              <a:buNone/>
            </a:pPr>
            <a:r>
              <a:rPr lang="ru-RU" sz="3100" i="1" dirty="0" smtClean="0"/>
              <a:t>современная </a:t>
            </a:r>
            <a:r>
              <a:rPr lang="ru-RU" sz="3100" i="1" dirty="0"/>
              <a:t>цивилизация, воплощенная </a:t>
            </a:r>
            <a:endParaRPr lang="ru-RU" sz="3100" i="1" dirty="0" smtClean="0"/>
          </a:p>
          <a:p>
            <a:pPr marL="0" indent="0" algn="r">
              <a:buNone/>
            </a:pPr>
            <a:r>
              <a:rPr lang="ru-RU" sz="3100" i="1" dirty="0" smtClean="0"/>
              <a:t>в </a:t>
            </a:r>
            <a:r>
              <a:rPr lang="ru-RU" sz="3100" i="1" dirty="0"/>
              <a:t>образах вполне реальных…»</a:t>
            </a:r>
          </a:p>
          <a:p>
            <a:pPr marL="0" indent="0" algn="r">
              <a:buNone/>
            </a:pPr>
            <a:r>
              <a:rPr lang="ru-RU" dirty="0"/>
              <a:t>В. </a:t>
            </a:r>
            <a:r>
              <a:rPr lang="ru-RU" dirty="0" smtClean="0"/>
              <a:t>Гюго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70344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3892" y="980728"/>
            <a:ext cx="9344765" cy="2235203"/>
          </a:xfrm>
        </p:spPr>
        <p:txBody>
          <a:bodyPr>
            <a:normAutofit/>
          </a:bodyPr>
          <a:lstStyle/>
          <a:p>
            <a:r>
              <a:rPr lang="ru-RU" sz="7200" dirty="0"/>
              <a:t>Жизнь и творчество</a:t>
            </a:r>
            <a:endParaRPr lang="ru-RU" sz="7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41884" y="6309320"/>
            <a:ext cx="9344765" cy="139080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92412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7868" y="188640"/>
            <a:ext cx="9751060" cy="11688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97868" y="548680"/>
            <a:ext cx="4773956" cy="583264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800" dirty="0"/>
              <a:t>Родился 8(20) мая1799 года в Туре. Его жизнь — это история труженика, который с неутомимой энергией стремится пробиться вперед, во что бы то ни стало  завоевать себе славу и богатство. Его творчество проникнуто стремлением перенести методы современного естествознания в художественную литературу, стереть грань, отделяющую литературу от науки. 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8508" y="620688"/>
            <a:ext cx="3646013" cy="5449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3123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7200" dirty="0" smtClean="0"/>
              <a:t>Отец и сын</a:t>
            </a:r>
            <a:endParaRPr lang="ru-RU" sz="7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69876" y="6597352"/>
            <a:ext cx="9344765" cy="83840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26790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9876" y="19637"/>
            <a:ext cx="9751060" cy="33290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69876" y="-10828"/>
            <a:ext cx="4769806" cy="271476"/>
          </a:xfrm>
        </p:spPr>
        <p:txBody>
          <a:bodyPr>
            <a:normAutofit fontScale="77500" lnSpcReduction="20000"/>
          </a:bodyPr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9796" y="548680"/>
            <a:ext cx="6768752" cy="5760640"/>
          </a:xfrm>
        </p:spPr>
        <p:txBody>
          <a:bodyPr>
            <a:normAutofit lnSpcReduction="10000"/>
          </a:bodyPr>
          <a:lstStyle/>
          <a:p>
            <a:r>
              <a:rPr lang="ru-RU" sz="2400" dirty="0"/>
              <a:t>Его отец был вульгарным материалистом и оставил ряд сочинений по социальным вопросам; выше всего он ставил задачу физического улучшения человеческой породы и при помощи выводов естествознания мечтал разрешить социальные и моральные вопросы своего времени. </a:t>
            </a:r>
          </a:p>
          <a:p>
            <a:r>
              <a:rPr lang="ru-RU" sz="2400" dirty="0"/>
              <a:t>Бальзак унаследовал мировоззрение своего отца, его здоровье и железную волю. Получив первоначальное образование сперва в провинциальном, потом в парижском колледже, Бальзак остался в столице, когда его отец уехал с семьей в провинцию. Решив, вопреки воле отца, посвятить себя литературе, он был почти лишен поддержки со стороны семьи. 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094412" y="35862"/>
            <a:ext cx="4769806" cy="185440"/>
          </a:xfrm>
        </p:spPr>
        <p:txBody>
          <a:bodyPr>
            <a:normAutofit fontScale="40000" lnSpcReduction="20000"/>
          </a:bodyPr>
          <a:lstStyle/>
          <a:p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2564" y="620688"/>
            <a:ext cx="4146764" cy="5256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12974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7200" dirty="0" smtClean="0"/>
              <a:t>Годы учебы</a:t>
            </a:r>
            <a:endParaRPr lang="ru-RU" sz="7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85900" y="6630144"/>
            <a:ext cx="9344765" cy="227856"/>
          </a:xfrm>
        </p:spPr>
        <p:txBody>
          <a:bodyPr>
            <a:normAutofit fontScale="5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4190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7868" y="116632"/>
            <a:ext cx="9751060" cy="11688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1804" y="548680"/>
            <a:ext cx="5371035" cy="5521920"/>
          </a:xfrm>
        </p:spPr>
        <p:txBody>
          <a:bodyPr>
            <a:normAutofit fontScale="92500"/>
          </a:bodyPr>
          <a:lstStyle/>
          <a:p>
            <a:r>
              <a:rPr lang="ru-RU" dirty="0"/>
              <a:t>Особенно мрачным для будущего писателя были годы пребывания в </a:t>
            </a:r>
            <a:r>
              <a:rPr lang="ru-RU" dirty="0" err="1"/>
              <a:t>Вандомском</a:t>
            </a:r>
            <a:r>
              <a:rPr lang="ru-RU" dirty="0"/>
              <a:t> католическом колледже, где господствовал </a:t>
            </a:r>
            <a:r>
              <a:rPr lang="ru-RU" dirty="0" err="1"/>
              <a:t>полуказарменный</a:t>
            </a:r>
            <a:r>
              <a:rPr lang="ru-RU" dirty="0"/>
              <a:t> суровый режим и широко практиковались телесные наказания. Утешение </a:t>
            </a:r>
            <a:r>
              <a:rPr lang="ru-RU" dirty="0" err="1"/>
              <a:t>О.Бальзак</a:t>
            </a:r>
            <a:r>
              <a:rPr lang="ru-RU" dirty="0"/>
              <a:t> находил только в книгах.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5986" y="548680"/>
            <a:ext cx="5155010" cy="5521920"/>
          </a:xfrm>
        </p:spPr>
        <p:txBody>
          <a:bodyPr>
            <a:normAutofit fontScale="92500"/>
          </a:bodyPr>
          <a:lstStyle/>
          <a:p>
            <a:r>
              <a:rPr lang="ru-RU" dirty="0"/>
              <a:t>В 1814 году семья переехала в Париж, где </a:t>
            </a:r>
            <a:r>
              <a:rPr lang="ru-RU" dirty="0" err="1"/>
              <a:t>О.Бальзак</a:t>
            </a:r>
            <a:r>
              <a:rPr lang="ru-RU" dirty="0"/>
              <a:t> продолжал учиться в школе правоведения и работал писцом в адвокатских конторах, ибо отец твердо решил сделать из него преуспевающего юриста. Однако и тогда, тайком от родителей, </a:t>
            </a:r>
            <a:r>
              <a:rPr lang="ru-RU" dirty="0" err="1"/>
              <a:t>О.Бальзак</a:t>
            </a:r>
            <a:r>
              <a:rPr lang="ru-RU" dirty="0"/>
              <a:t> посещал библиотеку Арсенала и лекции по истории литературы в Сорбонне – старейшем французском университете, мечтая о писательской карьере. Закончив в 1819 году школу правоведения, он с трудом добивается согласия родителей временно оставить юриспруденцию и испытать себя на литературном поприще.</a:t>
            </a:r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996" y="2780928"/>
            <a:ext cx="2408237" cy="3328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77956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Литературное творчество</a:t>
            </a:r>
            <a:endParaRPr lang="ru-RU" sz="6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97868" y="6597352"/>
            <a:ext cx="9344765" cy="155848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254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S102801059">
  <a:themeElements>
    <a:clrScheme name="BooksClassic_16x9">
      <a:dk1>
        <a:srgbClr val="6A3A20"/>
      </a:dk1>
      <a:lt1>
        <a:sysClr val="window" lastClr="FFFFFF"/>
      </a:lt1>
      <a:dk2>
        <a:srgbClr val="000000"/>
      </a:dk2>
      <a:lt2>
        <a:srgbClr val="FFEDB9"/>
      </a:lt2>
      <a:accent1>
        <a:srgbClr val="6A3A20"/>
      </a:accent1>
      <a:accent2>
        <a:srgbClr val="B4914C"/>
      </a:accent2>
      <a:accent3>
        <a:srgbClr val="610606"/>
      </a:accent3>
      <a:accent4>
        <a:srgbClr val="2B3742"/>
      </a:accent4>
      <a:accent5>
        <a:srgbClr val="787A41"/>
      </a:accent5>
      <a:accent6>
        <a:srgbClr val="B95E14"/>
      </a:accent6>
      <a:hlink>
        <a:srgbClr val="2B3742"/>
      </a:hlink>
      <a:folHlink>
        <a:srgbClr val="C1A56D"/>
      </a:folHlink>
    </a:clrScheme>
    <a:fontScheme name="BooksClassic_16x9">
      <a:majorFont>
        <a:latin typeface="Constantia"/>
        <a:ea typeface=""/>
        <a:cs typeface=""/>
      </a:majorFont>
      <a:minorFont>
        <a:latin typeface="Constantia"/>
        <a:ea typeface=""/>
        <a:cs typeface="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miter lim="800000"/>
        </a:ln>
        <a:ln w="28575" cap="flat" cmpd="sng" algn="ctr">
          <a:solidFill>
            <a:schemeClr val="phClr"/>
          </a:solidFill>
          <a:miter lim="800000"/>
        </a:ln>
        <a:ln w="38100" cap="flat" cmpd="sng" algn="ctr">
          <a:solidFill>
            <a:schemeClr val="phClr"/>
          </a:solidFill>
          <a:miter lim="800000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satMod val="150000"/>
              </a:schemeClr>
            </a:gs>
            <a:gs pos="60000">
              <a:schemeClr val="phClr">
                <a:shade val="20000"/>
                <a:satMod val="25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12000"/>
                <a:satMod val="240000"/>
              </a:schemeClr>
              <a:schemeClr val="phClr"/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 sz="240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85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 sz="240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BooksClassic_16x9">
      <a:dk1>
        <a:srgbClr val="6A3A20"/>
      </a:dk1>
      <a:lt1>
        <a:sysClr val="window" lastClr="FFFFFF"/>
      </a:lt1>
      <a:dk2>
        <a:srgbClr val="000000"/>
      </a:dk2>
      <a:lt2>
        <a:srgbClr val="FFEDB9"/>
      </a:lt2>
      <a:accent1>
        <a:srgbClr val="6A3A20"/>
      </a:accent1>
      <a:accent2>
        <a:srgbClr val="B4914C"/>
      </a:accent2>
      <a:accent3>
        <a:srgbClr val="610606"/>
      </a:accent3>
      <a:accent4>
        <a:srgbClr val="2B3742"/>
      </a:accent4>
      <a:accent5>
        <a:srgbClr val="787A41"/>
      </a:accent5>
      <a:accent6>
        <a:srgbClr val="B95E14"/>
      </a:accent6>
      <a:hlink>
        <a:srgbClr val="2B3742"/>
      </a:hlink>
      <a:folHlink>
        <a:srgbClr val="C1A56D"/>
      </a:folHlink>
    </a:clrScheme>
    <a:fontScheme name="BooksClassic_16x9">
      <a:majorFont>
        <a:latin typeface="Constantia"/>
        <a:ea typeface=""/>
        <a:cs typeface=""/>
      </a:majorFont>
      <a:minorFont>
        <a:latin typeface="Constantia"/>
        <a:ea typeface=""/>
        <a:cs typeface="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miter lim="800000"/>
        </a:ln>
        <a:ln w="28575" cap="flat" cmpd="sng" algn="ctr">
          <a:solidFill>
            <a:schemeClr val="phClr"/>
          </a:solidFill>
          <a:miter lim="800000"/>
        </a:ln>
        <a:ln w="38100" cap="flat" cmpd="sng" algn="ctr">
          <a:solidFill>
            <a:schemeClr val="phClr"/>
          </a:solidFill>
          <a:miter lim="800000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ooksClassic_16x9">
      <a:dk1>
        <a:srgbClr val="6A3A20"/>
      </a:dk1>
      <a:lt1>
        <a:sysClr val="window" lastClr="FFFFFF"/>
      </a:lt1>
      <a:dk2>
        <a:srgbClr val="000000"/>
      </a:dk2>
      <a:lt2>
        <a:srgbClr val="FFEDB9"/>
      </a:lt2>
      <a:accent1>
        <a:srgbClr val="6A3A20"/>
      </a:accent1>
      <a:accent2>
        <a:srgbClr val="B4914C"/>
      </a:accent2>
      <a:accent3>
        <a:srgbClr val="610606"/>
      </a:accent3>
      <a:accent4>
        <a:srgbClr val="2B3742"/>
      </a:accent4>
      <a:accent5>
        <a:srgbClr val="787A41"/>
      </a:accent5>
      <a:accent6>
        <a:srgbClr val="B95E14"/>
      </a:accent6>
      <a:hlink>
        <a:srgbClr val="2B3742"/>
      </a:hlink>
      <a:folHlink>
        <a:srgbClr val="C1A56D"/>
      </a:folHlink>
    </a:clrScheme>
    <a:fontScheme name="BooksClassic_16x9">
      <a:majorFont>
        <a:latin typeface="Constantia"/>
        <a:ea typeface=""/>
        <a:cs typeface=""/>
      </a:majorFont>
      <a:minorFont>
        <a:latin typeface="Constantia"/>
        <a:ea typeface=""/>
        <a:cs typeface="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miter lim="800000"/>
        </a:ln>
        <a:ln w="28575" cap="flat" cmpd="sng" algn="ctr">
          <a:solidFill>
            <a:schemeClr val="phClr"/>
          </a:solidFill>
          <a:miter lim="800000"/>
        </a:ln>
        <a:ln w="38100" cap="flat" cmpd="sng" algn="ctr">
          <a:solidFill>
            <a:schemeClr val="phClr"/>
          </a:solidFill>
          <a:miter lim="800000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B00BD583-8582-40F2-8ECD-AF68BCC0CE0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TS102801059</Template>
  <TotalTime>0</TotalTime>
  <Words>889</Words>
  <Application>Microsoft Office PowerPoint</Application>
  <PresentationFormat>Произвольный</PresentationFormat>
  <Paragraphs>37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TS102801059</vt:lpstr>
      <vt:lpstr>Оноре де Бальзак Жизнь и творчество</vt:lpstr>
      <vt:lpstr>Оноре де Бальзак</vt:lpstr>
      <vt:lpstr>Жизнь и творчество</vt:lpstr>
      <vt:lpstr>Презентация PowerPoint</vt:lpstr>
      <vt:lpstr>Отец и сын</vt:lpstr>
      <vt:lpstr>Презентация PowerPoint</vt:lpstr>
      <vt:lpstr>Годы учебы</vt:lpstr>
      <vt:lpstr>Презентация PowerPoint</vt:lpstr>
      <vt:lpstr>Литературное творчество</vt:lpstr>
      <vt:lpstr>Презентация PowerPoint</vt:lpstr>
      <vt:lpstr>Презентация PowerPoint</vt:lpstr>
      <vt:lpstr>Жизнь и творчество</vt:lpstr>
      <vt:lpstr>23 февраля 1832 года в жизни писателя произошло событие, очень важное по своим последствиям: он неожиданно получил письмо из Одессы с интригующей подписью «иностранка». Вскоре последовало и второе письмо. Через некоторое время О.Бальзак узнал, что его корреспонденткой является богатая польская аристократка русского подданства графиня Эвелина Ганская. Началась постоянная переписка, которая продолжалась около 15 лет. Осенью 1833 года в Швейцарии, в Невшателе, писатель впервые лично познакомился с Э.Ганской, продолжали они изредка встречаться и в последующие годы. </vt:lpstr>
      <vt:lpstr>«Человеческая комедия»</vt:lpstr>
      <vt:lpstr>Презентация PowerPoint</vt:lpstr>
      <vt:lpstr>Жизнь и творчество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2013-05-12T10:30:42Z</dcterms:created>
  <dcterms:modified xsi:type="dcterms:W3CDTF">2013-05-12T11:01:40Z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TC028010599991</vt:lpwstr>
  </property>
</Properties>
</file>