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7" r:id="rId7"/>
    <p:sldId id="262" r:id="rId8"/>
    <p:sldId id="269" r:id="rId9"/>
    <p:sldId id="268" r:id="rId10"/>
    <p:sldId id="266" r:id="rId11"/>
    <p:sldId id="271" r:id="rId12"/>
    <p:sldId id="264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5552C8C-6D5A-4A78-912C-6CEAA259640C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7DBC041-2BB6-4A96-B13D-3DD4DDBA53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E61526-E7E7-4E29-9791-DD25A37C2F8B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9113838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309688" y="4867275"/>
            <a:ext cx="641350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663700" y="5788025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1" name="Овал 20"/>
          <p:cNvSpPr/>
          <p:nvPr/>
        </p:nvSpPr>
        <p:spPr>
          <a:xfrm>
            <a:off x="1905000" y="4495800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2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463" y="1174750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60F9E0-57BC-45AE-8D2B-B84181B6D693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23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81475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4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63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6B87A5-FA46-42A6-AAA1-BEC5423ED7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DF3615-5801-47A8-9B1B-AEA6A91EC7AD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B084DA-F491-456E-B2CE-C387BA9E1E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E37F47-1F47-49F9-A0F0-17542F0C1993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200E-FCF6-4E40-9702-199C23DAFE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EFC5C24-46CA-4DB9-A6CD-39AC6F19B0AC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957D777-E920-4BE4-ABC4-01CF467565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Прямоугольник 4"/>
          <p:cNvSpPr/>
          <p:nvPr/>
        </p:nvSpPr>
        <p:spPr bwMode="auto">
          <a:xfrm>
            <a:off x="276225" y="0"/>
            <a:ext cx="104775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 bwMode="auto">
          <a:xfrm>
            <a:off x="990600" y="0"/>
            <a:ext cx="182563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1141413" y="0"/>
            <a:ext cx="230187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06363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54075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72720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3" name="Прямоугольник 12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4" name="Овал 13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5" name="Овал 14"/>
          <p:cNvSpPr/>
          <p:nvPr/>
        </p:nvSpPr>
        <p:spPr bwMode="auto">
          <a:xfrm>
            <a:off x="1323975" y="4867275"/>
            <a:ext cx="642938" cy="64135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6" name="Овал 15"/>
          <p:cNvSpPr/>
          <p:nvPr/>
        </p:nvSpPr>
        <p:spPr bwMode="auto">
          <a:xfrm>
            <a:off x="1090613" y="5500688"/>
            <a:ext cx="138112" cy="136525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7" name="Овал 16"/>
          <p:cNvSpPr/>
          <p:nvPr/>
        </p:nvSpPr>
        <p:spPr bwMode="auto">
          <a:xfrm>
            <a:off x="1663700" y="5791200"/>
            <a:ext cx="274638" cy="274638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8" name="Овал 17"/>
          <p:cNvSpPr/>
          <p:nvPr/>
        </p:nvSpPr>
        <p:spPr bwMode="auto">
          <a:xfrm>
            <a:off x="1879600" y="4479925"/>
            <a:ext cx="365125" cy="365125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9097963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2875" y="1169988"/>
            <a:ext cx="2286000" cy="3810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AAB192-FF78-4E54-99E5-B1CE1718EC9C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21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076" y="4178300"/>
            <a:ext cx="3657600" cy="3841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39850" y="4929188"/>
            <a:ext cx="609600" cy="5175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C016F-73FB-4540-9B6B-773AC160B0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675B2E-601F-4979-ADBB-928CA5FBE9A1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80977B-8E8C-493B-BEC9-C8609083EB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7D44C-85FF-4A89-AE9A-DC4E37CD7AC9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3BE5FD-A9D0-41D2-B5E2-0BC4C61C8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46C1D72-0B5B-425A-AB27-05E6A02251BB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4A9E21F7-8E6D-497F-9EA1-04DF358FB9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35F494-C6FD-4C9E-9681-40AF6CDE2E6B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9FB27E-A894-4059-BFED-5D59ADBB87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6" name="Прямая соединительная линия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2" name="Дата 20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F58C6D19-5E8E-4625-AE23-808087433164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13" name="Номер слайда 2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BC3169B8-A58E-4B9F-B275-FFFC0637BA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2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Прямоугольник 7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spcCol="274320" rtlCol="0" fromWordArt="0" forceAA="0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97BEC2E0-8CA5-4CAB-9894-AFF43AB2226A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13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0D4B1482-FEEA-4670-9887-6CE2FA7872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4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8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4C17D58B-505A-447F-8A94-14114BBB6F71}" type="datetimeFigureOut">
              <a:rPr lang="ru-RU"/>
              <a:pPr>
                <a:defRPr/>
              </a:pPr>
              <a:t>18.01.2012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anchor="ctr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 b="1">
                <a:solidFill>
                  <a:srgbClr val="FFFFFF"/>
                </a:solidFill>
                <a:latin typeface="+mn-lt"/>
              </a:defRPr>
            </a:lvl1pPr>
          </a:lstStyle>
          <a:p>
            <a:pPr>
              <a:defRPr/>
            </a:pPr>
            <a:fld id="{E770BC34-A7AB-4DEB-8CB8-864917E2D6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12" r:id="rId4"/>
    <p:sldLayoutId id="2147483713" r:id="rId5"/>
    <p:sldLayoutId id="2147483720" r:id="rId6"/>
    <p:sldLayoutId id="2147483714" r:id="rId7"/>
    <p:sldLayoutId id="2147483721" r:id="rId8"/>
    <p:sldLayoutId id="2147483722" r:id="rId9"/>
    <p:sldLayoutId id="2147483715" r:id="rId10"/>
    <p:sldLayoutId id="2147483716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E0752F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FEC3AE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BDCAE9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728" y="0"/>
            <a:ext cx="6172200" cy="3082937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Личностно-ориентированное  обучение </a:t>
            </a:r>
            <a:b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4000" dirty="0" smtClean="0">
                <a:solidFill>
                  <a:schemeClr val="accent1">
                    <a:lumMod val="75000"/>
                  </a:schemeClr>
                </a:solidFill>
              </a:rPr>
              <a:t>в начальной школе.</a:t>
            </a:r>
            <a:endParaRPr lang="ru-RU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" name="Picture 2" descr="E:\фото школа\4-е\101_1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9058" y="3643314"/>
            <a:ext cx="308927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Рамка 3"/>
          <p:cNvSpPr/>
          <p:nvPr/>
        </p:nvSpPr>
        <p:spPr>
          <a:xfrm>
            <a:off x="3857620" y="6357958"/>
            <a:ext cx="2286016" cy="357190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</a:rPr>
              <a:t>Prezentacii.com</a:t>
            </a: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Прямоугольник 3"/>
          <p:cNvSpPr>
            <a:spLocks noChangeArrowheads="1"/>
          </p:cNvSpPr>
          <p:nvPr/>
        </p:nvSpPr>
        <p:spPr bwMode="auto">
          <a:xfrm>
            <a:off x="500063" y="2357438"/>
            <a:ext cx="7745412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i="1" u="sng">
                <a:latin typeface="Tahoma" pitchFamily="34" charset="0"/>
                <a:cs typeface="Arial" charset="0"/>
              </a:rPr>
              <a:t>«</a:t>
            </a:r>
            <a:r>
              <a:rPr lang="ru-RU" sz="2800" b="1" u="sng">
                <a:latin typeface="Tahoma" pitchFamily="34" charset="0"/>
                <a:cs typeface="Arial" charset="0"/>
              </a:rPr>
              <a:t>Весенние воды»</a:t>
            </a:r>
          </a:p>
          <a:p>
            <a:pPr algn="ctr"/>
            <a:endParaRPr lang="ru-RU" sz="2800" b="1" u="sng">
              <a:latin typeface="Tahoma" pitchFamily="34" charset="0"/>
              <a:cs typeface="Arial" charset="0"/>
            </a:endParaRPr>
          </a:p>
          <a:p>
            <a:pPr algn="ctr"/>
            <a:r>
              <a:rPr lang="ru-RU" sz="2800">
                <a:latin typeface="Tahoma" pitchFamily="34" charset="0"/>
                <a:cs typeface="Arial" charset="0"/>
              </a:rPr>
              <a:t>Еще в полях белеет ____,</a:t>
            </a:r>
            <a:br>
              <a:rPr lang="ru-RU" sz="2800">
                <a:latin typeface="Tahoma" pitchFamily="34" charset="0"/>
                <a:cs typeface="Arial" charset="0"/>
              </a:rPr>
            </a:br>
            <a:r>
              <a:rPr lang="ru-RU" sz="2800">
                <a:latin typeface="Tahoma" pitchFamily="34" charset="0"/>
                <a:cs typeface="Arial" charset="0"/>
              </a:rPr>
              <a:t> А ______ уж весной шумят -</a:t>
            </a:r>
            <a:br>
              <a:rPr lang="ru-RU" sz="2800">
                <a:latin typeface="Tahoma" pitchFamily="34" charset="0"/>
                <a:cs typeface="Arial" charset="0"/>
              </a:rPr>
            </a:br>
            <a:r>
              <a:rPr lang="ru-RU" sz="2800">
                <a:latin typeface="Tahoma" pitchFamily="34" charset="0"/>
                <a:cs typeface="Arial" charset="0"/>
              </a:rPr>
              <a:t>Бегут и будят сонный брег,</a:t>
            </a:r>
            <a:br>
              <a:rPr lang="ru-RU" sz="2800">
                <a:latin typeface="Tahoma" pitchFamily="34" charset="0"/>
                <a:cs typeface="Arial" charset="0"/>
              </a:rPr>
            </a:br>
            <a:r>
              <a:rPr lang="ru-RU" sz="2800">
                <a:latin typeface="Tahoma" pitchFamily="34" charset="0"/>
                <a:cs typeface="Arial" charset="0"/>
              </a:rPr>
              <a:t>Бегут, и блещут, и гласят... </a:t>
            </a:r>
          </a:p>
        </p:txBody>
      </p:sp>
      <p:sp>
        <p:nvSpPr>
          <p:cNvPr id="100355" name="TextBox 5"/>
          <p:cNvSpPr txBox="1">
            <a:spLocks noChangeArrowheads="1"/>
          </p:cNvSpPr>
          <p:nvPr/>
        </p:nvSpPr>
        <p:spPr bwMode="auto">
          <a:xfrm>
            <a:off x="250825" y="333375"/>
            <a:ext cx="7964488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Творческое задание </a:t>
            </a:r>
          </a:p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ru-RU" sz="32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</a:rPr>
              <a:t>для самостоятельной работы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1981200"/>
            <a:ext cx="8134350" cy="16002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8000" i="1" dirty="0" smtClean="0">
                <a:solidFill>
                  <a:srgbClr val="008000"/>
                </a:solidFill>
                <a:latin typeface="Blackadder ITC" pitchFamily="82" charset="0"/>
              </a:rPr>
              <a:t>               </a:t>
            </a: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785938" y="714375"/>
            <a:ext cx="6858000" cy="2500313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</a:rPr>
              <a:t>Окружающий мир</a:t>
            </a: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200" dirty="0" smtClean="0">
                <a:solidFill>
                  <a:srgbClr val="008000"/>
                </a:solidFill>
              </a:rPr>
              <a:t>Тема урока</a:t>
            </a:r>
            <a:r>
              <a:rPr lang="ru-RU" sz="3200" dirty="0" smtClean="0">
                <a:solidFill>
                  <a:schemeClr val="accent2">
                    <a:lumMod val="10000"/>
                  </a:schemeClr>
                </a:solidFill>
              </a:rPr>
              <a:t>. </a:t>
            </a:r>
          </a:p>
          <a:p>
            <a:pPr algn="ctr" eaLnBrk="1" fontAlgn="auto" hangingPunct="1">
              <a:spcAft>
                <a:spcPts val="0"/>
              </a:spcAft>
              <a:buFont typeface="Wingdings"/>
              <a:buNone/>
              <a:defRPr/>
            </a:pPr>
            <a:r>
              <a:rPr lang="ru-RU" sz="3600" dirty="0" smtClean="0">
                <a:solidFill>
                  <a:srgbClr val="0070C0"/>
                </a:solidFill>
              </a:rPr>
              <a:t>Перелетные птицы.</a:t>
            </a:r>
            <a:endParaRPr lang="ru-RU" sz="3600" dirty="0">
              <a:solidFill>
                <a:srgbClr val="0070C0"/>
              </a:solidFill>
            </a:endParaRPr>
          </a:p>
        </p:txBody>
      </p:sp>
      <p:sp>
        <p:nvSpPr>
          <p:cNvPr id="18436" name="Text Box 6"/>
          <p:cNvSpPr txBox="1">
            <a:spLocks noChangeArrowheads="1"/>
          </p:cNvSpPr>
          <p:nvPr/>
        </p:nvSpPr>
        <p:spPr bwMode="auto">
          <a:xfrm>
            <a:off x="571500" y="5214938"/>
            <a:ext cx="6192838" cy="1039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ru-RU" sz="1400">
                <a:solidFill>
                  <a:srgbClr val="002060"/>
                </a:solidFill>
              </a:rPr>
              <a:t>Морозова Е.В.,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ru-RU" sz="1400">
                <a:solidFill>
                  <a:srgbClr val="002060"/>
                </a:solidFill>
              </a:rPr>
              <a:t>учитель начальных классов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ru-RU" sz="1400">
                <a:solidFill>
                  <a:srgbClr val="002060"/>
                </a:solidFill>
              </a:rPr>
              <a:t>МОУ СОШ №1</a:t>
            </a:r>
          </a:p>
          <a:p>
            <a:pPr>
              <a:lnSpc>
                <a:spcPct val="85000"/>
              </a:lnSpc>
              <a:spcBef>
                <a:spcPct val="35000"/>
              </a:spcBef>
            </a:pPr>
            <a:r>
              <a:rPr lang="ru-RU" sz="1400">
                <a:solidFill>
                  <a:srgbClr val="002060"/>
                </a:solidFill>
              </a:rPr>
              <a:t>Р.п.Лунино</a:t>
            </a:r>
          </a:p>
        </p:txBody>
      </p:sp>
      <p:pic>
        <p:nvPicPr>
          <p:cNvPr id="18437" name="Picture 4" descr="D:\ИРИНА\Перелетные птицы\Рисунок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19925" y="2852738"/>
            <a:ext cx="1146175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611188" y="549275"/>
            <a:ext cx="80645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entury Schoolbook" pitchFamily="18" charset="0"/>
              </a:rPr>
              <a:t>Личностно- ориентированное обучение –это важнейший принцип воспитания и обучения. </a:t>
            </a:r>
          </a:p>
          <a:p>
            <a:endParaRPr lang="ru-RU" sz="3600">
              <a:latin typeface="Century Schoolbook" pitchFamily="18" charset="0"/>
            </a:endParaRPr>
          </a:p>
          <a:p>
            <a:r>
              <a:rPr lang="ru-RU" sz="3600">
                <a:latin typeface="Century Schoolbook" pitchFamily="18" charset="0"/>
              </a:rPr>
              <a:t>Современное образование должно быть направлено на развитие личности человека, раскрытие его возможностей, талантов, самореализации.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196975"/>
            <a:ext cx="8362950" cy="52768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ru-RU" smtClean="0"/>
              <a:t>“</a:t>
            </a:r>
            <a:r>
              <a:rPr lang="ru-RU" sz="3200" smtClean="0"/>
              <a:t>Любое действие признается качественным только тогда, когда за ним стоит личностный смысл, внутренняя составляющая, что и обеспечивает внешнее, признаваемое другими качество этого действия”.</a:t>
            </a:r>
          </a:p>
          <a:p>
            <a:pPr eaLnBrk="1" hangingPunct="1">
              <a:buFont typeface="Wingdings" pitchFamily="2" charset="2"/>
              <a:buNone/>
            </a:pPr>
            <a:r>
              <a:rPr lang="ru-RU" sz="3200" smtClean="0"/>
              <a:t>                                    И.С. Якиманская.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0668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Личностно-ориентированное обучение нацелено на: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68413"/>
            <a:ext cx="5699125" cy="5205412"/>
          </a:xfrm>
        </p:spPr>
        <p:txBody>
          <a:bodyPr>
            <a:normAutofit fontScale="92500" lnSpcReduction="10000"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200" dirty="0" smtClean="0"/>
              <a:t>сохранение и укрепление физического  и психологического здоровья;</a:t>
            </a:r>
          </a:p>
          <a:p>
            <a:pPr marL="274320" indent="-274320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200" dirty="0" smtClean="0"/>
              <a:t> развитие ребенка как субъекта отношений с людьми, миром и собой, самореализация в образовательных видах деятельности, поддержка индивидуальности ребенка;</a:t>
            </a:r>
          </a:p>
          <a:p>
            <a:pPr marL="274320" indent="-274320" eaLnBrk="1" fontAlgn="auto" hangingPunct="1">
              <a:spcAft>
                <a:spcPts val="0"/>
              </a:spcAft>
              <a:buFont typeface="Courier New" pitchFamily="49" charset="0"/>
              <a:buChar char="o"/>
              <a:defRPr/>
            </a:pPr>
            <a:r>
              <a:rPr lang="ru-RU" sz="3200" dirty="0" smtClean="0"/>
              <a:t>формирование ключевых компетентностей учащихся.</a:t>
            </a:r>
          </a:p>
        </p:txBody>
      </p:sp>
      <p:pic>
        <p:nvPicPr>
          <p:cNvPr id="10244" name="Picture 2" descr="E:\фото школа\4-е\101_10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8625" y="2528888"/>
            <a:ext cx="3089275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3075" y="276225"/>
            <a:ext cx="7373938" cy="180975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Личностно-ориентированное обучение- это такое обучение, которое во главу угла ставит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76475"/>
            <a:ext cx="7467600" cy="4197350"/>
          </a:xfrm>
        </p:spPr>
        <p:txBody>
          <a:bodyPr/>
          <a:lstStyle/>
          <a:p>
            <a:pPr eaLnBrk="1" hangingPunct="1"/>
            <a:r>
              <a:rPr lang="ru-RU" sz="3200" smtClean="0"/>
              <a:t>самобытность ребенка;</a:t>
            </a:r>
          </a:p>
          <a:p>
            <a:pPr eaLnBrk="1" hangingPunct="1"/>
            <a:r>
              <a:rPr lang="ru-RU" sz="3200" smtClean="0"/>
              <a:t>самоценность ребенка;</a:t>
            </a:r>
          </a:p>
          <a:p>
            <a:pPr eaLnBrk="1" hangingPunct="1"/>
            <a:r>
              <a:rPr lang="ru-RU" sz="3200" smtClean="0"/>
              <a:t>субъективность процесса учения.</a:t>
            </a:r>
          </a:p>
        </p:txBody>
      </p:sp>
      <p:pic>
        <p:nvPicPr>
          <p:cNvPr id="11268" name="Picture 4" descr="Изображение 0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4248150"/>
            <a:ext cx="3168650" cy="237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350"/>
            <a:ext cx="7467600" cy="1368425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Требования </a:t>
            </a:r>
            <a:b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</a:rPr>
              <a:t>к личностно-ориентированному уроку:</a:t>
            </a:r>
            <a:endParaRPr lang="ru-RU" sz="32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6202363" cy="4873625"/>
          </a:xfrm>
        </p:spPr>
        <p:txBody>
          <a:bodyPr/>
          <a:lstStyle/>
          <a:p>
            <a:pPr eaLnBrk="1" hangingPunct="1"/>
            <a:r>
              <a:rPr lang="ru-RU" sz="3200" smtClean="0"/>
              <a:t>использование разнообразных форм и методов;</a:t>
            </a:r>
          </a:p>
          <a:p>
            <a:pPr eaLnBrk="1" hangingPunct="1"/>
            <a:r>
              <a:rPr lang="ru-RU" sz="3200" smtClean="0"/>
              <a:t>создание атмосферы заинтересованности;</a:t>
            </a:r>
          </a:p>
          <a:p>
            <a:pPr eaLnBrk="1" hangingPunct="1"/>
            <a:r>
              <a:rPr lang="ru-RU" sz="3200" smtClean="0"/>
              <a:t>поощрение ученика находить свой способ работы;</a:t>
            </a:r>
          </a:p>
          <a:p>
            <a:pPr eaLnBrk="1" hangingPunct="1"/>
            <a:r>
              <a:rPr lang="ru-RU" sz="3200" smtClean="0"/>
              <a:t>использование проблемных творческих заданий.</a:t>
            </a:r>
          </a:p>
        </p:txBody>
      </p:sp>
      <p:pic>
        <p:nvPicPr>
          <p:cNvPr id="12292" name="Picture 5" descr="Изображение 01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16688" y="1412875"/>
            <a:ext cx="1935162" cy="258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Основные этапы </a:t>
            </a:r>
            <a:b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личностно-ориентированного урока: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625"/>
          </a:xfrm>
        </p:spPr>
        <p:txBody>
          <a:bodyPr/>
          <a:lstStyle/>
          <a:p>
            <a:pPr eaLnBrk="1" hangingPunct="1"/>
            <a:r>
              <a:rPr lang="ru-RU" sz="3200" smtClean="0"/>
              <a:t>проверка усвоения материала;</a:t>
            </a:r>
          </a:p>
          <a:p>
            <a:pPr eaLnBrk="1" hangingPunct="1"/>
            <a:r>
              <a:rPr lang="ru-RU" sz="3200" smtClean="0"/>
              <a:t>самостоятельная работа;</a:t>
            </a:r>
          </a:p>
          <a:p>
            <a:pPr eaLnBrk="1" hangingPunct="1"/>
            <a:r>
              <a:rPr lang="ru-RU" sz="3200" smtClean="0"/>
              <a:t>самоконтроль и самооценка результата;</a:t>
            </a:r>
          </a:p>
          <a:p>
            <a:pPr eaLnBrk="1" hangingPunct="1"/>
            <a:r>
              <a:rPr lang="ru-RU" sz="3200" smtClean="0"/>
              <a:t>подведение итогов урока;</a:t>
            </a:r>
          </a:p>
          <a:p>
            <a:pPr eaLnBrk="1" hangingPunct="1"/>
            <a:r>
              <a:rPr lang="ru-RU" sz="3200" smtClean="0"/>
              <a:t>контроль за усвоением знаний</a:t>
            </a:r>
            <a:r>
              <a:rPr lang="ru-RU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Номер слайда 3"/>
          <p:cNvSpPr txBox="1">
            <a:spLocks noGrp="1"/>
          </p:cNvSpPr>
          <p:nvPr/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BE9739F-69C3-46AE-8C87-C77E2DC3431E}" type="slidenum">
              <a:rPr lang="ru-RU" altLang="en-US" sz="1000">
                <a:latin typeface="Century Schoolbook" pitchFamily="18" charset="0"/>
              </a:rPr>
              <a:pPr algn="r"/>
              <a:t>7</a:t>
            </a:fld>
            <a:endParaRPr lang="ru-RU" altLang="en-US" sz="1000">
              <a:latin typeface="Century Schoolbook" pitchFamily="18" charset="0"/>
            </a:endParaRPr>
          </a:p>
        </p:txBody>
      </p:sp>
      <p:sp>
        <p:nvSpPr>
          <p:cNvPr id="14339" name="Text Box 30"/>
          <p:cNvSpPr txBox="1">
            <a:spLocks noChangeArrowheads="1"/>
          </p:cNvSpPr>
          <p:nvPr/>
        </p:nvSpPr>
        <p:spPr bwMode="auto">
          <a:xfrm>
            <a:off x="1258888" y="0"/>
            <a:ext cx="7416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>
              <a:latin typeface="Century Schoolbook" pitchFamily="18" charset="0"/>
            </a:endParaRPr>
          </a:p>
        </p:txBody>
      </p:sp>
      <p:sp>
        <p:nvSpPr>
          <p:cNvPr id="79903" name="Text Box 31"/>
          <p:cNvSpPr txBox="1">
            <a:spLocks noChangeArrowheads="1"/>
          </p:cNvSpPr>
          <p:nvPr/>
        </p:nvSpPr>
        <p:spPr bwMode="auto">
          <a:xfrm>
            <a:off x="827088" y="260350"/>
            <a:ext cx="6624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9750" y="476250"/>
            <a:ext cx="7704138" cy="5857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Основные различия уроков: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250825" y="1341438"/>
          <a:ext cx="8640960" cy="5359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0480"/>
                <a:gridCol w="4320480"/>
              </a:tblGrid>
              <a:tr h="5359752"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Материал однотипный</a:t>
                      </a:r>
                    </a:p>
                    <a:p>
                      <a:endParaRPr lang="ru-RU" dirty="0" smtClean="0"/>
                    </a:p>
                    <a:p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Преобладают задачи упражнения, выполняемые по образцу .</a:t>
                      </a:r>
                    </a:p>
                    <a:p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Материал практически не отражает различные источники получения информации и не стимулирует к самообразованию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Доля творческих заданий мала (это дополнительный материал для 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«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сильных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»</a:t>
                      </a: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учеников)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Чаще фронтальная или самостоятельная работа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Материал разного вида, типа и формы.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Преобладают проблемные, неоднозначные задания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Имеется специальный вид материала: справочно-информационный и самообразовательный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Большое количество творческих заданий или заданий с творческим продолжением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Используется материал, рассчитанный на различные виды взаимодействия учащихся по ходу урока (парная работа, групповая)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  <a:cs typeface="Arial" charset="0"/>
                      </a:endParaRPr>
                    </a:p>
                    <a:p>
                      <a:endParaRPr lang="ru-RU" dirty="0" smtClean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1"/>
          <p:cNvSpPr>
            <a:spLocks noChangeArrowheads="1"/>
          </p:cNvSpPr>
          <p:nvPr/>
        </p:nvSpPr>
        <p:spPr bwMode="auto">
          <a:xfrm>
            <a:off x="323850" y="582613"/>
            <a:ext cx="8351838" cy="5508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>
                <a:solidFill>
                  <a:srgbClr val="444444"/>
                </a:solidFill>
                <a:ea typeface="Times New Roman" pitchFamily="18" charset="0"/>
                <a:cs typeface="Arial" charset="0"/>
              </a:rPr>
              <a:t>Индивидуальные разноуровневые задания для осуществления контроля за усвоением изученного.</a:t>
            </a:r>
            <a:endParaRPr lang="ru-RU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 b="1">
                <a:solidFill>
                  <a:srgbClr val="444444"/>
                </a:solidFill>
                <a:ea typeface="Times New Roman" pitchFamily="18" charset="0"/>
                <a:cs typeface="Arial" charset="0"/>
              </a:rPr>
              <a:t>У-1 (с низким уровнем развития) </a:t>
            </a:r>
            <a:endParaRPr lang="ru-RU" b="1">
              <a:ea typeface="Times New Roman" pitchFamily="18" charset="0"/>
              <a:cs typeface="Arial" charset="0"/>
            </a:endParaRPr>
          </a:p>
          <a:p>
            <a:pPr eaLnBrk="0" hangingPunct="0"/>
            <a:r>
              <a:rPr lang="ru-RU">
                <a:solidFill>
                  <a:srgbClr val="444444"/>
                </a:solidFill>
                <a:cs typeface="Times New Roman" pitchFamily="18" charset="0"/>
              </a:rPr>
              <a:t>Выпиши глаголы в неопределенной форме, определи их спряжение.</a:t>
            </a:r>
            <a:endParaRPr lang="ru-RU"/>
          </a:p>
          <a:p>
            <a:pPr eaLnBrk="0" hangingPunct="0"/>
            <a:r>
              <a:rPr lang="ru-RU">
                <a:solidFill>
                  <a:srgbClr val="444444"/>
                </a:solidFill>
                <a:cs typeface="Times New Roman" pitchFamily="18" charset="0"/>
              </a:rPr>
              <a:t>Бежал, поет, пить, гуляет, ходить, думает, слетать</a:t>
            </a:r>
            <a:r>
              <a:rPr lang="ru-RU" sz="2000">
                <a:solidFill>
                  <a:srgbClr val="444444"/>
                </a:solidFill>
                <a:cs typeface="Times New Roman" pitchFamily="18" charset="0"/>
              </a:rPr>
              <a:t>, выучить, смеяться, говорим , брать.</a:t>
            </a:r>
            <a:endParaRPr lang="ru-RU" sz="2000"/>
          </a:p>
          <a:p>
            <a:pPr eaLnBrk="0" hangingPunct="0"/>
            <a:r>
              <a:rPr lang="ru-RU" sz="2000" b="1">
                <a:solidFill>
                  <a:srgbClr val="444444"/>
                </a:solidFill>
                <a:cs typeface="Times New Roman" pitchFamily="18" charset="0"/>
              </a:rPr>
              <a:t>У-2 (со средним уровнем развития) </a:t>
            </a:r>
            <a:endParaRPr lang="ru-RU" sz="2000" b="1"/>
          </a:p>
          <a:p>
            <a:pPr eaLnBrk="0" hangingPunct="0"/>
            <a:r>
              <a:rPr lang="ru-RU" sz="2000">
                <a:solidFill>
                  <a:srgbClr val="444444"/>
                </a:solidFill>
                <a:cs typeface="Times New Roman" pitchFamily="18" charset="0"/>
              </a:rPr>
              <a:t>В первый столбик выпиши глаголы, обозначающие, как передвигаются люди. Во второй - глаголы, обозначающие, как передвигаются животные. В третий - глаголы, относящиеся к учению. Определи их спряжение.</a:t>
            </a:r>
            <a:endParaRPr lang="ru-RU" sz="2000"/>
          </a:p>
          <a:p>
            <a:pPr eaLnBrk="0" hangingPunct="0"/>
            <a:r>
              <a:rPr lang="ru-RU" sz="2000">
                <a:solidFill>
                  <a:srgbClr val="444444"/>
                </a:solidFill>
                <a:cs typeface="Times New Roman" pitchFamily="18" charset="0"/>
              </a:rPr>
              <a:t>Ходить, бегать, ползать, плавать, порхать, летать, учить, считать, писать, читать.</a:t>
            </a:r>
            <a:endParaRPr lang="ru-RU" sz="2000"/>
          </a:p>
          <a:p>
            <a:pPr eaLnBrk="0" hangingPunct="0"/>
            <a:r>
              <a:rPr lang="ru-RU" sz="2000" b="1">
                <a:solidFill>
                  <a:srgbClr val="444444"/>
                </a:solidFill>
                <a:cs typeface="Times New Roman" pitchFamily="18" charset="0"/>
              </a:rPr>
              <a:t>У-3 (с высоким уровнем развития)</a:t>
            </a:r>
            <a:endParaRPr lang="ru-RU" sz="2000" b="1"/>
          </a:p>
          <a:p>
            <a:pPr eaLnBrk="0" hangingPunct="0"/>
            <a:r>
              <a:rPr lang="ru-RU" sz="2000">
                <a:solidFill>
                  <a:srgbClr val="444444"/>
                </a:solidFill>
                <a:cs typeface="Times New Roman" pitchFamily="18" charset="0"/>
              </a:rPr>
              <a:t>К устойчивым сочетаниям подберите близкий по значению глагол, напишите его в неопределенной форме, определите спряжение.</a:t>
            </a:r>
          </a:p>
          <a:p>
            <a:pPr eaLnBrk="0" hangingPunct="0"/>
            <a:r>
              <a:rPr lang="ru-RU" sz="2000">
                <a:solidFill>
                  <a:srgbClr val="444444"/>
                </a:solidFill>
                <a:cs typeface="Times New Roman" pitchFamily="18" charset="0"/>
              </a:rPr>
              <a:t>Гладить по головке -..., повесить голову -..., зарубить на носу -..., бить баклуши -... э класть зубы </a:t>
            </a:r>
            <a:r>
              <a:rPr lang="ru-RU" sz="900">
                <a:solidFill>
                  <a:srgbClr val="444444"/>
                </a:solidFill>
                <a:cs typeface="Times New Roman" pitchFamily="18" charset="0"/>
              </a:rPr>
              <a:t>на полку -... 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1"/>
          <p:cNvSpPr txBox="1">
            <a:spLocks noChangeArrowheads="1"/>
          </p:cNvSpPr>
          <p:nvPr/>
        </p:nvSpPr>
        <p:spPr bwMode="auto">
          <a:xfrm>
            <a:off x="250825" y="260350"/>
            <a:ext cx="3097213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entury Schoolbook" pitchFamily="18" charset="0"/>
              </a:rPr>
              <a:t>Карточка №1</a:t>
            </a:r>
          </a:p>
          <a:p>
            <a:endParaRPr lang="ru-RU" sz="2400">
              <a:latin typeface="Century Schoolbook" pitchFamily="18" charset="0"/>
            </a:endParaRPr>
          </a:p>
          <a:p>
            <a:r>
              <a:rPr lang="ru-RU" sz="2400">
                <a:latin typeface="Century Schoolbook" pitchFamily="18" charset="0"/>
              </a:rPr>
              <a:t>Сравни :</a:t>
            </a:r>
          </a:p>
          <a:p>
            <a:r>
              <a:rPr lang="ru-RU" sz="2400">
                <a:latin typeface="Century Schoolbook" pitchFamily="18" charset="0"/>
              </a:rPr>
              <a:t>2*3    4*7    4*9    2*6    5*2    10*6</a:t>
            </a:r>
          </a:p>
        </p:txBody>
      </p:sp>
      <p:sp>
        <p:nvSpPr>
          <p:cNvPr id="16387" name="TextBox 2"/>
          <p:cNvSpPr txBox="1">
            <a:spLocks noChangeArrowheads="1"/>
          </p:cNvSpPr>
          <p:nvPr/>
        </p:nvSpPr>
        <p:spPr bwMode="auto">
          <a:xfrm>
            <a:off x="3419475" y="2349500"/>
            <a:ext cx="4392613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Century Schoolbook" pitchFamily="18" charset="0"/>
              </a:rPr>
              <a:t>          </a:t>
            </a:r>
            <a:r>
              <a:rPr lang="ru-RU" sz="2400" b="1">
                <a:latin typeface="Century Schoolbook" pitchFamily="18" charset="0"/>
              </a:rPr>
              <a:t>Карточка №2</a:t>
            </a:r>
          </a:p>
          <a:p>
            <a:endParaRPr lang="ru-RU" sz="2400">
              <a:latin typeface="Century Schoolbook" pitchFamily="18" charset="0"/>
            </a:endParaRPr>
          </a:p>
          <a:p>
            <a:r>
              <a:rPr lang="ru-RU" sz="2400">
                <a:latin typeface="Century Schoolbook" pitchFamily="18" charset="0"/>
              </a:rPr>
              <a:t>Сравни:</a:t>
            </a:r>
          </a:p>
          <a:p>
            <a:r>
              <a:rPr lang="ru-RU" sz="2400">
                <a:latin typeface="Century Schoolbook" pitchFamily="18" charset="0"/>
              </a:rPr>
              <a:t>2+2*7     3+1*5      5+1*4</a:t>
            </a:r>
          </a:p>
          <a:p>
            <a:r>
              <a:rPr lang="ru-RU" sz="2400">
                <a:latin typeface="Century Schoolbook" pitchFamily="18" charset="0"/>
              </a:rPr>
              <a:t>6-1*7       4+3*7     3+1*9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Эркер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121</TotalTime>
  <Words>470</Words>
  <Application>Microsoft Office PowerPoint</Application>
  <PresentationFormat>Экран (4:3)</PresentationFormat>
  <Paragraphs>79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Arial</vt:lpstr>
      <vt:lpstr>Century Schoolbook</vt:lpstr>
      <vt:lpstr>Wingdings</vt:lpstr>
      <vt:lpstr>Wingdings 2</vt:lpstr>
      <vt:lpstr>Calibri</vt:lpstr>
      <vt:lpstr>Courier New</vt:lpstr>
      <vt:lpstr>Times New Roman</vt:lpstr>
      <vt:lpstr>Tahoma</vt:lpstr>
      <vt:lpstr>Blackadder ITC</vt:lpstr>
      <vt:lpstr>Эркер</vt:lpstr>
      <vt:lpstr>Личностно-ориентированное  обучение  в начальной школе.</vt:lpstr>
      <vt:lpstr>Слайд 2</vt:lpstr>
      <vt:lpstr>Личностно-ориентированное обучение нацелено на:</vt:lpstr>
      <vt:lpstr>Личностно-ориентированное обучение- это такое обучение, которое во главу угла ставит:</vt:lpstr>
      <vt:lpstr>Требования  к личностно-ориентированному уроку:</vt:lpstr>
      <vt:lpstr>Основные этапы  личностно-ориентированного урока:</vt:lpstr>
      <vt:lpstr>Слайд 7</vt:lpstr>
      <vt:lpstr>Слайд 8</vt:lpstr>
      <vt:lpstr>Слайд 9</vt:lpstr>
      <vt:lpstr>Слайд 10</vt:lpstr>
      <vt:lpstr>               </vt:lpstr>
      <vt:lpstr>Слайд 12</vt:lpstr>
    </vt:vector>
  </TitlesOfParts>
  <Company>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Личностно-ориентированный подход   к обучению  в начальной школе.</dc:title>
  <dc:creator>User (SCHOOL)</dc:creator>
  <cp:lastModifiedBy>Admin</cp:lastModifiedBy>
  <cp:revision>28</cp:revision>
  <dcterms:created xsi:type="dcterms:W3CDTF">2012-01-10T12:12:12Z</dcterms:created>
  <dcterms:modified xsi:type="dcterms:W3CDTF">2012-01-18T16:15:04Z</dcterms:modified>
</cp:coreProperties>
</file>