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FD0F"/>
    <a:srgbClr val="F99817"/>
    <a:srgbClr val="BA3E0C"/>
    <a:srgbClr val="D04608"/>
    <a:srgbClr val="034D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latin typeface="Banco" panose="02027200000000000000" pitchFamily="18" charset="0"/>
              </a:rPr>
              <a:t>КАМЕРУН</a:t>
            </a:r>
            <a:endParaRPr lang="ru-RU" sz="6600" dirty="0">
              <a:latin typeface="Banco" panose="02027200000000000000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Столица</a:t>
            </a:r>
            <a:r>
              <a:rPr lang="ru-RU" sz="4400" dirty="0" smtClean="0"/>
              <a:t>: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Яунде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1431169"/>
            <a:ext cx="3412085" cy="38700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02" y="2516099"/>
            <a:ext cx="4104456" cy="27363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4402" y="5429542"/>
            <a:ext cx="47656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Выполнил: </a:t>
            </a:r>
          </a:p>
          <a:p>
            <a:r>
              <a:rPr lang="ru-RU" sz="2800" b="1" i="1" dirty="0"/>
              <a:t>Витохин Владислав </a:t>
            </a:r>
            <a:r>
              <a:rPr lang="ru-RU" sz="2800" b="1" i="1" dirty="0" err="1"/>
              <a:t>11б</a:t>
            </a:r>
            <a:endParaRPr lang="ru-RU" sz="2800" b="1" i="1" dirty="0"/>
          </a:p>
          <a:p>
            <a:r>
              <a:rPr lang="ru-RU" sz="2800" b="1" dirty="0"/>
              <a:t>                                             2013 г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5396750"/>
            <a:ext cx="38295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mic Sans MS" panose="030F0702030302020204" pitchFamily="66" charset="0"/>
              </a:rPr>
              <a:t>«Мир, Труд,</a:t>
            </a:r>
            <a:r>
              <a:rPr lang="en-US" sz="2800" b="1" dirty="0" smtClean="0">
                <a:latin typeface="Comic Sans MS" panose="030F0702030302020204" pitchFamily="66" charset="0"/>
              </a:rPr>
              <a:t>  </a:t>
            </a:r>
          </a:p>
          <a:p>
            <a:r>
              <a:rPr lang="ru-RU" sz="2800" b="1" dirty="0" smtClean="0">
                <a:latin typeface="Comic Sans MS" panose="030F0702030302020204" pitchFamily="66" charset="0"/>
              </a:rPr>
              <a:t> </a:t>
            </a:r>
            <a:r>
              <a:rPr lang="en-US" sz="2800" b="1" dirty="0" smtClean="0">
                <a:latin typeface="Comic Sans MS" panose="030F0702030302020204" pitchFamily="66" charset="0"/>
              </a:rPr>
              <a:t> </a:t>
            </a:r>
            <a:r>
              <a:rPr lang="ru-RU" sz="2800" b="1" dirty="0" smtClean="0">
                <a:latin typeface="Comic Sans MS" panose="030F0702030302020204" pitchFamily="66" charset="0"/>
              </a:rPr>
              <a:t>Отчизна»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11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5000">
              <a:srgbClr val="00B050"/>
            </a:gs>
            <a:gs pos="22000">
              <a:srgbClr val="FFC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-27384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Parangon 520C" pitchFamily="34" charset="0"/>
              </a:rPr>
              <a:t>Агроклиматические ресурсы</a:t>
            </a:r>
            <a:endParaRPr lang="ru-RU" dirty="0">
              <a:latin typeface="Parangon 520C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4544" y="956687"/>
            <a:ext cx="1709570" cy="10321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4544" y="1988840"/>
            <a:ext cx="1709570" cy="10321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05922" y="2924944"/>
            <a:ext cx="1709570" cy="10321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4544" y="3837007"/>
            <a:ext cx="1709570" cy="103215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7584" y="1033023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u="sng" dirty="0" smtClean="0">
                <a:latin typeface="ZopaCyr" pitchFamily="50" charset="-52"/>
              </a:rPr>
              <a:t>Климат. зоны</a:t>
            </a:r>
            <a:r>
              <a:rPr lang="ru-RU" sz="2600" dirty="0" smtClean="0">
                <a:latin typeface="ZopaCyr" pitchFamily="50" charset="-52"/>
              </a:rPr>
              <a:t>: Редколесье, </a:t>
            </a:r>
            <a:r>
              <a:rPr lang="ru-RU" sz="2600" dirty="0" err="1" smtClean="0">
                <a:latin typeface="ZopaCyr" pitchFamily="50" charset="-52"/>
              </a:rPr>
              <a:t>Экв</a:t>
            </a:r>
            <a:r>
              <a:rPr lang="ru-RU" sz="2600" dirty="0" smtClean="0">
                <a:latin typeface="ZopaCyr" pitchFamily="50" charset="-52"/>
              </a:rPr>
              <a:t>. Леса, Влажные леса</a:t>
            </a:r>
          </a:p>
          <a:p>
            <a:r>
              <a:rPr lang="ru-RU" sz="2800" u="sng" dirty="0" smtClean="0">
                <a:latin typeface="ZopaCyr" pitchFamily="50" charset="-52"/>
              </a:rPr>
              <a:t>Климат</a:t>
            </a:r>
            <a:r>
              <a:rPr lang="ru-RU" sz="2800" u="sng" dirty="0">
                <a:latin typeface="ZopaCyr" pitchFamily="50" charset="-52"/>
              </a:rPr>
              <a:t>. </a:t>
            </a:r>
            <a:r>
              <a:rPr lang="ru-RU" sz="2800" u="sng" dirty="0" smtClean="0">
                <a:latin typeface="ZopaCyr" pitchFamily="50" charset="-52"/>
              </a:rPr>
              <a:t>пояс</a:t>
            </a:r>
            <a:r>
              <a:rPr lang="ru-RU" sz="2800" dirty="0" smtClean="0">
                <a:latin typeface="ZopaCyr" pitchFamily="50" charset="-52"/>
              </a:rPr>
              <a:t>: </a:t>
            </a:r>
            <a:r>
              <a:rPr lang="ru-RU" sz="2800" dirty="0" err="1" smtClean="0">
                <a:latin typeface="ZopaCyr" pitchFamily="50" charset="-52"/>
              </a:rPr>
              <a:t>Суб</a:t>
            </a:r>
            <a:r>
              <a:rPr lang="ru-RU" sz="2800" dirty="0" smtClean="0">
                <a:latin typeface="ZopaCyr" pitchFamily="50" charset="-52"/>
              </a:rPr>
              <a:t>. </a:t>
            </a:r>
            <a:r>
              <a:rPr lang="ru-RU" sz="2800" dirty="0" err="1" smtClean="0">
                <a:latin typeface="ZopaCyr" pitchFamily="50" charset="-52"/>
              </a:rPr>
              <a:t>Экв</a:t>
            </a:r>
            <a:r>
              <a:rPr lang="ru-RU" sz="2800" dirty="0" smtClean="0">
                <a:latin typeface="ZopaCyr" pitchFamily="50" charset="-52"/>
              </a:rPr>
              <a:t>. </a:t>
            </a:r>
            <a:r>
              <a:rPr lang="ru-RU" sz="2800" dirty="0">
                <a:latin typeface="ZopaCyr" pitchFamily="50" charset="-52"/>
              </a:rPr>
              <a:t>и</a:t>
            </a:r>
            <a:r>
              <a:rPr lang="ru-RU" sz="2800" dirty="0" smtClean="0">
                <a:latin typeface="ZopaCyr" pitchFamily="50" charset="-52"/>
              </a:rPr>
              <a:t> Экваториальный пояс</a:t>
            </a:r>
            <a:endParaRPr lang="ru-RU" sz="2800" dirty="0">
              <a:latin typeface="ZopaCyr" pitchFamily="50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941168"/>
            <a:ext cx="8527497" cy="187220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7584" y="2060848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ZopaCyr" pitchFamily="50" charset="-52"/>
              </a:rPr>
              <a:t>Коэффициент увлажнения </a:t>
            </a:r>
            <a:r>
              <a:rPr lang="en-US" sz="2800" dirty="0">
                <a:latin typeface="Maassslicer" panose="02000603030000020004" pitchFamily="2" charset="0"/>
              </a:rPr>
              <a:t>&gt;</a:t>
            </a:r>
            <a:r>
              <a:rPr lang="en-US" sz="2800" dirty="0" smtClean="0">
                <a:latin typeface="Maassslicer" panose="02000603030000020004" pitchFamily="2" charset="0"/>
              </a:rPr>
              <a:t> 1</a:t>
            </a:r>
            <a:endParaRPr lang="ru-RU" sz="2800" dirty="0">
              <a:latin typeface="ZopaCyr" pitchFamily="50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2996952"/>
            <a:ext cx="4752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ZopaCyr" pitchFamily="50" charset="-52"/>
              </a:rPr>
              <a:t>Сумма температур:</a:t>
            </a:r>
          </a:p>
          <a:p>
            <a:r>
              <a:rPr lang="ru-RU" sz="2800" dirty="0" smtClean="0">
                <a:latin typeface="ZopaCyr" pitchFamily="50" charset="-52"/>
              </a:rPr>
              <a:t>Более 8000</a:t>
            </a:r>
            <a:r>
              <a:rPr lang="en-US" sz="2800" dirty="0">
                <a:latin typeface="Maassslicer" panose="02000603030000020004" pitchFamily="2" charset="0"/>
              </a:rPr>
              <a:t>º</a:t>
            </a:r>
            <a:endParaRPr lang="ru-RU" sz="2800" dirty="0">
              <a:latin typeface="ZopaCyr" pitchFamily="50" charset="-5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3988221"/>
            <a:ext cx="47525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ZopaCyr" pitchFamily="50" charset="-52"/>
              </a:rPr>
              <a:t>Зона увлажнения:</a:t>
            </a:r>
          </a:p>
          <a:p>
            <a:r>
              <a:rPr lang="ru-RU" sz="2800" dirty="0" smtClean="0">
                <a:latin typeface="ZopaCyr" pitchFamily="50" charset="-52"/>
              </a:rPr>
              <a:t>Влажная</a:t>
            </a:r>
          </a:p>
          <a:p>
            <a:endParaRPr lang="ru-RU" sz="2800" dirty="0">
              <a:latin typeface="Maassslicer" panose="02000603030000020004" pitchFamily="2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697" y="1956353"/>
            <a:ext cx="3883743" cy="291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441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99000">
              <a:srgbClr val="73AF28"/>
            </a:gs>
            <a:gs pos="54000">
              <a:srgbClr val="00B050"/>
            </a:gs>
            <a:gs pos="17000">
              <a:srgbClr val="FFC000">
                <a:alpha val="77000"/>
                <a:lumMod val="90000"/>
              </a:srgb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ru-RU" b="1" dirty="0">
                <a:latin typeface="a_FuturicaBlack" panose="020B0902020204020304" pitchFamily="34" charset="-52"/>
              </a:rPr>
              <a:t>ПОЧВЫ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9036496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a_FuturicaBlack" panose="020B0902020204020304" pitchFamily="34" charset="-52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Красно-жёлтые ферраллитные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лесов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a_FuturicaBlack" panose="020B0902020204020304" pitchFamily="34" charset="-52"/>
                <a:cs typeface="Times New Roman" panose="02020603050405020304" pitchFamily="18" charset="0"/>
              </a:rPr>
              <a:t>5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Красные ферраллитные влажных саванн</a:t>
            </a:r>
          </a:p>
          <a:p>
            <a:pPr marL="0" indent="0">
              <a:buNone/>
            </a:pPr>
            <a:r>
              <a:rPr lang="ru-RU" b="1" dirty="0" smtClean="0">
                <a:latin typeface="a_FuturicaBlack" panose="020B0902020204020304" pitchFamily="34" charset="-52"/>
                <a:cs typeface="Times New Roman" panose="02020603050405020304" pitchFamily="18" charset="0"/>
              </a:rPr>
              <a:t>7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Красно-бурые саванн </a:t>
            </a:r>
          </a:p>
          <a:p>
            <a:pPr marL="0" indent="0">
              <a:buNone/>
            </a:pPr>
            <a:r>
              <a:rPr lang="ru-RU" b="1" dirty="0" smtClean="0">
                <a:latin typeface="a_FuturicaBlack" panose="020B0902020204020304" pitchFamily="34" charset="-52"/>
                <a:cs typeface="Times New Roman" panose="02020603050405020304" pitchFamily="18" charset="0"/>
              </a:rPr>
              <a:t>8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Чёрные тропические </a:t>
            </a:r>
          </a:p>
          <a:p>
            <a:pPr marL="0" indent="0">
              <a:buNone/>
            </a:pPr>
            <a:r>
              <a:rPr lang="ru-RU" b="1" dirty="0" smtClean="0">
                <a:latin typeface="a_FuturicaBlack" panose="020B0902020204020304" pitchFamily="34" charset="-52"/>
                <a:cs typeface="Times New Roman" panose="02020603050405020304" pitchFamily="18" charset="0"/>
              </a:rPr>
              <a:t>12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Мангровые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02694"/>
            <a:ext cx="3926888" cy="446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5958" y="3708031"/>
            <a:ext cx="2016224" cy="296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761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rgbClr val="D04608"/>
            </a:gs>
            <a:gs pos="54000">
              <a:srgbClr val="00B050"/>
            </a:gs>
            <a:gs pos="16000">
              <a:srgbClr val="FFC000">
                <a:alpha val="77000"/>
                <a:lumMod val="90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196752"/>
            <a:ext cx="4248472" cy="3782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/>
              <a:t>Камерун обеспеченная страна во всех отраслях: металлургия, топливо, энергетика, лесные и водные. Живёт страна </a:t>
            </a:r>
          </a:p>
          <a:p>
            <a:pPr marL="0" indent="0">
              <a:buNone/>
            </a:pPr>
            <a:r>
              <a:rPr lang="ru-RU" sz="2800" b="1" dirty="0" smtClean="0"/>
              <a:t>за счёт нефтеперерабатывающей промышленности и экспорта избытка ресурсов.  </a:t>
            </a:r>
            <a:endParaRPr lang="ru-RU" sz="28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62880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Parangon 520C" pitchFamily="34" charset="0"/>
              </a:rPr>
              <a:t>Вывод об обеспеченности страны ресурсами</a:t>
            </a:r>
            <a:endParaRPr lang="ru-RU" dirty="0">
              <a:latin typeface="Parangon 520C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4581128"/>
            <a:ext cx="4896544" cy="21515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1388773"/>
            <a:ext cx="4464497" cy="297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550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00">
              <a:srgbClr val="00B050"/>
            </a:gs>
            <a:gs pos="63000">
              <a:srgbClr val="FFC000">
                <a:alpha val="77000"/>
                <a:lumMod val="90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dirty="0">
                <a:latin typeface="a_FuturicaBlack" panose="020B0902020204020304" pitchFamily="34" charset="-52"/>
              </a:rPr>
              <a:t>НАСЕЛЕНИЕ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3832" y="179040"/>
            <a:ext cx="1152128" cy="787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179040"/>
            <a:ext cx="1152128" cy="787288"/>
          </a:xfrm>
          <a:prstGeom prst="rect">
            <a:avLst/>
          </a:prstGeom>
        </p:spPr>
      </p:pic>
      <p:sp>
        <p:nvSpPr>
          <p:cNvPr id="7" name="Объект 3"/>
          <p:cNvSpPr txBox="1">
            <a:spLocks/>
          </p:cNvSpPr>
          <p:nvPr/>
        </p:nvSpPr>
        <p:spPr>
          <a:xfrm>
            <a:off x="-1561" y="908720"/>
            <a:ext cx="9046840" cy="316835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b="1" dirty="0" smtClean="0"/>
              <a:t>На 2013 год население составляет 19,71 мил. человек; Плотность 41 чел./</a:t>
            </a:r>
            <a:r>
              <a:rPr lang="ru-RU" sz="2000" b="1" dirty="0" err="1" smtClean="0"/>
              <a:t>км²</a:t>
            </a:r>
            <a:r>
              <a:rPr lang="ru-RU" sz="2000" b="1" dirty="0" smtClean="0"/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b="1" dirty="0" smtClean="0"/>
              <a:t>Ср. возраст 19 лет;  мужчин 50%, женщин 50%, детей 40,5%</a:t>
            </a:r>
          </a:p>
          <a:p>
            <a:pPr marL="0" indent="0">
              <a:buNone/>
            </a:pPr>
            <a:r>
              <a:rPr lang="ru-RU" sz="2200" b="1" dirty="0" smtClean="0"/>
              <a:t>Национальный состав: 250 этнических групп: фанг (21</a:t>
            </a:r>
            <a:r>
              <a:rPr lang="ru-RU" sz="2200" b="1" dirty="0"/>
              <a:t> %), </a:t>
            </a:r>
            <a:endParaRPr lang="ru-RU" sz="2200" b="1" dirty="0" smtClean="0"/>
          </a:p>
          <a:p>
            <a:pPr marL="0" indent="0">
              <a:buNone/>
            </a:pPr>
            <a:r>
              <a:rPr lang="ru-RU" sz="2200" b="1" dirty="0" err="1" smtClean="0"/>
              <a:t>бамилике</a:t>
            </a:r>
            <a:r>
              <a:rPr lang="ru-RU" sz="2200" b="1" dirty="0"/>
              <a:t> (19 %), </a:t>
            </a:r>
            <a:r>
              <a:rPr lang="ru-RU" sz="2200" b="1" dirty="0" err="1"/>
              <a:t>дуала</a:t>
            </a:r>
            <a:r>
              <a:rPr lang="ru-RU" sz="2200" b="1" dirty="0"/>
              <a:t> (11 %), </a:t>
            </a:r>
            <a:r>
              <a:rPr lang="ru-RU" sz="2200" b="1" dirty="0" err="1"/>
              <a:t>фульбе</a:t>
            </a:r>
            <a:r>
              <a:rPr lang="ru-RU" sz="2200" b="1" dirty="0"/>
              <a:t> (10 %), </a:t>
            </a:r>
            <a:r>
              <a:rPr lang="ru-RU" sz="2200" b="1" dirty="0" err="1"/>
              <a:t>тикар</a:t>
            </a:r>
            <a:r>
              <a:rPr lang="ru-RU" sz="2200" b="1" dirty="0"/>
              <a:t> (7 %).</a:t>
            </a:r>
            <a:endParaRPr lang="ru-RU" sz="2200" b="1" dirty="0" smtClean="0"/>
          </a:p>
          <a:p>
            <a:pPr marL="0" indent="0">
              <a:buFont typeface="Arial" pitchFamily="34" charset="0"/>
              <a:buNone/>
            </a:pPr>
            <a:r>
              <a:rPr lang="ru-RU" sz="2400" b="1" dirty="0" smtClean="0"/>
              <a:t>Темнокожие 90% 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b="1" dirty="0" smtClean="0"/>
              <a:t>Белые  10%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2636912"/>
            <a:ext cx="5810250" cy="40481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861048"/>
            <a:ext cx="26003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967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rgbClr val="D04608"/>
            </a:gs>
            <a:gs pos="54000">
              <a:srgbClr val="00B050"/>
            </a:gs>
            <a:gs pos="79000">
              <a:srgbClr val="FFC000">
                <a:alpha val="77000"/>
                <a:lumMod val="90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125760"/>
            <a:ext cx="8229600" cy="1143000"/>
          </a:xfrm>
        </p:spPr>
        <p:txBody>
          <a:bodyPr/>
          <a:lstStyle/>
          <a:p>
            <a:r>
              <a:rPr lang="ru-RU" dirty="0">
                <a:latin typeface="a_FuturicaBlack" panose="020B0902020204020304" pitchFamily="34" charset="-52"/>
              </a:rPr>
              <a:t>НАСЕЛЕНИЕ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208062"/>
            <a:ext cx="571485" cy="864096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88640"/>
            <a:ext cx="1080120" cy="846869"/>
          </a:xfrm>
          <a:prstGeom prst="rect">
            <a:avLst/>
          </a:prstGeom>
        </p:spPr>
      </p:pic>
      <p:sp>
        <p:nvSpPr>
          <p:cNvPr id="8" name="Содержимое 1"/>
          <p:cNvSpPr txBox="1">
            <a:spLocks/>
          </p:cNvSpPr>
          <p:nvPr/>
        </p:nvSpPr>
        <p:spPr>
          <a:xfrm>
            <a:off x="107504" y="1124744"/>
            <a:ext cx="12241360" cy="7056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/>
              <a:t>        Рождаемость </a:t>
            </a:r>
            <a:r>
              <a:rPr lang="en-US" sz="2400" b="1" dirty="0" smtClean="0"/>
              <a:t>33</a:t>
            </a:r>
            <a:r>
              <a:rPr lang="ru-RU" sz="2400" b="1" dirty="0" smtClean="0"/>
              <a:t>,</a:t>
            </a:r>
            <a:r>
              <a:rPr lang="en-US" sz="2400" b="1" dirty="0" smtClean="0"/>
              <a:t>0</a:t>
            </a:r>
            <a:r>
              <a:rPr lang="ru-RU" sz="2400" b="1" dirty="0" smtClean="0"/>
              <a:t>4</a:t>
            </a:r>
            <a:r>
              <a:rPr lang="ru-RU" sz="2400" dirty="0" smtClean="0"/>
              <a:t> на 1000 (2011 г.)</a:t>
            </a:r>
            <a:r>
              <a:rPr lang="en-US" sz="2400" dirty="0" smtClean="0"/>
              <a:t> 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 smtClean="0"/>
              <a:t>        </a:t>
            </a:r>
            <a:r>
              <a:rPr lang="ru-RU" sz="2400" dirty="0" smtClean="0"/>
              <a:t>Смертность </a:t>
            </a:r>
            <a:r>
              <a:rPr lang="ru-RU" sz="2400" b="1" dirty="0" smtClean="0"/>
              <a:t>11,8</a:t>
            </a:r>
            <a:r>
              <a:rPr lang="ru-RU" sz="2400" dirty="0" smtClean="0"/>
              <a:t> на 1000 (2011 г.)</a:t>
            </a:r>
          </a:p>
          <a:p>
            <a:pPr marL="0" indent="0">
              <a:buNone/>
            </a:pPr>
            <a:r>
              <a:rPr lang="en-US" sz="2400" dirty="0" smtClean="0"/>
              <a:t>        </a:t>
            </a:r>
            <a:r>
              <a:rPr lang="ru-RU" sz="2400" dirty="0" smtClean="0"/>
              <a:t>Миграция </a:t>
            </a:r>
            <a:r>
              <a:rPr lang="ru-RU" sz="2400" b="1" dirty="0"/>
              <a:t>0</a:t>
            </a:r>
            <a:r>
              <a:rPr lang="ru-RU" sz="2400" b="1" dirty="0" smtClean="0"/>
              <a:t> </a:t>
            </a:r>
            <a:r>
              <a:rPr lang="ru-RU" sz="2400" dirty="0" smtClean="0"/>
              <a:t>на 1000 </a:t>
            </a:r>
            <a:r>
              <a:rPr lang="ru-RU" sz="2400" dirty="0"/>
              <a:t>(2011 г</a:t>
            </a:r>
            <a:r>
              <a:rPr lang="ru-RU" sz="2400" dirty="0" smtClean="0"/>
              <a:t>.)</a:t>
            </a:r>
          </a:p>
          <a:p>
            <a:pPr marL="0" indent="0">
              <a:buNone/>
            </a:pPr>
            <a:r>
              <a:rPr lang="en-US" sz="2400" dirty="0" smtClean="0"/>
              <a:t>        </a:t>
            </a:r>
            <a:r>
              <a:rPr lang="ru-RU" sz="2400" dirty="0" smtClean="0"/>
              <a:t>Естественный </a:t>
            </a:r>
            <a:r>
              <a:rPr lang="ru-RU" sz="2400" dirty="0"/>
              <a:t>прирост </a:t>
            </a:r>
            <a:r>
              <a:rPr lang="en-US" sz="2400" b="1" dirty="0" smtClean="0"/>
              <a:t>2,2%</a:t>
            </a:r>
            <a:r>
              <a:rPr lang="ru-RU" sz="2400" dirty="0" smtClean="0"/>
              <a:t> 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Язык: Английский и Французский</a:t>
            </a:r>
          </a:p>
          <a:p>
            <a:pPr marL="0" indent="0">
              <a:buNone/>
            </a:pPr>
            <a:r>
              <a:rPr lang="ru-RU" sz="2400" dirty="0" smtClean="0"/>
              <a:t>        Религии: </a:t>
            </a:r>
            <a:r>
              <a:rPr lang="ru-RU" sz="2400" b="1" dirty="0" smtClean="0"/>
              <a:t>40%</a:t>
            </a:r>
            <a:r>
              <a:rPr lang="ru-RU" sz="2400" dirty="0" smtClean="0"/>
              <a:t> местные, </a:t>
            </a:r>
            <a:r>
              <a:rPr lang="ru-RU" sz="2400" b="1" dirty="0" smtClean="0"/>
              <a:t>40%</a:t>
            </a:r>
            <a:r>
              <a:rPr lang="ru-RU" sz="2400" dirty="0" smtClean="0"/>
              <a:t> христиане, </a:t>
            </a:r>
            <a:r>
              <a:rPr lang="ru-RU" sz="2400" b="1" dirty="0" smtClean="0"/>
              <a:t>20%</a:t>
            </a:r>
            <a:r>
              <a:rPr lang="ru-RU" sz="2400" dirty="0" smtClean="0"/>
              <a:t> мусульмане </a:t>
            </a:r>
          </a:p>
          <a:p>
            <a:pPr marL="0" indent="0">
              <a:buNone/>
            </a:pPr>
            <a:r>
              <a:rPr lang="ru-RU" sz="2400" dirty="0" smtClean="0"/>
              <a:t>●</a:t>
            </a:r>
            <a:r>
              <a:rPr lang="ru-RU" sz="2400" dirty="0" smtClean="0">
                <a:latin typeface="a_BodoniOrtoTitulNr"/>
              </a:rPr>
              <a:t> </a:t>
            </a:r>
            <a:r>
              <a:rPr lang="ru-RU" sz="2400" dirty="0" smtClean="0"/>
              <a:t>Миграция: За пределами</a:t>
            </a:r>
          </a:p>
          <a:p>
            <a:pPr marL="0" indent="0">
              <a:buNone/>
            </a:pPr>
            <a:r>
              <a:rPr lang="ru-RU" sz="2400" dirty="0"/>
              <a:t>г</a:t>
            </a:r>
            <a:r>
              <a:rPr lang="ru-RU" sz="2400" dirty="0" smtClean="0"/>
              <a:t>осударства проживает 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~200 </a:t>
            </a:r>
            <a:r>
              <a:rPr lang="ru-RU" sz="2400" dirty="0" smtClean="0"/>
              <a:t>тыс. Камерунцев, </a:t>
            </a:r>
          </a:p>
          <a:p>
            <a:pPr marL="0" indent="0">
              <a:buNone/>
            </a:pPr>
            <a:r>
              <a:rPr lang="ru-RU" sz="2400" dirty="0"/>
              <a:t>с</a:t>
            </a:r>
            <a:r>
              <a:rPr lang="ru-RU" sz="2400" dirty="0" smtClean="0"/>
              <a:t>ледовательно миграция не носит </a:t>
            </a:r>
          </a:p>
          <a:p>
            <a:pPr marL="0" indent="0">
              <a:buNone/>
            </a:pPr>
            <a:r>
              <a:rPr lang="ru-RU" sz="2400" dirty="0"/>
              <a:t>м</a:t>
            </a:r>
            <a:r>
              <a:rPr lang="ru-RU" sz="2400" dirty="0" smtClean="0"/>
              <a:t>ассовый характер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 </a:t>
            </a:r>
            <a:endParaRPr lang="ru-RU" sz="2000" dirty="0" smtClean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606586"/>
            <a:ext cx="432048" cy="15343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0230" y="3990087"/>
            <a:ext cx="4084258" cy="26792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1196752"/>
            <a:ext cx="2620949" cy="216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43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7000">
              <a:srgbClr val="9FAE18"/>
            </a:gs>
            <a:gs pos="8000">
              <a:srgbClr val="00B050"/>
            </a:gs>
            <a:gs pos="78000">
              <a:srgbClr val="FFC000">
                <a:alpha val="77000"/>
                <a:lumMod val="90000"/>
              </a:srgb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297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_FuturicaBlack" panose="020B0902020204020304" pitchFamily="34" charset="-52"/>
              </a:rPr>
              <a:t>НАСЕЛЕНИЕ</a:t>
            </a:r>
            <a:br>
              <a:rPr lang="ru-RU" dirty="0">
                <a:latin typeface="a_FuturicaBlack" panose="020B0902020204020304" pitchFamily="34" charset="-52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5088" y="44624"/>
            <a:ext cx="624664" cy="945936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116632"/>
            <a:ext cx="1368152" cy="10727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36512" y="1124158"/>
            <a:ext cx="1166529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/>
              <a:t>Городское население </a:t>
            </a:r>
            <a:r>
              <a:rPr lang="ru-RU" sz="2500" b="1" dirty="0" smtClean="0"/>
              <a:t>45%</a:t>
            </a:r>
            <a:r>
              <a:rPr lang="ru-RU" sz="2500" dirty="0" smtClean="0"/>
              <a:t>                Сельское население </a:t>
            </a:r>
            <a:r>
              <a:rPr lang="ru-RU" sz="2500" b="1" dirty="0" smtClean="0"/>
              <a:t>55%</a:t>
            </a:r>
          </a:p>
          <a:p>
            <a:r>
              <a:rPr lang="ru-RU" sz="2400" dirty="0">
                <a:latin typeface="a_BodoniOrtoTitulNr"/>
              </a:rPr>
              <a:t> </a:t>
            </a:r>
            <a:r>
              <a:rPr lang="ru-RU" sz="2400" dirty="0"/>
              <a:t>●</a:t>
            </a:r>
            <a:r>
              <a:rPr lang="ru-RU" sz="2400" dirty="0" smtClean="0">
                <a:latin typeface="a_BodoniOrtoTitulNr"/>
              </a:rPr>
              <a:t> </a:t>
            </a:r>
            <a:r>
              <a:rPr lang="ru-RU" sz="2500" dirty="0" smtClean="0"/>
              <a:t>Крупные города: </a:t>
            </a:r>
          </a:p>
          <a:p>
            <a:r>
              <a:rPr lang="ru-RU" sz="2500" i="1" u="sng" dirty="0" smtClean="0"/>
              <a:t>   Яунде, порт </a:t>
            </a:r>
            <a:r>
              <a:rPr lang="ru-RU" sz="2500" i="1" u="sng" dirty="0" err="1" smtClean="0"/>
              <a:t>Дуала</a:t>
            </a:r>
            <a:r>
              <a:rPr lang="ru-RU" sz="2500" i="1" u="sng" dirty="0" smtClean="0"/>
              <a:t>, </a:t>
            </a:r>
            <a:r>
              <a:rPr lang="ru-RU" sz="2500" i="1" u="sng" dirty="0" err="1" smtClean="0"/>
              <a:t>Маруа</a:t>
            </a:r>
            <a:r>
              <a:rPr lang="ru-RU" sz="2500" i="1" u="sng" dirty="0" smtClean="0"/>
              <a:t>, </a:t>
            </a:r>
            <a:r>
              <a:rPr lang="ru-RU" sz="2500" i="1" u="sng" dirty="0" err="1" smtClean="0"/>
              <a:t>Гаруа</a:t>
            </a:r>
            <a:r>
              <a:rPr lang="ru-RU" sz="2500" i="1" u="sng" dirty="0" smtClean="0"/>
              <a:t>, </a:t>
            </a:r>
            <a:r>
              <a:rPr lang="ru-RU" sz="2500" i="1" u="sng" dirty="0" err="1" smtClean="0"/>
              <a:t>Беменда</a:t>
            </a:r>
            <a:r>
              <a:rPr lang="ru-RU" sz="2500" i="1" u="sng" dirty="0" smtClean="0"/>
              <a:t>, Буза, </a:t>
            </a:r>
            <a:r>
              <a:rPr lang="ru-RU" sz="2500" i="1" u="sng" dirty="0" err="1" smtClean="0"/>
              <a:t>Бафусам</a:t>
            </a:r>
            <a:endParaRPr lang="ru-RU" sz="2500" i="1" u="sng" dirty="0" smtClean="0"/>
          </a:p>
          <a:p>
            <a:r>
              <a:rPr lang="ru-RU" sz="2400" dirty="0">
                <a:latin typeface="a_BodoniOrtoTitulNr"/>
              </a:rPr>
              <a:t> </a:t>
            </a:r>
            <a:r>
              <a:rPr lang="ru-RU" sz="2400" dirty="0"/>
              <a:t>●</a:t>
            </a:r>
            <a:r>
              <a:rPr lang="ru-RU" sz="2400" dirty="0" smtClean="0">
                <a:latin typeface="a_BodoniOrtoTitulNr"/>
              </a:rPr>
              <a:t> </a:t>
            </a:r>
            <a:r>
              <a:rPr lang="ru-RU" sz="2500" i="1" dirty="0" smtClean="0"/>
              <a:t>Занятость:  17% сфера обслуживания</a:t>
            </a:r>
          </a:p>
          <a:p>
            <a:r>
              <a:rPr lang="ru-RU" sz="2500" i="1" dirty="0"/>
              <a:t> </a:t>
            </a:r>
            <a:r>
              <a:rPr lang="ru-RU" sz="2500" i="1" dirty="0" smtClean="0"/>
              <a:t>                      ● 54% экономически активного населения. </a:t>
            </a:r>
          </a:p>
          <a:p>
            <a:r>
              <a:rPr lang="ru-RU" sz="2500" i="1" dirty="0"/>
              <a:t> </a:t>
            </a:r>
            <a:r>
              <a:rPr lang="ru-RU" sz="2500" i="1" dirty="0" smtClean="0"/>
              <a:t>                     ●3</a:t>
            </a:r>
            <a:r>
              <a:rPr lang="en-US" sz="2500" i="1" dirty="0" smtClean="0"/>
              <a:t>/</a:t>
            </a:r>
            <a:r>
              <a:rPr lang="ru-RU" sz="2500" i="1" dirty="0"/>
              <a:t>4</a:t>
            </a:r>
            <a:r>
              <a:rPr lang="ru-RU" sz="2500" i="1" dirty="0" smtClean="0"/>
              <a:t>- с</a:t>
            </a:r>
            <a:r>
              <a:rPr lang="en-US" sz="2500" i="1" dirty="0" smtClean="0"/>
              <a:t>/</a:t>
            </a:r>
            <a:r>
              <a:rPr lang="ru-RU" sz="2500" i="1" dirty="0" smtClean="0"/>
              <a:t>х</a:t>
            </a:r>
          </a:p>
          <a:p>
            <a:r>
              <a:rPr lang="ru-RU" sz="2500" i="1" dirty="0" smtClean="0"/>
              <a:t>                     ● </a:t>
            </a:r>
            <a:r>
              <a:rPr lang="ru-RU" sz="2500" i="1" dirty="0"/>
              <a:t>1</a:t>
            </a:r>
            <a:r>
              <a:rPr lang="en-US" sz="2500" i="1" dirty="0" smtClean="0"/>
              <a:t>/</a:t>
            </a:r>
            <a:r>
              <a:rPr lang="ru-RU" sz="2500" i="1" dirty="0"/>
              <a:t>4</a:t>
            </a:r>
            <a:r>
              <a:rPr lang="ru-RU" sz="2500" i="1" dirty="0" smtClean="0"/>
              <a:t>- промышленность и горнодобывающая </a:t>
            </a:r>
            <a:r>
              <a:rPr lang="ru-RU" sz="2500" i="1" dirty="0" err="1" smtClean="0"/>
              <a:t>пром</a:t>
            </a:r>
            <a:r>
              <a:rPr lang="ru-RU" sz="2500" i="1" dirty="0" smtClean="0"/>
              <a:t>.</a:t>
            </a:r>
          </a:p>
          <a:p>
            <a:r>
              <a:rPr lang="ru-RU" sz="2500" i="1" dirty="0" smtClean="0"/>
              <a:t>         </a:t>
            </a:r>
          </a:p>
          <a:p>
            <a:r>
              <a:rPr lang="ru-RU" sz="2500" i="1" dirty="0" smtClean="0"/>
              <a:t>   </a:t>
            </a:r>
            <a:endParaRPr lang="ru-RU" sz="2500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861048"/>
            <a:ext cx="3816424" cy="28623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3931414"/>
            <a:ext cx="4248472" cy="280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967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7000">
              <a:srgbClr val="9FAE18"/>
            </a:gs>
            <a:gs pos="8000">
              <a:srgbClr val="00B050"/>
            </a:gs>
            <a:gs pos="27000">
              <a:srgbClr val="FFC000">
                <a:alpha val="77000"/>
                <a:lumMod val="90000"/>
              </a:srgb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Parangon 520C" pitchFamily="34" charset="0"/>
              </a:rPr>
              <a:t>Общая характеристика хозяйства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95536" y="1124744"/>
            <a:ext cx="8363272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latin typeface="Banco" panose="02027200000000000000" pitchFamily="18" charset="0"/>
              </a:rPr>
              <a:t>Камерун</a:t>
            </a:r>
            <a:r>
              <a:rPr lang="ru-RU" sz="2400" dirty="0" smtClean="0"/>
              <a:t> – </a:t>
            </a:r>
            <a:r>
              <a:rPr lang="ru-RU" sz="2400" dirty="0"/>
              <a:t>развивающаяся </a:t>
            </a:r>
            <a:r>
              <a:rPr lang="ru-RU" sz="2400" dirty="0" smtClean="0"/>
              <a:t>аграрно-индустриальная страна, но преимущественно аграрная</a:t>
            </a:r>
          </a:p>
          <a:p>
            <a:pPr marL="0" indent="0" algn="ctr">
              <a:buNone/>
            </a:pPr>
            <a:r>
              <a:rPr lang="ru-RU" sz="2400" u="sng" dirty="0" smtClean="0"/>
              <a:t>Ведущие отрасли экономики</a:t>
            </a:r>
            <a:r>
              <a:rPr lang="ru-RU" sz="2400" dirty="0" smtClean="0"/>
              <a:t>: добывающая и обрабатывающая </a:t>
            </a:r>
            <a:r>
              <a:rPr lang="ru-RU" sz="2400" dirty="0"/>
              <a:t>промышленность</a:t>
            </a:r>
            <a:r>
              <a:rPr lang="ru-RU" sz="2400" dirty="0" smtClean="0"/>
              <a:t>, металлургия, тяжёлое машиностроение, химическая, текстильная,  пищевая.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dirty="0" smtClean="0"/>
              <a:t>Уровень оснащённости экономики НТР низкий. </a:t>
            </a: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717032"/>
            <a:ext cx="5112568" cy="27442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3717032"/>
            <a:ext cx="3458174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29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000">
              <a:srgbClr val="FFC000"/>
            </a:gs>
            <a:gs pos="55000">
              <a:srgbClr val="00B050"/>
            </a:gs>
            <a:gs pos="4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Parangon 520C" pitchFamily="34" charset="0"/>
              </a:rPr>
              <a:t>Промышленность </a:t>
            </a:r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35496" y="980728"/>
            <a:ext cx="8784976" cy="54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i="1" dirty="0"/>
              <a:t>●</a:t>
            </a:r>
            <a:r>
              <a:rPr lang="ru-RU" sz="2400" dirty="0" smtClean="0">
                <a:latin typeface="a_BodoniOrtoTitulNr"/>
              </a:rPr>
              <a:t> </a:t>
            </a:r>
            <a:r>
              <a:rPr lang="ru-RU" sz="2400" u="sng" dirty="0" smtClean="0"/>
              <a:t>Главные отрасли специализации</a:t>
            </a:r>
            <a:r>
              <a:rPr lang="ru-RU" sz="2400" dirty="0" smtClean="0"/>
              <a:t>:</a:t>
            </a:r>
          </a:p>
          <a:p>
            <a:pPr marL="0" indent="0">
              <a:buNone/>
            </a:pPr>
            <a:r>
              <a:rPr lang="ru-RU" sz="2400" u="sng" dirty="0" smtClean="0"/>
              <a:t>Обрабатывающая</a:t>
            </a:r>
            <a:r>
              <a:rPr lang="ru-RU" sz="2400" dirty="0" smtClean="0"/>
              <a:t>: </a:t>
            </a:r>
            <a:r>
              <a:rPr lang="ru-RU" sz="2400" dirty="0" err="1" smtClean="0"/>
              <a:t>Нефте</a:t>
            </a:r>
            <a:r>
              <a:rPr lang="ru-RU" sz="2400" dirty="0" smtClean="0"/>
              <a:t>-химия, бокситы, деревообработка 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u="sng" dirty="0" smtClean="0"/>
              <a:t>Лёгкая</a:t>
            </a:r>
            <a:r>
              <a:rPr lang="ru-RU" sz="2400" dirty="0" smtClean="0"/>
              <a:t>: обувная, кожевенная, текстильная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u="sng" dirty="0" smtClean="0"/>
              <a:t>Пищевая</a:t>
            </a:r>
            <a:r>
              <a:rPr lang="ru-RU" sz="2400" dirty="0" smtClean="0"/>
              <a:t>: Пиво, фруктовые напитки, растительные масла, сахар.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u="sng" dirty="0" smtClean="0"/>
              <a:t>Энергетика</a:t>
            </a:r>
            <a:r>
              <a:rPr lang="ru-RU" sz="2400" dirty="0" smtClean="0"/>
              <a:t>: 99% вырабатывают ГЭС</a:t>
            </a:r>
          </a:p>
          <a:p>
            <a:pPr marL="0" indent="0">
              <a:buNone/>
            </a:pPr>
            <a:r>
              <a:rPr lang="ru-RU" sz="2400" i="1" dirty="0"/>
              <a:t>●</a:t>
            </a:r>
            <a:r>
              <a:rPr lang="ru-RU" sz="2400" dirty="0" smtClean="0">
                <a:latin typeface="a_BodoniOrtoTitulNr"/>
              </a:rPr>
              <a:t> </a:t>
            </a:r>
            <a:r>
              <a:rPr lang="ru-RU" sz="2400" dirty="0" smtClean="0"/>
              <a:t>Крупные центры:</a:t>
            </a:r>
            <a:r>
              <a:rPr lang="ru-RU" sz="2400" i="1" u="sng" dirty="0"/>
              <a:t> </a:t>
            </a:r>
            <a:r>
              <a:rPr lang="ru-RU" sz="2400" i="1" dirty="0" smtClean="0"/>
              <a:t>столица Яунде</a:t>
            </a:r>
            <a:r>
              <a:rPr lang="ru-RU" sz="2400" i="1" dirty="0"/>
              <a:t>, порт </a:t>
            </a:r>
            <a:r>
              <a:rPr lang="ru-RU" sz="2400" i="1" dirty="0" err="1" smtClean="0"/>
              <a:t>Дуала</a:t>
            </a:r>
            <a:r>
              <a:rPr lang="ru-RU" sz="2400" i="1" dirty="0" smtClean="0"/>
              <a:t>.</a:t>
            </a:r>
            <a:endParaRPr lang="ru-RU" sz="2400" i="1" dirty="0"/>
          </a:p>
          <a:p>
            <a:pPr marL="0" indent="0">
              <a:buNone/>
            </a:pPr>
            <a:r>
              <a:rPr lang="ru-RU" sz="2400" i="1" dirty="0" smtClean="0"/>
              <a:t>●</a:t>
            </a:r>
            <a:r>
              <a:rPr lang="ru-RU" sz="2400" dirty="0" smtClean="0">
                <a:latin typeface="a_BodoniOrtoTitulNr"/>
              </a:rPr>
              <a:t> </a:t>
            </a:r>
            <a:r>
              <a:rPr lang="ru-RU" sz="2400" dirty="0" smtClean="0"/>
              <a:t>Территориальное размещение: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промышленные районы 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расположены в зависимости от 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наличия полезных ископаемых 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и ресурсов для производства.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4583" y="3681028"/>
            <a:ext cx="4371913" cy="306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434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rgbClr val="FFC000"/>
            </a:gs>
            <a:gs pos="55000">
              <a:srgbClr val="00B050"/>
            </a:gs>
            <a:gs pos="100000">
              <a:srgbClr val="FFFF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ru-RU" dirty="0">
                <a:latin typeface="a_FuturicaBlack" panose="020B0902020204020304" pitchFamily="34" charset="-52"/>
              </a:rPr>
              <a:t>Сельское хозяйство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64704"/>
            <a:ext cx="8013576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i="1" dirty="0"/>
              <a:t>● </a:t>
            </a:r>
            <a:r>
              <a:rPr lang="ru-RU" sz="2600" dirty="0" smtClean="0">
                <a:latin typeface="Banco" panose="02027200000000000000" pitchFamily="18" charset="0"/>
              </a:rPr>
              <a:t>Камерун</a:t>
            </a:r>
            <a:r>
              <a:rPr lang="ru-RU" sz="2600" dirty="0" smtClean="0">
                <a:latin typeface="a_BodoniOrtoTitulNr"/>
              </a:rPr>
              <a:t>– </a:t>
            </a:r>
            <a:r>
              <a:rPr lang="ru-RU" sz="2600" dirty="0" smtClean="0">
                <a:latin typeface="Calibri (Основной текст)"/>
              </a:rPr>
              <a:t>преимущественно </a:t>
            </a:r>
            <a:r>
              <a:rPr lang="ru-RU" sz="2600" dirty="0" smtClean="0"/>
              <a:t>агарная </a:t>
            </a:r>
            <a:r>
              <a:rPr lang="ru-RU" sz="2600" dirty="0"/>
              <a:t>страна, доля с</a:t>
            </a:r>
            <a:r>
              <a:rPr lang="en-US" sz="2600" dirty="0"/>
              <a:t>/</a:t>
            </a:r>
            <a:r>
              <a:rPr lang="ru-RU" sz="2600" dirty="0"/>
              <a:t>х в ВВП </a:t>
            </a:r>
            <a:r>
              <a:rPr lang="ru-RU" sz="2600" dirty="0" smtClean="0"/>
              <a:t>44%. Перемещающийся, Потребительский </a:t>
            </a:r>
            <a:r>
              <a:rPr lang="ru-RU" sz="2600" dirty="0"/>
              <a:t>тип с</a:t>
            </a:r>
            <a:r>
              <a:rPr lang="en-US" sz="2600" dirty="0"/>
              <a:t>/</a:t>
            </a:r>
            <a:r>
              <a:rPr lang="ru-RU" sz="2600" dirty="0"/>
              <a:t>х. </a:t>
            </a:r>
          </a:p>
          <a:p>
            <a:pPr marL="0" indent="0">
              <a:buNone/>
            </a:pPr>
            <a:r>
              <a:rPr lang="ru-RU" sz="2600" i="1" dirty="0"/>
              <a:t>● </a:t>
            </a:r>
            <a:r>
              <a:rPr lang="ru-RU" sz="2600" dirty="0" smtClean="0"/>
              <a:t>Животноводство: слабо развито </a:t>
            </a:r>
            <a:endParaRPr lang="ru-RU" sz="2600" dirty="0"/>
          </a:p>
          <a:p>
            <a:pPr marL="0" indent="0">
              <a:buNone/>
            </a:pPr>
            <a:r>
              <a:rPr lang="ru-RU" sz="2600" i="1" dirty="0"/>
              <a:t>● </a:t>
            </a:r>
            <a:r>
              <a:rPr lang="ru-RU" sz="2600" dirty="0" smtClean="0"/>
              <a:t>Растениеводство</a:t>
            </a:r>
            <a:r>
              <a:rPr lang="ru-RU" sz="2600" dirty="0"/>
              <a:t>: авокадо, арахис, бананы, рис, ямс, таро, сахарный тростник; чай, кофе, сахар, и табак</a:t>
            </a:r>
            <a:r>
              <a:rPr lang="ru-RU" sz="2600" dirty="0" smtClean="0"/>
              <a:t>.</a:t>
            </a:r>
            <a:endParaRPr lang="ru-RU" sz="2600" dirty="0"/>
          </a:p>
          <a:p>
            <a:pPr marL="0" indent="0">
              <a:buNone/>
            </a:pPr>
            <a:r>
              <a:rPr lang="ru-RU" sz="2600" dirty="0"/>
              <a:t>Другое: Х</a:t>
            </a:r>
            <a:r>
              <a:rPr lang="ru-RU" sz="2600" dirty="0" smtClean="0"/>
              <a:t>лопок</a:t>
            </a:r>
            <a:r>
              <a:rPr lang="ru-RU" sz="2600" dirty="0"/>
              <a:t>; рыболовство;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5379" y="4005064"/>
            <a:ext cx="1813125" cy="19138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100" y="4363216"/>
            <a:ext cx="2349348" cy="18020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4026" y="5771741"/>
            <a:ext cx="1601856" cy="10862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869668"/>
            <a:ext cx="3888432" cy="291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60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BA3E0C"/>
            </a:gs>
            <a:gs pos="55000">
              <a:srgbClr val="00B050"/>
            </a:gs>
            <a:gs pos="83000">
              <a:srgbClr val="FFC000">
                <a:alpha val="77000"/>
                <a:lumMod val="90000"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_FuturicaBlack" panose="020B0902020204020304" pitchFamily="34" charset="-52"/>
              </a:rPr>
              <a:t>ТРАНСПОРТ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8"/>
            <a:ext cx="1927717" cy="11807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116632"/>
            <a:ext cx="1472644" cy="12241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1484784"/>
            <a:ext cx="61206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●</a:t>
            </a:r>
            <a:r>
              <a:rPr lang="ru-RU" dirty="0" smtClean="0">
                <a:latin typeface="a_BodoniOrtoTitulNr"/>
              </a:rPr>
              <a:t> </a:t>
            </a:r>
            <a:r>
              <a:rPr lang="ru-RU" b="1" dirty="0"/>
              <a:t>Транспортная сеть ЮАР </a:t>
            </a:r>
            <a:r>
              <a:rPr lang="ru-RU" b="1" dirty="0" smtClean="0"/>
              <a:t>недостаточно развита</a:t>
            </a:r>
            <a:endParaRPr lang="ru-RU" b="1" dirty="0"/>
          </a:p>
          <a:p>
            <a:r>
              <a:rPr lang="ru-RU" i="1" dirty="0"/>
              <a:t>●</a:t>
            </a:r>
            <a:r>
              <a:rPr lang="ru-RU" b="1" dirty="0" smtClean="0">
                <a:latin typeface="a_BodoniOrtoTitulNr"/>
              </a:rPr>
              <a:t> </a:t>
            </a:r>
            <a:r>
              <a:rPr lang="ru-RU" b="1" dirty="0" smtClean="0"/>
              <a:t>Железные дороги всего 987 км</a:t>
            </a:r>
            <a:r>
              <a:rPr lang="ru-RU" b="1" dirty="0"/>
              <a:t>.</a:t>
            </a:r>
          </a:p>
          <a:p>
            <a:r>
              <a:rPr lang="ru-RU" i="1" dirty="0"/>
              <a:t>●</a:t>
            </a:r>
            <a:r>
              <a:rPr lang="ru-RU" b="1" dirty="0" smtClean="0">
                <a:latin typeface="a_BodoniOrtoTitulNr"/>
              </a:rPr>
              <a:t> </a:t>
            </a:r>
            <a:r>
              <a:rPr lang="ru-RU" b="1" dirty="0"/>
              <a:t>Автодорогами </a:t>
            </a:r>
            <a:r>
              <a:rPr lang="ru-RU" b="1" dirty="0" smtClean="0"/>
              <a:t>всего 50000 км</a:t>
            </a:r>
            <a:r>
              <a:rPr lang="ru-RU" b="1" dirty="0"/>
              <a:t>. </a:t>
            </a:r>
          </a:p>
          <a:p>
            <a:r>
              <a:rPr lang="ru-RU" i="1" dirty="0" smtClean="0"/>
              <a:t>●</a:t>
            </a:r>
            <a:r>
              <a:rPr lang="ru-RU" b="1" dirty="0" smtClean="0">
                <a:latin typeface="a_BodoniOrtoTitulNr"/>
              </a:rPr>
              <a:t> </a:t>
            </a:r>
            <a:r>
              <a:rPr lang="ru-RU" b="1" dirty="0"/>
              <a:t>Порты: </a:t>
            </a:r>
            <a:r>
              <a:rPr lang="ru-RU" b="1" dirty="0" smtClean="0"/>
              <a:t>Главный порт </a:t>
            </a:r>
            <a:r>
              <a:rPr lang="ru-RU" b="1" dirty="0" err="1" smtClean="0"/>
              <a:t>Дуале</a:t>
            </a:r>
            <a:endParaRPr lang="ru-RU" b="1" dirty="0"/>
          </a:p>
          <a:p>
            <a:r>
              <a:rPr lang="ru-RU" b="1" dirty="0"/>
              <a:t>Порт-Элизабет, Ричарде-Бей, </a:t>
            </a:r>
            <a:r>
              <a:rPr lang="ru-RU" b="1" dirty="0" err="1"/>
              <a:t>Салданья</a:t>
            </a:r>
            <a:r>
              <a:rPr lang="ru-RU" b="1" dirty="0"/>
              <a:t>.</a:t>
            </a:r>
          </a:p>
          <a:p>
            <a:r>
              <a:rPr lang="ru-RU" i="1" dirty="0"/>
              <a:t>●</a:t>
            </a:r>
            <a:r>
              <a:rPr lang="ru-RU" b="1" dirty="0" smtClean="0">
                <a:latin typeface="a_BodoniOrtoTitulNr"/>
              </a:rPr>
              <a:t> </a:t>
            </a:r>
            <a:r>
              <a:rPr lang="ru-RU" b="1" dirty="0"/>
              <a:t>Торговый флот – </a:t>
            </a:r>
            <a:r>
              <a:rPr lang="ru-RU" b="1" dirty="0" smtClean="0"/>
              <a:t>всего 6 океанских </a:t>
            </a:r>
          </a:p>
          <a:p>
            <a:r>
              <a:rPr lang="ru-RU" b="1" dirty="0" smtClean="0"/>
              <a:t>грузовых лайнера</a:t>
            </a:r>
            <a:endParaRPr lang="ru-RU" b="1" dirty="0"/>
          </a:p>
          <a:p>
            <a:r>
              <a:rPr lang="ru-RU" i="1" dirty="0"/>
              <a:t>●</a:t>
            </a:r>
            <a:r>
              <a:rPr lang="ru-RU" b="1" dirty="0" smtClean="0">
                <a:latin typeface="a_BodoniOrtoTitulNr"/>
              </a:rPr>
              <a:t> </a:t>
            </a:r>
            <a:r>
              <a:rPr lang="ru-RU" b="1" dirty="0"/>
              <a:t>Аэропорты – </a:t>
            </a:r>
            <a:r>
              <a:rPr lang="ru-RU" b="1" dirty="0" smtClean="0"/>
              <a:t> 47; международные в </a:t>
            </a:r>
            <a:r>
              <a:rPr lang="ru-RU" b="1" dirty="0" err="1" smtClean="0"/>
              <a:t>Дуале</a:t>
            </a:r>
            <a:r>
              <a:rPr lang="ru-RU" b="1" dirty="0" smtClean="0"/>
              <a:t> и </a:t>
            </a:r>
            <a:r>
              <a:rPr lang="ru-RU" b="1" dirty="0" err="1" smtClean="0"/>
              <a:t>Гарве</a:t>
            </a:r>
            <a:endParaRPr lang="ru-RU" b="1" dirty="0"/>
          </a:p>
          <a:p>
            <a:r>
              <a:rPr lang="ru-RU" i="1" dirty="0"/>
              <a:t>● </a:t>
            </a:r>
            <a:r>
              <a:rPr lang="ru-RU" b="1" dirty="0" smtClean="0">
                <a:latin typeface="a_BodoniOrtoTitulNr"/>
              </a:rPr>
              <a:t> </a:t>
            </a:r>
            <a:r>
              <a:rPr lang="ru-RU" b="1" dirty="0"/>
              <a:t>Грузооборот: </a:t>
            </a:r>
            <a:r>
              <a:rPr lang="ru-RU" b="1" dirty="0" smtClean="0"/>
              <a:t>≈ 4,5 млн. </a:t>
            </a:r>
            <a:r>
              <a:rPr lang="ru-RU" b="1" dirty="0"/>
              <a:t>тонн</a:t>
            </a:r>
          </a:p>
          <a:p>
            <a:r>
              <a:rPr lang="ru-RU" i="1" dirty="0" smtClean="0"/>
              <a:t>●</a:t>
            </a:r>
            <a:r>
              <a:rPr lang="ru-RU" b="1" dirty="0" smtClean="0">
                <a:latin typeface="a_BodoniOrtoTitulNr"/>
              </a:rPr>
              <a:t> </a:t>
            </a:r>
            <a:r>
              <a:rPr lang="ru-RU" b="1" dirty="0"/>
              <a:t>Пассажирооборот: ≈50 млрд.  пас. км.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096" y="4525825"/>
            <a:ext cx="4592931" cy="20715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4012167"/>
            <a:ext cx="3816424" cy="24411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1556792"/>
            <a:ext cx="3448183" cy="228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790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00B050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7504" y="19776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Политико-географическое положение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1196752"/>
            <a:ext cx="9324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u="sng" dirty="0" smtClean="0"/>
              <a:t>Республика Камерун находиться в центре на западном берегу Африки; </a:t>
            </a:r>
            <a:endParaRPr lang="ru-RU" sz="3200" u="sng" dirty="0"/>
          </a:p>
          <a:p>
            <a:r>
              <a:rPr lang="ru-RU" sz="3200" u="sng" dirty="0" smtClean="0"/>
              <a:t>Имеет </a:t>
            </a:r>
            <a:r>
              <a:rPr lang="ru-RU" sz="3200" u="sng" dirty="0"/>
              <a:t>приморское и соседское </a:t>
            </a:r>
            <a:r>
              <a:rPr lang="ru-RU" sz="3200" u="sng" dirty="0" smtClean="0"/>
              <a:t>положение;</a:t>
            </a:r>
            <a:endParaRPr lang="ru-RU" sz="3200" u="sng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3068960"/>
            <a:ext cx="1842017" cy="273630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3717032"/>
            <a:ext cx="1440424" cy="14404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2924944"/>
            <a:ext cx="1584176" cy="158417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2852936"/>
            <a:ext cx="917915" cy="9159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5662" y="5157192"/>
            <a:ext cx="1172522" cy="117252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5733256"/>
            <a:ext cx="1101089" cy="1101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1657" y="5445224"/>
            <a:ext cx="574199" cy="574199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23528" y="321297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Нигерия</a:t>
            </a:r>
            <a:endParaRPr lang="ru-RU" sz="36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652120" y="2924944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ЧАД</a:t>
            </a:r>
            <a:endParaRPr lang="ru-RU" sz="3600" b="1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6240814" y="4024283"/>
            <a:ext cx="29031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Центрально-африканская </a:t>
            </a:r>
            <a:r>
              <a:rPr lang="ru-RU" sz="2400" b="1" i="1" dirty="0" err="1" smtClean="0"/>
              <a:t>респ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6300192" y="5420287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Конго</a:t>
            </a:r>
            <a:endParaRPr lang="ru-RU" sz="3600" b="1" i="1" dirty="0"/>
          </a:p>
        </p:txBody>
      </p:sp>
      <p:sp>
        <p:nvSpPr>
          <p:cNvPr id="29" name="TextBox 28"/>
          <p:cNvSpPr txBox="1"/>
          <p:nvPr/>
        </p:nvSpPr>
        <p:spPr>
          <a:xfrm>
            <a:off x="4680320" y="6211669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Габон</a:t>
            </a:r>
            <a:endParaRPr lang="ru-RU" sz="3600" b="1" i="1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4869160"/>
            <a:ext cx="1512168" cy="151216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051721" y="5877272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Экватор. Гвинея</a:t>
            </a:r>
            <a:endParaRPr lang="ru-RU" sz="2400" b="1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-36512" y="4293096"/>
            <a:ext cx="2450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Атлантический океан</a:t>
            </a:r>
            <a:endParaRPr lang="ru-RU" sz="2400" i="1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2" y="5085184"/>
            <a:ext cx="1512168" cy="151216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5157192"/>
            <a:ext cx="1512168" cy="151216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5229200"/>
            <a:ext cx="1512168" cy="1512168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764704"/>
            <a:ext cx="4828953" cy="584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325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6" grpId="0"/>
      <p:bldP spid="27" grpId="0"/>
      <p:bldP spid="28" grpId="0"/>
      <p:bldP spid="29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99817"/>
            </a:gs>
            <a:gs pos="26000">
              <a:srgbClr val="00B050"/>
            </a:gs>
            <a:gs pos="61000">
              <a:srgbClr val="FFC000">
                <a:alpha val="77000"/>
                <a:lumMod val="90000"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ru-RU" dirty="0">
                <a:latin typeface="a_FuturicaBlack" panose="020B0902020204020304" pitchFamily="34" charset="-52"/>
              </a:rPr>
              <a:t>Внутренние различия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8856984" cy="6552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/>
              <a:t>● </a:t>
            </a:r>
            <a:r>
              <a:rPr lang="ru-RU" b="1" i="1" dirty="0" smtClean="0"/>
              <a:t>Более менее развитыми являются районы столицы административных районов. Все остальные земли используются под плантации или промышленную деятельность. Тем не менее различия не очень большие</a:t>
            </a:r>
            <a:endParaRPr lang="ru-RU" b="1" i="1" dirty="0"/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ru-RU" b="1" i="1" dirty="0">
              <a:latin typeface="a_BodoniOrtoTitulNr"/>
            </a:endParaRPr>
          </a:p>
          <a:p>
            <a:pPr marL="0" indent="0">
              <a:buNone/>
            </a:pPr>
            <a:endParaRPr lang="ru-RU" b="1" i="1" dirty="0" smtClean="0">
              <a:latin typeface="a_BodoniOrtoTitulNr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3429000"/>
            <a:ext cx="3953969" cy="2664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9840" y="3359814"/>
            <a:ext cx="4854648" cy="338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663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rgbClr val="F99817"/>
            </a:gs>
            <a:gs pos="90000">
              <a:srgbClr val="00B050"/>
            </a:gs>
            <a:gs pos="39000">
              <a:srgbClr val="FFFF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867328" cy="1143000"/>
          </a:xfrm>
        </p:spPr>
        <p:txBody>
          <a:bodyPr>
            <a:normAutofit/>
          </a:bodyPr>
          <a:lstStyle/>
          <a:p>
            <a:r>
              <a:rPr lang="ru-RU" dirty="0">
                <a:latin typeface="a_FuturicaBlack" panose="020B0902020204020304" pitchFamily="34" charset="-52"/>
              </a:rPr>
              <a:t>Внешнеэкономические связи</a:t>
            </a: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i="1" dirty="0"/>
              <a:t>● </a:t>
            </a:r>
            <a:r>
              <a:rPr lang="ru-RU" b="1" i="1" dirty="0" smtClean="0"/>
              <a:t>Импорт: </a:t>
            </a:r>
            <a:r>
              <a:rPr lang="ru-RU" sz="2800" dirty="0" smtClean="0"/>
              <a:t>Топливо, продовольствие, промышленные товары, транспортные средства</a:t>
            </a:r>
          </a:p>
          <a:p>
            <a:pPr marL="0" indent="0">
              <a:buNone/>
            </a:pPr>
            <a:r>
              <a:rPr lang="ru-RU" sz="2800" u="sng" dirty="0" smtClean="0"/>
              <a:t>Поставщики: </a:t>
            </a:r>
            <a:r>
              <a:rPr lang="ru-RU" sz="2800" dirty="0" err="1" smtClean="0"/>
              <a:t>Франция,Нигерия,Китай,Бельгия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i="1" dirty="0"/>
              <a:t>● </a:t>
            </a:r>
            <a:r>
              <a:rPr lang="ru-RU" b="1" i="1" dirty="0" smtClean="0"/>
              <a:t>Экспорт</a:t>
            </a:r>
            <a:r>
              <a:rPr lang="ru-RU" sz="2800" b="1" i="1" dirty="0" smtClean="0"/>
              <a:t>: </a:t>
            </a:r>
            <a:r>
              <a:rPr lang="ru-RU" sz="2800" dirty="0" smtClean="0"/>
              <a:t>Сырая нефть, нефтепродукты, лесоматериалы,  какао-бобы, кофе, хлопок</a:t>
            </a:r>
          </a:p>
          <a:p>
            <a:pPr marL="0" indent="0">
              <a:buNone/>
            </a:pPr>
            <a:r>
              <a:rPr lang="ru-RU" sz="2800" u="sng" dirty="0" smtClean="0"/>
              <a:t>Покупатели</a:t>
            </a:r>
            <a:r>
              <a:rPr lang="ru-RU" sz="2800" dirty="0" smtClean="0"/>
              <a:t>: Испания, Италия, США, Франция, Китай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683568" y="4581128"/>
            <a:ext cx="4464496" cy="504056"/>
          </a:xfrm>
          <a:prstGeom prst="rightArrow">
            <a:avLst/>
          </a:prstGeom>
          <a:solidFill>
            <a:srgbClr val="3CFD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flipH="1">
            <a:off x="4139952" y="6093296"/>
            <a:ext cx="3744416" cy="50405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3988908"/>
            <a:ext cx="1368152" cy="20323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5373216"/>
            <a:ext cx="1656184" cy="129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27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1000">
              <a:srgbClr val="FFFF00"/>
            </a:gs>
            <a:gs pos="12083">
              <a:srgbClr val="F99817"/>
            </a:gs>
            <a:gs pos="18000">
              <a:srgbClr val="F99817"/>
            </a:gs>
            <a:gs pos="90000">
              <a:srgbClr val="00B050"/>
            </a:gs>
            <a:gs pos="51000">
              <a:srgbClr val="FFC000">
                <a:alpha val="77000"/>
                <a:lumMod val="90000"/>
              </a:srgb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70992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Parangon 520C" pitchFamily="34" charset="0"/>
              </a:rPr>
              <a:t>Ассоциативное </a:t>
            </a:r>
            <a:r>
              <a:rPr lang="ru-RU" dirty="0" smtClean="0">
                <a:latin typeface="Parangon 520C" pitchFamily="34" charset="0"/>
              </a:rPr>
              <a:t/>
            </a:r>
            <a:br>
              <a:rPr lang="ru-RU" dirty="0" smtClean="0">
                <a:latin typeface="Parangon 520C" pitchFamily="34" charset="0"/>
              </a:rPr>
            </a:br>
            <a:r>
              <a:rPr lang="ru-RU" dirty="0" smtClean="0">
                <a:latin typeface="Parangon 520C" pitchFamily="34" charset="0"/>
              </a:rPr>
              <a:t>восприятие </a:t>
            </a:r>
            <a:r>
              <a:rPr lang="ru-RU" dirty="0">
                <a:latin typeface="Parangon 520C" pitchFamily="34" charset="0"/>
              </a:rPr>
              <a:t>страны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1703710"/>
            <a:ext cx="7308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Banco" panose="02027200000000000000" pitchFamily="18" charset="0"/>
              </a:rPr>
              <a:t>Камерун- это бегуны, карликовые козы, Вулкан</a:t>
            </a:r>
            <a:endParaRPr lang="ru-RU" sz="3200" dirty="0">
              <a:latin typeface="Banco" panose="02027200000000000000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3627022"/>
            <a:ext cx="3672408" cy="27543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5180" y="155112"/>
            <a:ext cx="2664296" cy="19982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047678"/>
            <a:ext cx="4680520" cy="356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383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00B050"/>
            </a:gs>
            <a:gs pos="2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41379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Политико-географическое положение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7504" y="1268760"/>
            <a:ext cx="9190856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u="sng" dirty="0" smtClean="0"/>
              <a:t>Камерун </a:t>
            </a:r>
            <a:r>
              <a:rPr lang="ru-RU" u="sng" dirty="0"/>
              <a:t>не входит не в один политический блок </a:t>
            </a:r>
            <a:r>
              <a:rPr lang="ru-RU" dirty="0" smtClean="0"/>
              <a:t>✔</a:t>
            </a:r>
          </a:p>
          <a:p>
            <a:pPr marL="0" indent="0">
              <a:buNone/>
            </a:pPr>
            <a:r>
              <a:rPr lang="ru-RU" dirty="0" smtClean="0"/>
              <a:t>►</a:t>
            </a:r>
            <a:r>
              <a:rPr lang="ru-RU" u="sng" dirty="0"/>
              <a:t>М</a:t>
            </a:r>
            <a:r>
              <a:rPr lang="ru-RU" u="sng" dirty="0" smtClean="0"/>
              <a:t>ировых организаций и Камерун:</a:t>
            </a:r>
            <a:endParaRPr lang="ru-RU" u="sng" dirty="0"/>
          </a:p>
          <a:p>
            <a:pPr marL="180000">
              <a:spcBef>
                <a:spcPts val="600"/>
              </a:spcBef>
              <a:buFontTx/>
              <a:buChar char="-"/>
            </a:pPr>
            <a:r>
              <a:rPr lang="ru-RU" b="1" i="1" dirty="0"/>
              <a:t>Страны Африки, Карибского бас. и Тихого океана </a:t>
            </a:r>
            <a:endParaRPr lang="ru-RU" dirty="0"/>
          </a:p>
          <a:p>
            <a:pPr marL="180000">
              <a:spcBef>
                <a:spcPts val="600"/>
              </a:spcBef>
              <a:buFontTx/>
              <a:buChar char="-"/>
            </a:pPr>
            <a:r>
              <a:rPr lang="ru-RU" b="1" i="1" dirty="0" smtClean="0"/>
              <a:t>Организация Африканского Единства</a:t>
            </a:r>
            <a:endParaRPr lang="ru-RU" b="1" i="1" dirty="0"/>
          </a:p>
          <a:p>
            <a:pPr marL="180000">
              <a:spcBef>
                <a:spcPts val="600"/>
              </a:spcBef>
              <a:buFontTx/>
              <a:buChar char="-"/>
            </a:pPr>
            <a:r>
              <a:rPr lang="ru-RU" b="1" i="1" dirty="0"/>
              <a:t>Содружество наций</a:t>
            </a:r>
          </a:p>
          <a:p>
            <a:pPr marL="180000">
              <a:spcBef>
                <a:spcPts val="600"/>
              </a:spcBef>
              <a:buFontTx/>
              <a:buChar char="-"/>
            </a:pPr>
            <a:r>
              <a:rPr lang="ru-RU" dirty="0"/>
              <a:t>Всемирная торговая организация (ВТО)</a:t>
            </a:r>
          </a:p>
          <a:p>
            <a:pPr>
              <a:spcBef>
                <a:spcPts val="600"/>
              </a:spcBef>
              <a:buFontTx/>
              <a:buChar char="-"/>
            </a:pPr>
            <a:r>
              <a:rPr lang="ru-RU" dirty="0" smtClean="0"/>
              <a:t>ЮНЕСКО</a:t>
            </a:r>
            <a:endParaRPr lang="ru-RU" dirty="0"/>
          </a:p>
          <a:p>
            <a:pPr>
              <a:spcBef>
                <a:spcPts val="600"/>
              </a:spcBef>
              <a:buFontTx/>
              <a:buChar char="-"/>
            </a:pPr>
            <a:r>
              <a:rPr lang="ru-RU" dirty="0"/>
              <a:t>ООН</a:t>
            </a:r>
          </a:p>
          <a:p>
            <a:pPr marL="0" indent="0">
              <a:buNone/>
            </a:pPr>
            <a:endParaRPr lang="ru-RU" u="sng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55573" y="4653136"/>
            <a:ext cx="2152931" cy="21328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9182" y="4941168"/>
            <a:ext cx="2263058" cy="16972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5018772"/>
            <a:ext cx="2304256" cy="157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420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lumMod val="61000"/>
                <a:lumOff val="39000"/>
              </a:srgbClr>
            </a:gs>
            <a:gs pos="100000">
              <a:srgbClr val="00B050"/>
            </a:gs>
            <a:gs pos="5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dirty="0">
                <a:latin typeface="Parangon 520C" pitchFamily="34" charset="0"/>
              </a:rPr>
              <a:t>Изменение ПГП со временем</a:t>
            </a:r>
            <a:endParaRPr lang="ru-RU" dirty="0">
              <a:latin typeface="Parangon 520C" pitchFamily="34" charset="0"/>
              <a:cs typeface="AngsanaUPC" panose="02020603050405020304" pitchFamily="18" charset="-3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435280" cy="52565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Доколониальный период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1472 год – создание первой торговой фактории португальцами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XVII</a:t>
            </a:r>
            <a:r>
              <a:rPr lang="ru-RU" sz="2400" dirty="0" smtClean="0"/>
              <a:t> век – создание раннефеодального государства </a:t>
            </a:r>
            <a:r>
              <a:rPr lang="ru-RU" sz="2400" dirty="0" err="1" smtClean="0"/>
              <a:t>Мандара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1715 год – преобразование </a:t>
            </a:r>
            <a:r>
              <a:rPr lang="ru-RU" sz="2400" dirty="0" err="1" smtClean="0"/>
              <a:t>Мандары</a:t>
            </a:r>
            <a:r>
              <a:rPr lang="ru-RU" sz="2400" dirty="0" smtClean="0"/>
              <a:t> в султанат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XVIII</a:t>
            </a:r>
            <a:r>
              <a:rPr lang="ru-RU" sz="2400" dirty="0" smtClean="0"/>
              <a:t> век – активная европейская колонизация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1884 год – присоединение к Германской империи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1888 год – активное освоение земли Камеруна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1916 год – оккупация Англией и Францией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1922 год – разделение Камеруна между Англией и Францией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1961 год – создание независимой республики Камерун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773" y="908720"/>
            <a:ext cx="286771" cy="3122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773" y="1268760"/>
            <a:ext cx="286771" cy="3122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773" y="1628800"/>
            <a:ext cx="286771" cy="3122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773" y="1988840"/>
            <a:ext cx="286771" cy="3122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773" y="2348880"/>
            <a:ext cx="286771" cy="3122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773" y="2684690"/>
            <a:ext cx="286771" cy="3122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773" y="3068960"/>
            <a:ext cx="286771" cy="3122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476778"/>
            <a:ext cx="286771" cy="3122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836818"/>
            <a:ext cx="286771" cy="31226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196858"/>
            <a:ext cx="286771" cy="31226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23728" y="4581128"/>
            <a:ext cx="51125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На протяжении всей истории территории Камеруна, она передавалась из рук в руки: в начале территорию делили местные древние племена, а затем европейские государства. На данный момент после получения независимости крупных конфликтов не возникало.</a:t>
            </a:r>
            <a:endParaRPr lang="ru-RU" sz="20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988" y="4568082"/>
            <a:ext cx="2140764" cy="22452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7605" y="4581128"/>
            <a:ext cx="1954875" cy="219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186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86000">
              <a:srgbClr val="FFC0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72" y="116632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Parangon 520C" pitchFamily="34" charset="0"/>
              </a:rPr>
              <a:t>Влияние ПГП на развитие хозяйства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864" y="1279301"/>
            <a:ext cx="7653536" cy="55786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  ПГП Республики Камерун весьма неплохое: страна находиться в центре материка, что даёт ей хороший уровень развития торговли, а так же этому способствует выход в Атлантический океан. </a:t>
            </a:r>
          </a:p>
          <a:p>
            <a:pPr marL="0" indent="0">
              <a:buNone/>
            </a:pPr>
            <a:r>
              <a:rPr lang="ru-RU" dirty="0" smtClean="0"/>
              <a:t>Несомненным плюсом </a:t>
            </a:r>
          </a:p>
          <a:p>
            <a:pPr marL="0" indent="0">
              <a:buNone/>
            </a:pPr>
            <a:r>
              <a:rPr lang="ru-RU" dirty="0" smtClean="0"/>
              <a:t>является отсутствие конфликтов, </a:t>
            </a:r>
          </a:p>
          <a:p>
            <a:pPr marL="0" indent="0">
              <a:buNone/>
            </a:pPr>
            <a:r>
              <a:rPr lang="ru-RU" dirty="0" smtClean="0"/>
              <a:t>как внутри так и вне страны. </a:t>
            </a:r>
          </a:p>
          <a:p>
            <a:pPr marL="0" indent="0">
              <a:buNone/>
            </a:pPr>
            <a:r>
              <a:rPr lang="ru-RU" dirty="0" smtClean="0"/>
              <a:t>Однако много положительных </a:t>
            </a:r>
          </a:p>
          <a:p>
            <a:pPr marL="0" indent="0">
              <a:buNone/>
            </a:pPr>
            <a:r>
              <a:rPr lang="ru-RU" dirty="0" smtClean="0"/>
              <a:t>факторов ПГП оказывает малое</a:t>
            </a:r>
          </a:p>
          <a:p>
            <a:pPr marL="0" indent="0">
              <a:buNone/>
            </a:pPr>
            <a:r>
              <a:rPr lang="ru-RU" dirty="0" smtClean="0"/>
              <a:t>Влияние на развитие жизни и</a:t>
            </a:r>
          </a:p>
          <a:p>
            <a:pPr marL="0" indent="0">
              <a:buNone/>
            </a:pPr>
            <a:r>
              <a:rPr lang="ru-RU" dirty="0"/>
              <a:t>э</a:t>
            </a:r>
            <a:r>
              <a:rPr lang="ru-RU" dirty="0" smtClean="0"/>
              <a:t>кономики в данном государстве.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2536" y="931853"/>
            <a:ext cx="1512168" cy="9129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3284983"/>
            <a:ext cx="2618283" cy="311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676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7936">
              <a:srgbClr val="35B33F"/>
            </a:gs>
            <a:gs pos="38000">
              <a:srgbClr val="00B050"/>
            </a:gs>
            <a:gs pos="100000">
              <a:srgbClr val="FFC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4178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Экономико-географическое положение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196752"/>
            <a:ext cx="9108504" cy="49294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Banco" panose="02027200000000000000" pitchFamily="18" charset="0"/>
                <a:cs typeface="Times New Roman" panose="02020603050405020304" pitchFamily="18" charset="0"/>
              </a:rPr>
              <a:t>Камерун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наиболее 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обеспеченных стран Чёрной Африки;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ВВП- 25 000 млн.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$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(96 место)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Валюта: ФРАНК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475</a:t>
            </a:r>
            <a:r>
              <a:rPr lang="ru-RU" sz="2800" dirty="0"/>
              <a:t>₣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=1$</a:t>
            </a:r>
          </a:p>
          <a:p>
            <a:pPr marL="0" indent="0">
              <a:spcBef>
                <a:spcPts val="0"/>
              </a:spcBef>
              <a:buNone/>
            </a:pP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Выходы на мировые торговые пути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Камерун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граничит с </a:t>
            </a:r>
            <a:r>
              <a:rPr lang="ru-RU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6ю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которыми активно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торгует, в том числе и через густую речную сеть.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делает это со странами, до которых нельзя добраться по суши, т.к. имеет выход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Атлантический океан. Здесь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крупнейших портов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Африке: ДАУЛА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Douala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548680"/>
            <a:ext cx="3600400" cy="18320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0374" y="2240868"/>
            <a:ext cx="951706" cy="9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2488983"/>
            <a:ext cx="692457" cy="6879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2492896"/>
            <a:ext cx="692457" cy="6879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2492896"/>
            <a:ext cx="692457" cy="6879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076551"/>
            <a:ext cx="4104456" cy="36043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6778" y="3383429"/>
            <a:ext cx="2987590" cy="321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392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rgbClr val="00B050"/>
            </a:gs>
            <a:gs pos="100000">
              <a:srgbClr val="FFF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16632" y="269776"/>
            <a:ext cx="11305256" cy="1143000"/>
          </a:xfrm>
        </p:spPr>
        <p:txBody>
          <a:bodyPr>
            <a:noAutofit/>
          </a:bodyPr>
          <a:lstStyle/>
          <a:p>
            <a:r>
              <a:rPr lang="ru-RU" sz="3600" dirty="0">
                <a:latin typeface="Parangon 520C" pitchFamily="34" charset="0"/>
              </a:rPr>
              <a:t>Положение к главным </a:t>
            </a:r>
            <a:r>
              <a:rPr lang="ru-RU" sz="3600" dirty="0" smtClean="0">
                <a:latin typeface="Parangon 520C" pitchFamily="34" charset="0"/>
              </a:rPr>
              <a:t>топливно-</a:t>
            </a:r>
            <a:r>
              <a:rPr lang="en-US" sz="3600" dirty="0" smtClean="0">
                <a:latin typeface="Parangon 520C" pitchFamily="34" charset="0"/>
              </a:rPr>
              <a:t/>
            </a:r>
            <a:br>
              <a:rPr lang="en-US" sz="3600" dirty="0" smtClean="0">
                <a:latin typeface="Parangon 520C" pitchFamily="34" charset="0"/>
              </a:rPr>
            </a:br>
            <a:r>
              <a:rPr lang="ru-RU" sz="3600" dirty="0" smtClean="0">
                <a:latin typeface="Parangon 520C" pitchFamily="34" charset="0"/>
              </a:rPr>
              <a:t>сырьевым </a:t>
            </a:r>
            <a:r>
              <a:rPr lang="ru-RU" sz="3600" dirty="0">
                <a:latin typeface="Parangon 520C" pitchFamily="34" charset="0"/>
              </a:rPr>
              <a:t>и промышленным, с/х районам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₣</a:t>
            </a:r>
            <a:r>
              <a:rPr lang="ru-RU" sz="2800" dirty="0"/>
              <a:t> </a:t>
            </a:r>
            <a:r>
              <a:rPr lang="ru-RU" sz="2800" dirty="0" smtClean="0"/>
              <a:t>Наличие Камерунских го</a:t>
            </a:r>
            <a:r>
              <a:rPr lang="ru-RU" sz="2800" dirty="0"/>
              <a:t>р</a:t>
            </a:r>
            <a:r>
              <a:rPr lang="ru-RU" sz="2800" dirty="0" smtClean="0"/>
              <a:t> даёт стране отличную топливо-сырьевую базу (нефть, газ, </a:t>
            </a:r>
            <a:r>
              <a:rPr lang="en-US" sz="2800" dirty="0" smtClean="0"/>
              <a:t>Al</a:t>
            </a:r>
            <a:r>
              <a:rPr lang="ru-RU" sz="2800" dirty="0" smtClean="0"/>
              <a:t>,</a:t>
            </a:r>
            <a:r>
              <a:rPr lang="en-US" sz="2800" dirty="0" smtClean="0"/>
              <a:t> Fe, Cu, Zn</a:t>
            </a:r>
            <a:r>
              <a:rPr lang="ru-RU" sz="2800" dirty="0" smtClean="0"/>
              <a:t>, </a:t>
            </a:r>
            <a:r>
              <a:rPr lang="en-US" sz="2800" dirty="0" smtClean="0"/>
              <a:t>W, Ni, U)</a:t>
            </a:r>
          </a:p>
          <a:p>
            <a:pPr marL="0" indent="0">
              <a:buNone/>
            </a:pPr>
            <a:r>
              <a:rPr lang="ru-RU" sz="2800" b="1" dirty="0"/>
              <a:t>₣</a:t>
            </a:r>
            <a:r>
              <a:rPr lang="ru-RU" sz="2800" dirty="0" smtClean="0"/>
              <a:t> </a:t>
            </a:r>
            <a:r>
              <a:rPr lang="ru-RU" sz="2400" dirty="0"/>
              <a:t>Промышленность Камеруна ориентирована на переработку сырья</a:t>
            </a:r>
            <a:r>
              <a:rPr lang="ru-RU" sz="2400" dirty="0" smtClean="0"/>
              <a:t>.</a:t>
            </a:r>
            <a:r>
              <a:rPr lang="en-US" sz="2400" dirty="0" smtClean="0"/>
              <a:t> </a:t>
            </a:r>
            <a:endParaRPr lang="ru-RU" sz="2400" dirty="0"/>
          </a:p>
          <a:p>
            <a:pPr marL="0" indent="0">
              <a:buNone/>
            </a:pPr>
            <a:r>
              <a:rPr lang="ru-RU" sz="2800" b="1" dirty="0" smtClean="0"/>
              <a:t>₣ С</a:t>
            </a:r>
            <a:r>
              <a:rPr lang="en-US" sz="2800" b="1" dirty="0" smtClean="0"/>
              <a:t>/</a:t>
            </a:r>
            <a:r>
              <a:rPr lang="ru-RU" sz="2800" b="1" dirty="0" smtClean="0"/>
              <a:t>Х</a:t>
            </a:r>
            <a:r>
              <a:rPr lang="ru-RU" sz="2800" dirty="0" smtClean="0"/>
              <a:t>- </a:t>
            </a:r>
            <a:r>
              <a:rPr lang="ru-RU" sz="2400" dirty="0" smtClean="0"/>
              <a:t>главная отрасль государства. Выращивается экспортные товары: чай, кофе, сахар и др. Слабо развито животноводство, зато процветает ловля рыбы и морепродуктов.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797152"/>
            <a:ext cx="2794310" cy="19252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4593876"/>
            <a:ext cx="2287481" cy="22915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4797152"/>
            <a:ext cx="2307347" cy="19766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4959" y="4593876"/>
            <a:ext cx="2287481" cy="22915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0903" y="4639613"/>
            <a:ext cx="2287481" cy="229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493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7000">
              <a:srgbClr val="92D050"/>
            </a:gs>
            <a:gs pos="95000">
              <a:srgbClr val="00B050"/>
            </a:gs>
            <a:gs pos="0">
              <a:srgbClr val="FFF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Parangon 520C" pitchFamily="34" charset="0"/>
              </a:rPr>
              <a:t>Вывод о влиянии ЭГП на развитие хозяйства</a:t>
            </a:r>
            <a:endParaRPr lang="ru-RU" dirty="0">
              <a:latin typeface="Parangon 520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" y="1556792"/>
            <a:ext cx="8579296" cy="49251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ЭГП </a:t>
            </a:r>
            <a:r>
              <a:rPr lang="ru-RU" dirty="0"/>
              <a:t>в ЮАР является благоприятным для развития хозяйства</a:t>
            </a:r>
            <a:r>
              <a:rPr lang="ru-RU" dirty="0" smtClean="0"/>
              <a:t>. Выход на мировой океан, наличие огромного количества топливно-сырьевых ресурсов, развитое с</a:t>
            </a:r>
            <a:r>
              <a:rPr lang="en-US" dirty="0" smtClean="0"/>
              <a:t>/</a:t>
            </a:r>
            <a:r>
              <a:rPr lang="ru-RU" dirty="0" smtClean="0"/>
              <a:t>х: всё это несомненные плюсы ЭГП. </a:t>
            </a:r>
          </a:p>
          <a:p>
            <a:pPr marL="0" indent="0">
              <a:buNone/>
            </a:pPr>
            <a:r>
              <a:rPr lang="ru-RU" dirty="0" smtClean="0"/>
              <a:t>Но большая занятость </a:t>
            </a:r>
          </a:p>
          <a:p>
            <a:pPr marL="0" indent="0">
              <a:buNone/>
            </a:pPr>
            <a:r>
              <a:rPr lang="ru-RU" dirty="0" smtClean="0"/>
              <a:t>населения в с</a:t>
            </a:r>
            <a:r>
              <a:rPr lang="en-US" dirty="0" smtClean="0"/>
              <a:t>/x</a:t>
            </a:r>
            <a:r>
              <a:rPr lang="ru-RU" dirty="0" smtClean="0"/>
              <a:t> так же </a:t>
            </a:r>
          </a:p>
          <a:p>
            <a:pPr marL="0" indent="0">
              <a:buNone/>
            </a:pPr>
            <a:r>
              <a:rPr lang="ru-RU" dirty="0" smtClean="0"/>
              <a:t>является минусом, </a:t>
            </a:r>
          </a:p>
          <a:p>
            <a:pPr marL="0" indent="0">
              <a:buNone/>
            </a:pPr>
            <a:r>
              <a:rPr lang="ru-RU" dirty="0" smtClean="0"/>
              <a:t>который замедляет </a:t>
            </a:r>
          </a:p>
          <a:p>
            <a:pPr marL="0" indent="0">
              <a:buNone/>
            </a:pPr>
            <a:r>
              <a:rPr lang="ru-RU" dirty="0" smtClean="0"/>
              <a:t>темпы развития экономики </a:t>
            </a:r>
          </a:p>
          <a:p>
            <a:pPr marL="0" indent="0">
              <a:buNone/>
            </a:pPr>
            <a:r>
              <a:rPr lang="ru-RU" dirty="0" smtClean="0"/>
              <a:t>страны.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4544" y="1147877"/>
            <a:ext cx="1512168" cy="9129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3040979"/>
            <a:ext cx="3096344" cy="377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307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rgbClr val="92D050"/>
            </a:gs>
            <a:gs pos="95000">
              <a:srgbClr val="FFC000"/>
            </a:gs>
            <a:gs pos="0">
              <a:srgbClr val="FFFF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-2738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Хозяйственная оценка 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природных ресурсов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6512" y="1268760"/>
            <a:ext cx="9433048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 smtClean="0"/>
              <a:t>❶</a:t>
            </a:r>
            <a:r>
              <a:rPr lang="ru-RU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Топливно-энергетические</a:t>
            </a:r>
            <a:r>
              <a:rPr lang="ru-RU" sz="2600" dirty="0"/>
              <a:t>: </a:t>
            </a:r>
            <a:r>
              <a:rPr lang="ru-RU" sz="2600" dirty="0" smtClean="0"/>
              <a:t>Нефть, Газ</a:t>
            </a:r>
          </a:p>
          <a:p>
            <a:pPr marL="0" indent="0">
              <a:buNone/>
            </a:pP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❷Ресурсы </a:t>
            </a:r>
            <a:r>
              <a:rPr lang="ru-RU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металлургии</a:t>
            </a:r>
            <a:r>
              <a:rPr lang="ru-RU" sz="2600" dirty="0"/>
              <a:t>: М</a:t>
            </a:r>
            <a:r>
              <a:rPr lang="ru-RU" sz="2600" dirty="0" smtClean="0"/>
              <a:t>есторождения </a:t>
            </a:r>
            <a:r>
              <a:rPr lang="ru-RU" sz="2600" dirty="0"/>
              <a:t>бокситов, железной руды, природного газа, нефти</a:t>
            </a:r>
            <a:r>
              <a:rPr lang="ru-RU" sz="2600" dirty="0" smtClean="0"/>
              <a:t>, </a:t>
            </a:r>
            <a:r>
              <a:rPr lang="ru-RU" sz="2600" dirty="0"/>
              <a:t>касситерита, вольфрама, молибдена, проявления меди, марганца, свинца, цинка, никеля, фосфоритов и урана. </a:t>
            </a:r>
          </a:p>
          <a:p>
            <a:pPr marL="0" indent="0">
              <a:buNone/>
            </a:pP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❸Водные и гидроресурсы: </a:t>
            </a:r>
            <a:r>
              <a:rPr lang="ru-RU" sz="2600" dirty="0" smtClean="0"/>
              <a:t>выход к океану. Реки: </a:t>
            </a:r>
            <a:r>
              <a:rPr lang="ru-RU" sz="2600" dirty="0" err="1" smtClean="0"/>
              <a:t>Бенуэ</a:t>
            </a:r>
            <a:r>
              <a:rPr lang="ru-RU" sz="2600" dirty="0" smtClean="0"/>
              <a:t>, </a:t>
            </a:r>
            <a:r>
              <a:rPr lang="ru-RU" sz="2600" dirty="0" err="1" smtClean="0"/>
              <a:t>Вури</a:t>
            </a:r>
            <a:r>
              <a:rPr lang="ru-RU" sz="2600" dirty="0" smtClean="0"/>
              <a:t>, </a:t>
            </a:r>
            <a:r>
              <a:rPr lang="ru-RU" sz="2600" dirty="0" err="1" smtClean="0"/>
              <a:t>Джа</a:t>
            </a:r>
            <a:r>
              <a:rPr lang="ru-RU" sz="2600" dirty="0" smtClean="0"/>
              <a:t>, </a:t>
            </a:r>
            <a:r>
              <a:rPr lang="ru-RU" sz="2600" dirty="0" err="1" smtClean="0"/>
              <a:t>Кадеи</a:t>
            </a:r>
            <a:r>
              <a:rPr lang="ru-RU" sz="2600" dirty="0" smtClean="0"/>
              <a:t>, Кросс, </a:t>
            </a:r>
            <a:r>
              <a:rPr lang="ru-RU" sz="2600" dirty="0" err="1" smtClean="0"/>
              <a:t>Логон</a:t>
            </a:r>
            <a:r>
              <a:rPr lang="ru-RU" sz="2600" dirty="0" smtClean="0"/>
              <a:t>, </a:t>
            </a:r>
            <a:r>
              <a:rPr lang="ru-RU" sz="2600" dirty="0" err="1" smtClean="0"/>
              <a:t>Мбам</a:t>
            </a:r>
            <a:r>
              <a:rPr lang="ru-RU" sz="2600" dirty="0" smtClean="0"/>
              <a:t>, </a:t>
            </a:r>
            <a:r>
              <a:rPr lang="ru-RU" sz="2600" dirty="0" err="1" smtClean="0"/>
              <a:t>Ньонг</a:t>
            </a:r>
            <a:r>
              <a:rPr lang="ru-RU" sz="2600" dirty="0" smtClean="0"/>
              <a:t>, Шари, </a:t>
            </a:r>
            <a:r>
              <a:rPr lang="ru-RU" sz="2600" dirty="0" err="1" smtClean="0"/>
              <a:t>Санга</a:t>
            </a:r>
            <a:r>
              <a:rPr lang="ru-RU" sz="2600" dirty="0" smtClean="0"/>
              <a:t>. Озеро Чад</a:t>
            </a:r>
          </a:p>
          <a:p>
            <a:pPr marL="0" indent="0">
              <a:buNone/>
            </a:pP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❹Лесные</a:t>
            </a:r>
            <a:r>
              <a:rPr lang="ru-RU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600" dirty="0"/>
              <a:t> </a:t>
            </a:r>
            <a:r>
              <a:rPr lang="ru-RU" sz="2600" dirty="0" smtClean="0"/>
              <a:t>30</a:t>
            </a:r>
            <a:r>
              <a:rPr lang="en-US" sz="2600" dirty="0" smtClean="0"/>
              <a:t>% </a:t>
            </a:r>
            <a:r>
              <a:rPr lang="ru-RU" sz="2600" dirty="0"/>
              <a:t>от всей территории страны. </a:t>
            </a:r>
            <a:r>
              <a:rPr lang="ru-RU" sz="2600" dirty="0" smtClean="0"/>
              <a:t>Огромное количество видов тропических растений. </a:t>
            </a:r>
            <a:endParaRPr lang="ru-RU" sz="2600" dirty="0"/>
          </a:p>
          <a:p>
            <a:pPr marL="0" indent="0">
              <a:buNone/>
            </a:pP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❺Рекреационные</a:t>
            </a:r>
            <a:r>
              <a:rPr lang="ru-RU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600" dirty="0"/>
              <a:t>Памятники истории, пляжные зоны, </a:t>
            </a:r>
          </a:p>
          <a:p>
            <a:pPr marL="0" indent="0">
              <a:buNone/>
            </a:pP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❻Другие</a:t>
            </a:r>
            <a:r>
              <a:rPr lang="ru-RU" sz="2600" dirty="0"/>
              <a:t>: </a:t>
            </a:r>
            <a:r>
              <a:rPr lang="ru-RU" sz="2600" dirty="0" smtClean="0"/>
              <a:t>алмазы, платина, рубины, сапфиры, золото.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6632"/>
            <a:ext cx="5005906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4439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1197</Words>
  <Application>Microsoft Office PowerPoint</Application>
  <PresentationFormat>Экран (4:3)</PresentationFormat>
  <Paragraphs>168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КАМЕРУН</vt:lpstr>
      <vt:lpstr>Политико-географическое положение</vt:lpstr>
      <vt:lpstr>Политико-географическое положение </vt:lpstr>
      <vt:lpstr>Изменение ПГП со временем</vt:lpstr>
      <vt:lpstr>Влияние ПГП на развитие хозяйства</vt:lpstr>
      <vt:lpstr>Экономико-географическое положение </vt:lpstr>
      <vt:lpstr>Положение к главным топливно- сырьевым и промышленным, с/х районам</vt:lpstr>
      <vt:lpstr>Вывод о влиянии ЭГП на развитие хозяйства</vt:lpstr>
      <vt:lpstr>Хозяйственная оценка  природных ресурсов</vt:lpstr>
      <vt:lpstr>Агроклиматические ресурсы</vt:lpstr>
      <vt:lpstr>ПОЧВЫ</vt:lpstr>
      <vt:lpstr>Слайд 12</vt:lpstr>
      <vt:lpstr>НАСЕЛЕНИЕ</vt:lpstr>
      <vt:lpstr>НАСЕЛЕНИЕ</vt:lpstr>
      <vt:lpstr>НАСЕЛЕНИЕ </vt:lpstr>
      <vt:lpstr>Общая характеристика хозяйства</vt:lpstr>
      <vt:lpstr>Промышленность </vt:lpstr>
      <vt:lpstr>Сельское хозяйство</vt:lpstr>
      <vt:lpstr>ТРАНСПОРТ</vt:lpstr>
      <vt:lpstr>Внутренние различия</vt:lpstr>
      <vt:lpstr>Внешнеэкономические связи</vt:lpstr>
      <vt:lpstr>Ассоциативное  восприятие страны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КАМЕРУН</dc:title>
  <dc:creator>Владислав</dc:creator>
  <cp:lastModifiedBy>Николай</cp:lastModifiedBy>
  <cp:revision>118</cp:revision>
  <dcterms:created xsi:type="dcterms:W3CDTF">2014-03-01T13:18:25Z</dcterms:created>
  <dcterms:modified xsi:type="dcterms:W3CDTF">2015-06-05T15:01:29Z</dcterms:modified>
</cp:coreProperties>
</file>