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676F30F-4DAA-4F7E-8AF5-F7D88949C527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FD6BB4A-0829-461E-9FCE-0485FC704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A36857F-97FB-49CE-BFD3-2F827915FA0B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54BC3-09CB-4A73-9BF2-2DA3431F1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8185-92BC-4971-B049-DE6577563CA8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77547-B1C1-4F2B-94A3-084F46C5A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E2261-DDEE-4359-BC28-D785CED182FB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98F5-6A13-4B66-B272-2FCF47625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D4E53-A02F-4BF8-ADF1-0354341033BE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EFB6-276F-4B26-A14C-F43B92DB9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B3453F1-3378-4836-9EDB-E10BE1FB6520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D909-76A4-41BC-ADB1-916745CB1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82E50-95D0-42C6-8796-C5894A07E97F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F6767-2882-4EC9-B0E0-3E96C442D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02A1E-126A-4D56-95A4-3F12694F9C9C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978D4-9A3C-47D5-A67A-4BADBEADD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E369-FB4F-42AB-A022-E33EE22D8DB0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51913-E28C-4247-8BDF-CCCD330A8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6BD0-065C-4D58-B06D-F3B6D5CF5173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AE1D-63B9-4D36-ADA1-D6A307F7C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B5AAA1E3-E875-4FF1-9C92-5D4D824F6692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ED947-1807-4A10-8ACB-5167BC3D4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92D273A9-0786-410F-AFA0-45DC52B43F45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8CCC8-5436-4A8D-97BE-EF1F2D206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7A4FCA4-3CE7-4F9A-B3EC-7BF04481B810}" type="datetimeFigureOut">
              <a:rPr lang="ru-RU"/>
              <a:pPr>
                <a:defRPr/>
              </a:pPr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6753DA1-B916-4078-AB97-7FE8A9E69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Tunga" pitchFamily="2"/>
          <a:cs typeface="Tunga" pitchFamily="2"/>
        </a:defRPr>
      </a:lvl1pPr>
      <a:lvl2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2pPr>
      <a:lvl3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3pPr>
      <a:lvl4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4pPr>
      <a:lvl5pPr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5pPr>
      <a:lvl6pPr marL="4572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6pPr>
      <a:lvl7pPr marL="9144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7pPr>
      <a:lvl8pPr marL="13716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8pPr>
      <a:lvl9pPr marL="1828800" algn="l" rtl="0" fontAlgn="base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ea typeface="Tunga" pitchFamily="2"/>
          <a:cs typeface="Tunga" pitchFamily="2"/>
        </a:defRPr>
      </a:lvl9pPr>
    </p:titleStyle>
    <p:bodyStyle>
      <a:lvl1pPr marL="171450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038" algn="l" rtl="0" fontAlgn="base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pdn.ru/rics/doc0/DA/a1/images/Image177.gif" TargetMode="External"/><Relationship Id="rId3" Type="http://schemas.openxmlformats.org/officeDocument/2006/relationships/hyperlink" Target="http://m-class.info/wp-content/uploads/2012/04/pachwork3.jpg" TargetMode="External"/><Relationship Id="rId7" Type="http://schemas.openxmlformats.org/officeDocument/2006/relationships/hyperlink" Target="http://cdn.leboutique.com/media/img/resize/300x400_40cd750bba9870f18aada2478b24840a/a0e/d0b/a0ed0b22-d9a1-11e2-b1f8-525400a54919_1.jpg" TargetMode="External"/><Relationship Id="rId2" Type="http://schemas.openxmlformats.org/officeDocument/2006/relationships/hyperlink" Target="http://yaportnoi.ru/images/kak/12/008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dn.leboutique.com/media/img/resize/300x400_40cd750bba9870f18aada2478b24840a/509/8b2/5098b2fa-886e-4824-9ebb-5fc13b405038_1.jpg" TargetMode="External"/><Relationship Id="rId5" Type="http://schemas.openxmlformats.org/officeDocument/2006/relationships/hyperlink" Target="http://s4.uploads.ru/Ze6XI.jpg" TargetMode="External"/><Relationship Id="rId10" Type="http://schemas.openxmlformats.org/officeDocument/2006/relationships/hyperlink" Target="http://i1.imgbb.ru/img6/4/6/5/46598d8a17ca5c655d4e8d3613ec51c3_full.jpg" TargetMode="External"/><Relationship Id="rId4" Type="http://schemas.openxmlformats.org/officeDocument/2006/relationships/hyperlink" Target="http://s018.radikal.ru/i503/1211/2e/c735e033cc62.jpg" TargetMode="External"/><Relationship Id="rId9" Type="http://schemas.openxmlformats.org/officeDocument/2006/relationships/hyperlink" Target="http://club.season.ru/uploads/post/7132/818/post-7132-1276440818_thumb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743325" y="3721100"/>
            <a:ext cx="5121275" cy="158115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Сердюкова</a:t>
            </a:r>
            <a:r>
              <a:rPr lang="ru-RU" dirty="0" smtClean="0"/>
              <a:t> Ольга Викторовна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учитель технологии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МБОУ СОШ №4 г. Новокузнецк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40150" y="1417638"/>
            <a:ext cx="5119688" cy="2303462"/>
          </a:xfrm>
        </p:spPr>
        <p:txBody>
          <a:bodyPr anchor="t"/>
          <a:lstStyle/>
          <a:p>
            <a:pPr algn="ctr"/>
            <a:r>
              <a:rPr lang="ru-RU" b="1" cap="none" smtClean="0"/>
              <a:t>ИЗГОТОВЛЕНИЕ ВЫКРОЕК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1476375" y="404813"/>
            <a:ext cx="63357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Изготовление выкройки юбки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25800" y="2203450"/>
            <a:ext cx="3024188" cy="3743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24300" y="2946400"/>
            <a:ext cx="719138" cy="779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63713" y="2205038"/>
            <a:ext cx="14398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63713" y="5949950"/>
            <a:ext cx="14398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579688" y="2946400"/>
            <a:ext cx="14160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527300" y="3721100"/>
            <a:ext cx="1409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03575" y="5949950"/>
            <a:ext cx="0" cy="503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227763" y="5949950"/>
            <a:ext cx="0" cy="503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835150" y="2205038"/>
            <a:ext cx="0" cy="374491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566988" y="2205038"/>
            <a:ext cx="0" cy="71913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579688" y="2933700"/>
            <a:ext cx="0" cy="79216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203575" y="6381750"/>
            <a:ext cx="302418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6" name="TextBox 28"/>
          <p:cNvSpPr txBox="1">
            <a:spLocks noChangeArrowheads="1"/>
          </p:cNvSpPr>
          <p:nvPr/>
        </p:nvSpPr>
        <p:spPr bwMode="auto">
          <a:xfrm>
            <a:off x="4067175" y="5949950"/>
            <a:ext cx="1441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Об:4+Пб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08800" y="3666163"/>
            <a:ext cx="553998" cy="74395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Ди</a:t>
            </a:r>
            <a:endParaRPr lang="ru-RU" sz="2400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3728" y="2420888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10</a:t>
            </a:r>
            <a:endParaRPr lang="ru-RU" sz="240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23728" y="3068960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15</a:t>
            </a:r>
            <a:endParaRPr lang="ru-RU" sz="2400" dirty="0">
              <a:latin typeface="+mn-lt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913188" y="2565400"/>
            <a:ext cx="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643438" y="2565400"/>
            <a:ext cx="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179763" y="2651125"/>
            <a:ext cx="744537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924300" y="2651125"/>
            <a:ext cx="71913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4" name="TextBox 47"/>
          <p:cNvSpPr txBox="1">
            <a:spLocks noChangeArrowheads="1"/>
          </p:cNvSpPr>
          <p:nvPr/>
        </p:nvSpPr>
        <p:spPr bwMode="auto">
          <a:xfrm>
            <a:off x="3282950" y="2268538"/>
            <a:ext cx="630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12</a:t>
            </a:r>
          </a:p>
        </p:txBody>
      </p:sp>
      <p:sp>
        <p:nvSpPr>
          <p:cNvPr id="23575" name="TextBox 48"/>
          <p:cNvSpPr txBox="1">
            <a:spLocks noChangeArrowheads="1"/>
          </p:cNvSpPr>
          <p:nvPr/>
        </p:nvSpPr>
        <p:spPr bwMode="auto">
          <a:xfrm>
            <a:off x="4067175" y="2268538"/>
            <a:ext cx="576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12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50383" y="2402554"/>
            <a:ext cx="553998" cy="293083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Боковая линия</a:t>
            </a:r>
            <a:endParaRPr lang="ru-RU" sz="2400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65860" y="3817816"/>
            <a:ext cx="553998" cy="179327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Линия сгиба</a:t>
            </a:r>
            <a:endParaRPr lang="ru-RU" sz="2400" dirty="0">
              <a:latin typeface="+mn-lt"/>
            </a:endParaRPr>
          </a:p>
        </p:txBody>
      </p:sp>
      <p:sp>
        <p:nvSpPr>
          <p:cNvPr id="23578" name="TextBox 51"/>
          <p:cNvSpPr txBox="1">
            <a:spLocks noChangeArrowheads="1"/>
          </p:cNvSpPr>
          <p:nvPr/>
        </p:nvSpPr>
        <p:spPr bwMode="auto">
          <a:xfrm>
            <a:off x="3779838" y="4149725"/>
            <a:ext cx="1512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Юбка </a:t>
            </a:r>
          </a:p>
          <a:p>
            <a:pPr algn="ctr"/>
            <a:r>
              <a:rPr lang="ru-RU" sz="2400">
                <a:latin typeface="Candara" pitchFamily="34" charset="0"/>
              </a:rPr>
              <a:t>2 детали</a:t>
            </a:r>
          </a:p>
        </p:txBody>
      </p:sp>
      <p:sp>
        <p:nvSpPr>
          <p:cNvPr id="23579" name="TextBox 52"/>
          <p:cNvSpPr txBox="1">
            <a:spLocks noChangeArrowheads="1"/>
          </p:cNvSpPr>
          <p:nvPr/>
        </p:nvSpPr>
        <p:spPr bwMode="auto">
          <a:xfrm>
            <a:off x="3763963" y="5484813"/>
            <a:ext cx="2014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низа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232150" y="1844675"/>
            <a:ext cx="2995613" cy="3587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3225800" y="1484313"/>
            <a:ext cx="2995613" cy="365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2566988" y="1849438"/>
            <a:ext cx="636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2587625" y="1484313"/>
            <a:ext cx="665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2571750" y="1484313"/>
            <a:ext cx="7938" cy="39687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2579688" y="1849438"/>
            <a:ext cx="0" cy="355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040960" y="1785597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34170" y="1452358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3797300" y="1484313"/>
            <a:ext cx="1865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797300" y="1797050"/>
            <a:ext cx="1981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Кулиска</a:t>
            </a: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V="1">
            <a:off x="5662613" y="1557338"/>
            <a:ext cx="925512" cy="287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6588125" y="1557338"/>
            <a:ext cx="21605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6588125" y="1095375"/>
            <a:ext cx="244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сгиба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75" grpId="0"/>
      <p:bldP spid="76" grpId="0"/>
      <p:bldP spid="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684213" y="404813"/>
            <a:ext cx="7632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Изготовление выкройки сарафана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08325" y="1773238"/>
            <a:ext cx="2376488" cy="42481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339975" y="1773238"/>
            <a:ext cx="768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339975" y="6021388"/>
            <a:ext cx="719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411413" y="1773238"/>
            <a:ext cx="0" cy="424815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79712" y="3429000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Ди</a:t>
            </a:r>
            <a:endParaRPr lang="ru-RU" sz="24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2708920"/>
            <a:ext cx="553998" cy="2088232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Линия сгиба</a:t>
            </a:r>
            <a:endParaRPr lang="ru-RU" sz="24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2852936"/>
            <a:ext cx="553998" cy="216024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Боковая линия</a:t>
            </a:r>
            <a:endParaRPr lang="ru-RU" sz="2400" dirty="0">
              <a:latin typeface="+mn-lt"/>
            </a:endParaRPr>
          </a:p>
        </p:txBody>
      </p:sp>
      <p:sp>
        <p:nvSpPr>
          <p:cNvPr id="24585" name="TextBox 12"/>
          <p:cNvSpPr txBox="1">
            <a:spLocks noChangeArrowheads="1"/>
          </p:cNvSpPr>
          <p:nvPr/>
        </p:nvSpPr>
        <p:spPr bwMode="auto">
          <a:xfrm>
            <a:off x="3265488" y="5605463"/>
            <a:ext cx="1738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низа</a:t>
            </a: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484813" y="1773238"/>
            <a:ext cx="46037" cy="460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5484813" y="1773238"/>
            <a:ext cx="527050" cy="4248150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08325" y="6021388"/>
            <a:ext cx="0" cy="5762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5" idx="2"/>
          </p:cNvCxnSpPr>
          <p:nvPr/>
        </p:nvCxnSpPr>
        <p:spPr>
          <a:xfrm>
            <a:off x="5484813" y="6021388"/>
            <a:ext cx="0" cy="5762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5" idx="4"/>
          </p:cNvCxnSpPr>
          <p:nvPr/>
        </p:nvCxnSpPr>
        <p:spPr>
          <a:xfrm>
            <a:off x="6011863" y="6021388"/>
            <a:ext cx="0" cy="5762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108325" y="6532563"/>
            <a:ext cx="2398713" cy="476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507038" y="6524625"/>
            <a:ext cx="504825" cy="95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3" name="TextBox 29"/>
          <p:cNvSpPr txBox="1">
            <a:spLocks noChangeArrowheads="1"/>
          </p:cNvSpPr>
          <p:nvPr/>
        </p:nvSpPr>
        <p:spPr bwMode="auto">
          <a:xfrm>
            <a:off x="3757613" y="6118225"/>
            <a:ext cx="152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Ог:4+Пр</a:t>
            </a:r>
          </a:p>
        </p:txBody>
      </p:sp>
      <p:sp>
        <p:nvSpPr>
          <p:cNvPr id="24594" name="TextBox 30"/>
          <p:cNvSpPr txBox="1">
            <a:spLocks noChangeArrowheads="1"/>
          </p:cNvSpPr>
          <p:nvPr/>
        </p:nvSpPr>
        <p:spPr bwMode="auto">
          <a:xfrm>
            <a:off x="5651500" y="6135688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8</a:t>
            </a:r>
          </a:p>
        </p:txBody>
      </p:sp>
      <p:sp>
        <p:nvSpPr>
          <p:cNvPr id="24595" name="TextBox 33"/>
          <p:cNvSpPr txBox="1">
            <a:spLocks noChangeArrowheads="1"/>
          </p:cNvSpPr>
          <p:nvPr/>
        </p:nvSpPr>
        <p:spPr bwMode="auto">
          <a:xfrm>
            <a:off x="3576638" y="3475038"/>
            <a:ext cx="1439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Сарафан 2 детали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108325" y="1484313"/>
            <a:ext cx="2376488" cy="288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108325" y="1196975"/>
            <a:ext cx="2376488" cy="287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2339975" y="1484313"/>
            <a:ext cx="768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339975" y="1196975"/>
            <a:ext cx="768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2411413" y="1484313"/>
            <a:ext cx="0" cy="33496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2411413" y="1196975"/>
            <a:ext cx="0" cy="28733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857762" y="1420826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57762" y="1167990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571875" y="1109663"/>
            <a:ext cx="14271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576638" y="1398588"/>
            <a:ext cx="1439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Кулиска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V="1">
            <a:off x="5219700" y="1341438"/>
            <a:ext cx="792163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6011863" y="1341438"/>
            <a:ext cx="2160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227763" y="927100"/>
            <a:ext cx="244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сгиба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8" grpId="0"/>
      <p:bldP spid="49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1835150" y="476250"/>
            <a:ext cx="561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Изготовление выкройки топа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575" y="2852738"/>
            <a:ext cx="2808288" cy="15128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84438" y="2852738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84438" y="4365625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55875" y="2852738"/>
            <a:ext cx="17463" cy="151288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TextBox 13"/>
          <p:cNvSpPr txBox="1">
            <a:spLocks noChangeArrowheads="1"/>
          </p:cNvSpPr>
          <p:nvPr/>
        </p:nvSpPr>
        <p:spPr bwMode="auto">
          <a:xfrm>
            <a:off x="3779838" y="3327400"/>
            <a:ext cx="1512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Топ</a:t>
            </a:r>
          </a:p>
          <a:p>
            <a:pPr algn="ctr"/>
            <a:r>
              <a:rPr lang="ru-RU" sz="2400">
                <a:latin typeface="Candara" pitchFamily="34" charset="0"/>
              </a:rPr>
              <a:t>2 детали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2924944"/>
            <a:ext cx="923330" cy="144016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Линия сгиба</a:t>
            </a:r>
            <a:endParaRPr lang="ru-RU" sz="24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20072" y="2996952"/>
            <a:ext cx="923330" cy="1368152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Боковая линия</a:t>
            </a:r>
            <a:endParaRPr lang="ru-RU" sz="24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3728" y="3327988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Ди</a:t>
            </a:r>
            <a:endParaRPr lang="ru-RU" sz="24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03575" y="2565400"/>
            <a:ext cx="2808288" cy="287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03575" y="2276475"/>
            <a:ext cx="2808288" cy="288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03575" y="1989138"/>
            <a:ext cx="2808288" cy="2873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03575" y="1700213"/>
            <a:ext cx="2808288" cy="288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03575" y="4365625"/>
            <a:ext cx="2808288" cy="287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203575" y="4652963"/>
            <a:ext cx="2808288" cy="288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203575" y="4932363"/>
            <a:ext cx="2808288" cy="2873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203575" y="5229225"/>
            <a:ext cx="2808288" cy="287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484438" y="2565400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4438" y="2276475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484438" y="1989138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484438" y="1700213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484438" y="4652963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484438" y="4941888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484438" y="5229225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484438" y="5516563"/>
            <a:ext cx="7191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2555875" y="2565400"/>
            <a:ext cx="9525" cy="28733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2560638" y="2276475"/>
            <a:ext cx="12700" cy="2889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2555875" y="1935163"/>
            <a:ext cx="17463" cy="34131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2555875" y="1706563"/>
            <a:ext cx="0" cy="2889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2573338" y="4365625"/>
            <a:ext cx="0" cy="28733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2555875" y="4652963"/>
            <a:ext cx="4763" cy="2889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555875" y="4941888"/>
            <a:ext cx="0" cy="28733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2555875" y="5229225"/>
            <a:ext cx="0" cy="28733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203575" y="4365625"/>
            <a:ext cx="0" cy="1943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6011863" y="4365625"/>
            <a:ext cx="0" cy="1943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3203575" y="6237288"/>
            <a:ext cx="280828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7" name="TextBox 70"/>
          <p:cNvSpPr txBox="1">
            <a:spLocks noChangeArrowheads="1"/>
          </p:cNvSpPr>
          <p:nvPr/>
        </p:nvSpPr>
        <p:spPr bwMode="auto">
          <a:xfrm>
            <a:off x="3983038" y="5848350"/>
            <a:ext cx="1597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Ог:4+Пб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916861" y="1620122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897856" y="1894910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18464" y="2190055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928527" y="2478086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897856" y="4274849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897856" y="4566319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897856" y="4845311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896985" y="5116884"/>
            <a:ext cx="553998" cy="461665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3</a:t>
            </a:r>
            <a:endParaRPr lang="ru-RU" sz="2400" dirty="0">
              <a:latin typeface="+mn-lt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790950" y="1614488"/>
            <a:ext cx="172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790950" y="1901825"/>
            <a:ext cx="1901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3790950" y="2197100"/>
            <a:ext cx="18907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Оборка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167188" y="2478088"/>
            <a:ext cx="172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Кулиска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4175125" y="4278313"/>
            <a:ext cx="1539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Кулиска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4167188" y="4565650"/>
            <a:ext cx="162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Оборка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3816350" y="4845050"/>
            <a:ext cx="1439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3816350" y="5141913"/>
            <a:ext cx="161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cxnSp>
        <p:nvCxnSpPr>
          <p:cNvPr id="89" name="Соединительная линия уступом 88"/>
          <p:cNvCxnSpPr/>
          <p:nvPr/>
        </p:nvCxnSpPr>
        <p:spPr>
          <a:xfrm flipV="1">
            <a:off x="5580063" y="2355850"/>
            <a:ext cx="2016125" cy="496888"/>
          </a:xfrm>
          <a:prstGeom prst="bentConnector3">
            <a:avLst>
              <a:gd name="adj1" fmla="val 468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5795963" y="1935163"/>
            <a:ext cx="792162" cy="341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6588125" y="1935163"/>
            <a:ext cx="18716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5795963" y="4652963"/>
            <a:ext cx="792162" cy="279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6588125" y="4652963"/>
            <a:ext cx="19446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6605588" y="1533525"/>
            <a:ext cx="2447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сгиба</a:t>
            </a:r>
          </a:p>
        </p:txBody>
      </p:sp>
      <p:sp>
        <p:nvSpPr>
          <p:cNvPr id="107" name="TextBox 106"/>
          <p:cNvSpPr txBox="1">
            <a:spLocks noChangeArrowheads="1"/>
          </p:cNvSpPr>
          <p:nvPr/>
        </p:nvSpPr>
        <p:spPr bwMode="auto">
          <a:xfrm>
            <a:off x="6630988" y="4275138"/>
            <a:ext cx="2376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сгиба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106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1763713" y="404813"/>
            <a:ext cx="60483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Разгадайте кроссворд</a:t>
            </a:r>
          </a:p>
        </p:txBody>
      </p:sp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5359400" y="1268413"/>
            <a:ext cx="352742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latin typeface="Candara" pitchFamily="34" charset="0"/>
              </a:rPr>
              <a:t>По вертикали: </a:t>
            </a:r>
            <a:r>
              <a:rPr lang="ru-RU" sz="2400">
                <a:latin typeface="Candara" pitchFamily="34" charset="0"/>
              </a:rPr>
              <a:t>Чертеж швейного изделия с надписями. </a:t>
            </a:r>
          </a:p>
          <a:p>
            <a:r>
              <a:rPr lang="ru-RU" sz="2400" i="1">
                <a:latin typeface="Candara" pitchFamily="34" charset="0"/>
              </a:rPr>
              <a:t>По горизонтали:</a:t>
            </a:r>
          </a:p>
          <a:p>
            <a:r>
              <a:rPr lang="ru-RU" sz="2400">
                <a:latin typeface="Candara" pitchFamily="34" charset="0"/>
              </a:rPr>
              <a:t>1. Приспособление для пояса,</a:t>
            </a:r>
          </a:p>
          <a:p>
            <a:r>
              <a:rPr lang="ru-RU" sz="2400">
                <a:latin typeface="Candara" pitchFamily="34" charset="0"/>
              </a:rPr>
              <a:t>2. Изображение предмета на бумаге, </a:t>
            </a:r>
          </a:p>
          <a:p>
            <a:r>
              <a:rPr lang="ru-RU" sz="2400">
                <a:latin typeface="Candara" pitchFamily="34" charset="0"/>
              </a:rPr>
              <a:t>3. Изменение первоначальной выкройки, </a:t>
            </a:r>
          </a:p>
          <a:p>
            <a:r>
              <a:rPr lang="ru-RU" sz="2400">
                <a:latin typeface="Candara" pitchFamily="34" charset="0"/>
              </a:rPr>
              <a:t>4. Проектное изделие, </a:t>
            </a:r>
          </a:p>
          <a:p>
            <a:r>
              <a:rPr lang="ru-RU" sz="2400">
                <a:latin typeface="Candara" pitchFamily="34" charset="0"/>
              </a:rPr>
              <a:t>5. Мерка.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763713" y="2060575"/>
            <a:ext cx="287337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1763713" y="2349500"/>
            <a:ext cx="287337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1763713" y="2636838"/>
            <a:ext cx="287337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1763713" y="2924175"/>
            <a:ext cx="287337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Р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1763713" y="3213100"/>
            <a:ext cx="287337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1763713" y="3500438"/>
            <a:ext cx="287337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1763713" y="3789363"/>
            <a:ext cx="287337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1763713" y="4076700"/>
            <a:ext cx="287337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2051050" y="2636838"/>
            <a:ext cx="288925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У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2339975" y="2636838"/>
            <a:ext cx="287338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2627313" y="2636838"/>
            <a:ext cx="288925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916238" y="2636838"/>
            <a:ext cx="287337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С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3175000" y="2635250"/>
            <a:ext cx="287338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3462338" y="2636838"/>
            <a:ext cx="277812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2051050" y="2924175"/>
            <a:ext cx="288925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4" name="Блок-схема: процесс 23"/>
          <p:cNvSpPr/>
          <p:nvPr/>
        </p:nvSpPr>
        <p:spPr>
          <a:xfrm>
            <a:off x="2339975" y="2924175"/>
            <a:ext cx="287338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5" name="Блок-схема: процесс 24"/>
          <p:cNvSpPr/>
          <p:nvPr/>
        </p:nvSpPr>
        <p:spPr>
          <a:xfrm>
            <a:off x="2627313" y="2924175"/>
            <a:ext cx="288925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Ж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6" name="Блок-схема: процесс 25"/>
          <p:cNvSpPr/>
          <p:nvPr/>
        </p:nvSpPr>
        <p:spPr>
          <a:xfrm>
            <a:off x="1476375" y="2924175"/>
            <a:ext cx="287338" cy="2889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1187450" y="2924175"/>
            <a:ext cx="288925" cy="290513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Ч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8" name="Блок-схема: процесс 27"/>
          <p:cNvSpPr/>
          <p:nvPr/>
        </p:nvSpPr>
        <p:spPr>
          <a:xfrm>
            <a:off x="1476375" y="3213100"/>
            <a:ext cx="287338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9" name="Блок-схема: процесс 28"/>
          <p:cNvSpPr/>
          <p:nvPr/>
        </p:nvSpPr>
        <p:spPr>
          <a:xfrm>
            <a:off x="2051050" y="32131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Д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0" name="Блок-схема: процесс 29"/>
          <p:cNvSpPr/>
          <p:nvPr/>
        </p:nvSpPr>
        <p:spPr>
          <a:xfrm>
            <a:off x="2339975" y="3213100"/>
            <a:ext cx="287338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2627313" y="32131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2" name="Блок-схема: процесс 31"/>
          <p:cNvSpPr/>
          <p:nvPr/>
        </p:nvSpPr>
        <p:spPr>
          <a:xfrm>
            <a:off x="2916238" y="3213100"/>
            <a:ext cx="287337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" name="Блок-схема: процесс 32"/>
          <p:cNvSpPr/>
          <p:nvPr/>
        </p:nvSpPr>
        <p:spPr>
          <a:xfrm>
            <a:off x="3203575" y="3213100"/>
            <a:ext cx="258763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Р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3462338" y="3213100"/>
            <a:ext cx="277812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3740150" y="3213100"/>
            <a:ext cx="255588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6" name="Блок-схема: процесс 35"/>
          <p:cNvSpPr/>
          <p:nvPr/>
        </p:nvSpPr>
        <p:spPr>
          <a:xfrm>
            <a:off x="3995738" y="3214688"/>
            <a:ext cx="288925" cy="28575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4284663" y="3214688"/>
            <a:ext cx="287337" cy="28575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Н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8" name="Блок-схема: процесс 37"/>
          <p:cNvSpPr/>
          <p:nvPr/>
        </p:nvSpPr>
        <p:spPr>
          <a:xfrm>
            <a:off x="4572000" y="3213100"/>
            <a:ext cx="287338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9" name="Блок-схема: процесс 38"/>
          <p:cNvSpPr/>
          <p:nvPr/>
        </p:nvSpPr>
        <p:spPr>
          <a:xfrm>
            <a:off x="4859338" y="32131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0" name="Блок-схема: процесс 39"/>
          <p:cNvSpPr/>
          <p:nvPr/>
        </p:nvSpPr>
        <p:spPr>
          <a:xfrm>
            <a:off x="2058988" y="3789363"/>
            <a:ext cx="287337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1" name="Блок-схема: процесс 40"/>
          <p:cNvSpPr/>
          <p:nvPr/>
        </p:nvSpPr>
        <p:spPr>
          <a:xfrm>
            <a:off x="1476375" y="3789363"/>
            <a:ext cx="287338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Б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2" name="Блок-схема: процесс 41"/>
          <p:cNvSpPr/>
          <p:nvPr/>
        </p:nvSpPr>
        <p:spPr>
          <a:xfrm>
            <a:off x="1187450" y="3789363"/>
            <a:ext cx="288925" cy="287337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Ю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3" name="Блок-схема: процесс 42"/>
          <p:cNvSpPr/>
          <p:nvPr/>
        </p:nvSpPr>
        <p:spPr>
          <a:xfrm>
            <a:off x="2051050" y="40767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4" name="Блок-схема: процесс 43"/>
          <p:cNvSpPr/>
          <p:nvPr/>
        </p:nvSpPr>
        <p:spPr>
          <a:xfrm>
            <a:off x="1476375" y="4076700"/>
            <a:ext cx="287338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5" name="Блок-схема: процесс 44"/>
          <p:cNvSpPr/>
          <p:nvPr/>
        </p:nvSpPr>
        <p:spPr>
          <a:xfrm>
            <a:off x="1187450" y="40767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Х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6" name="Блок-схема: процесс 45"/>
          <p:cNvSpPr/>
          <p:nvPr/>
        </p:nvSpPr>
        <p:spPr>
          <a:xfrm>
            <a:off x="900113" y="4076700"/>
            <a:ext cx="287337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Б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7" name="Блок-схема: процесс 46"/>
          <p:cNvSpPr/>
          <p:nvPr/>
        </p:nvSpPr>
        <p:spPr>
          <a:xfrm>
            <a:off x="611188" y="4076700"/>
            <a:ext cx="288925" cy="287338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6666" name="TextBox 4"/>
          <p:cNvSpPr txBox="1">
            <a:spLocks noChangeArrowheads="1"/>
          </p:cNvSpPr>
          <p:nvPr/>
        </p:nvSpPr>
        <p:spPr bwMode="auto">
          <a:xfrm>
            <a:off x="1476375" y="250825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1</a:t>
            </a:r>
          </a:p>
        </p:txBody>
      </p:sp>
      <p:sp>
        <p:nvSpPr>
          <p:cNvPr id="26667" name="TextBox 5"/>
          <p:cNvSpPr txBox="1">
            <a:spLocks noChangeArrowheads="1"/>
          </p:cNvSpPr>
          <p:nvPr/>
        </p:nvSpPr>
        <p:spPr bwMode="auto">
          <a:xfrm>
            <a:off x="900113" y="2805113"/>
            <a:ext cx="287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2</a:t>
            </a:r>
          </a:p>
        </p:txBody>
      </p:sp>
      <p:sp>
        <p:nvSpPr>
          <p:cNvPr id="26668" name="TextBox 6"/>
          <p:cNvSpPr txBox="1">
            <a:spLocks noChangeArrowheads="1"/>
          </p:cNvSpPr>
          <p:nvPr/>
        </p:nvSpPr>
        <p:spPr bwMode="auto">
          <a:xfrm>
            <a:off x="1185863" y="309086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3</a:t>
            </a:r>
          </a:p>
        </p:txBody>
      </p:sp>
      <p:sp>
        <p:nvSpPr>
          <p:cNvPr id="26669" name="TextBox 7"/>
          <p:cNvSpPr txBox="1">
            <a:spLocks noChangeArrowheads="1"/>
          </p:cNvSpPr>
          <p:nvPr/>
        </p:nvSpPr>
        <p:spPr bwMode="auto">
          <a:xfrm>
            <a:off x="900113" y="3643313"/>
            <a:ext cx="285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4</a:t>
            </a:r>
          </a:p>
        </p:txBody>
      </p:sp>
      <p:sp>
        <p:nvSpPr>
          <p:cNvPr id="26670" name="TextBox 47"/>
          <p:cNvSpPr txBox="1">
            <a:spLocks noChangeArrowheads="1"/>
          </p:cNvSpPr>
          <p:nvPr/>
        </p:nvSpPr>
        <p:spPr bwMode="auto">
          <a:xfrm>
            <a:off x="344488" y="3951288"/>
            <a:ext cx="288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5</a:t>
            </a:r>
          </a:p>
        </p:txBody>
      </p:sp>
      <p:sp>
        <p:nvSpPr>
          <p:cNvPr id="49" name="Блок-схема: процесс 48"/>
          <p:cNvSpPr/>
          <p:nvPr/>
        </p:nvSpPr>
        <p:spPr>
          <a:xfrm>
            <a:off x="1193800" y="2924175"/>
            <a:ext cx="287338" cy="290513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Ч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1587500" y="1684338"/>
            <a:ext cx="5832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ndara" pitchFamily="34" charset="0"/>
              </a:rPr>
              <a:t>Использованные изображения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3050" y="2060575"/>
            <a:ext cx="849630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Снятие мерок </a:t>
            </a:r>
            <a:r>
              <a:rPr lang="en-US" dirty="0">
                <a:latin typeface="+mn-lt"/>
                <a:hlinkClick r:id="rId2"/>
              </a:rPr>
              <a:t>http://yaportnoi.ru/images/kak/12/008.png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Подушка </a:t>
            </a:r>
            <a:r>
              <a:rPr lang="en-US" dirty="0">
                <a:latin typeface="+mn-lt"/>
                <a:hlinkClick r:id="rId3"/>
              </a:rPr>
              <a:t>http://m-class.info/wp-content/uploads/2012/04/pachwork3.jpg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Прихватки </a:t>
            </a:r>
            <a:r>
              <a:rPr lang="en-US" dirty="0">
                <a:latin typeface="+mn-lt"/>
                <a:hlinkClick r:id="rId4"/>
              </a:rPr>
              <a:t>http://</a:t>
            </a:r>
            <a:r>
              <a:rPr lang="en-US" dirty="0">
                <a:latin typeface="+mn-lt"/>
                <a:hlinkClick r:id="rId4"/>
              </a:rPr>
              <a:t>s018.radikal.ru/i503/1211/2e/c735e033cc62.jpg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Скатерть </a:t>
            </a:r>
            <a:r>
              <a:rPr lang="en-US" dirty="0">
                <a:latin typeface="+mn-lt"/>
                <a:hlinkClick r:id="rId5"/>
              </a:rPr>
              <a:t>http://</a:t>
            </a:r>
            <a:r>
              <a:rPr lang="en-US" dirty="0">
                <a:latin typeface="+mn-lt"/>
                <a:hlinkClick r:id="rId5"/>
              </a:rPr>
              <a:t>s4.uploads.ru/Ze6XI.jpg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Юбка </a:t>
            </a:r>
            <a:r>
              <a:rPr lang="en-US" dirty="0">
                <a:latin typeface="+mn-lt"/>
                <a:hlinkClick r:id="rId6"/>
              </a:rPr>
              <a:t>http</a:t>
            </a:r>
            <a:r>
              <a:rPr lang="en-US" dirty="0">
                <a:latin typeface="+mn-lt"/>
                <a:hlinkClick r:id="rId6"/>
              </a:rPr>
              <a:t>://</a:t>
            </a:r>
            <a:r>
              <a:rPr lang="en-US" dirty="0">
                <a:latin typeface="+mn-lt"/>
                <a:hlinkClick r:id="rId6"/>
              </a:rPr>
              <a:t>cdn.leboutique.com/media/img/resize/300x400_40cd750bba9870f18aada2478b24840a/509/8b2/5098b2fa-886e-4824-9ebb-5fc13b405038_1.jpg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Топ </a:t>
            </a:r>
            <a:r>
              <a:rPr lang="en-US" dirty="0">
                <a:latin typeface="+mn-lt"/>
                <a:hlinkClick r:id="rId7"/>
              </a:rPr>
              <a:t>http://</a:t>
            </a:r>
            <a:r>
              <a:rPr lang="en-US" dirty="0">
                <a:latin typeface="+mn-lt"/>
                <a:hlinkClick r:id="rId7"/>
              </a:rPr>
              <a:t>cdn.leboutique.com/media/img/resize/300x400_40cd750bba9870f18aada2478b24840a/a0e/d0b/a0ed0b22-d9a1-11e2-b1f8-525400a54919_1.jpg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Фартук </a:t>
            </a:r>
            <a:r>
              <a:rPr lang="en-US" dirty="0">
                <a:latin typeface="+mn-lt"/>
                <a:hlinkClick r:id="rId8"/>
              </a:rPr>
              <a:t>http://</a:t>
            </a:r>
            <a:r>
              <a:rPr lang="en-US" dirty="0">
                <a:latin typeface="+mn-lt"/>
                <a:hlinkClick r:id="rId8"/>
              </a:rPr>
              <a:t>www.ipdn.ru/rics/doc0/DA/a1/images/Image177.gif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Сарафан </a:t>
            </a:r>
            <a:r>
              <a:rPr lang="en-US" dirty="0">
                <a:latin typeface="+mn-lt"/>
                <a:hlinkClick r:id="rId9"/>
              </a:rPr>
              <a:t>http://</a:t>
            </a:r>
            <a:r>
              <a:rPr lang="en-US" dirty="0">
                <a:latin typeface="+mn-lt"/>
                <a:hlinkClick r:id="rId9"/>
              </a:rPr>
              <a:t>club.season.ru/uploads/post/7132/818/post-7132-1276440818_thumb.jpg</a:t>
            </a: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Подставки </a:t>
            </a:r>
            <a:r>
              <a:rPr lang="en-US" dirty="0">
                <a:latin typeface="+mn-lt"/>
                <a:hlinkClick r:id="rId10"/>
              </a:rPr>
              <a:t>http://</a:t>
            </a:r>
            <a:r>
              <a:rPr lang="en-US" dirty="0">
                <a:latin typeface="+mn-lt"/>
                <a:hlinkClick r:id="rId10"/>
              </a:rPr>
              <a:t>i1.imgbb.ru/img6/4/6/5/46598d8a17ca5c655d4e8d3613ec51c3_full.jpg</a:t>
            </a:r>
            <a:endParaRPr lang="ru-RU" dirty="0">
              <a:latin typeface="+mn-lt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425450" y="115888"/>
            <a:ext cx="77771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ndara" pitchFamily="34" charset="0"/>
              </a:rPr>
              <a:t>Список использованных печатных источников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80988" y="765175"/>
            <a:ext cx="82804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ndara" pitchFamily="34" charset="0"/>
              </a:rPr>
              <a:t>Синица Н.В. Технология. Технология ведения дома: 5 класс: учебник для учащихся общеобразовательных учреждений/ Н.В. Синица, В.Д. Симоненко. –М.: Вентана-Граф, 2013.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"/>
          <p:cNvSpPr txBox="1">
            <a:spLocks noChangeArrowheads="1"/>
          </p:cNvSpPr>
          <p:nvPr/>
        </p:nvSpPr>
        <p:spPr bwMode="auto">
          <a:xfrm>
            <a:off x="1187450" y="333375"/>
            <a:ext cx="69135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Прочитайте поговорки</a:t>
            </a:r>
          </a:p>
        </p:txBody>
      </p:sp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1187450" y="1557338"/>
            <a:ext cx="66246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ndara" pitchFamily="34" charset="0"/>
              </a:rPr>
              <a:t>Без меры и лаптя не сплетешь.</a:t>
            </a:r>
          </a:p>
          <a:p>
            <a:endParaRPr lang="ru-RU" sz="2800">
              <a:latin typeface="Candara" pitchFamily="34" charset="0"/>
            </a:endParaRPr>
          </a:p>
          <a:p>
            <a:r>
              <a:rPr lang="ru-RU" sz="2800">
                <a:latin typeface="Candara" pitchFamily="34" charset="0"/>
              </a:rPr>
              <a:t>Семь раз примерь, один раз отрежь.</a:t>
            </a:r>
          </a:p>
          <a:p>
            <a:endParaRPr lang="ru-RU" sz="2800">
              <a:latin typeface="Candara" pitchFamily="34" charset="0"/>
            </a:endParaRPr>
          </a:p>
          <a:p>
            <a:r>
              <a:rPr lang="ru-RU" sz="2800">
                <a:latin typeface="Candara" pitchFamily="34" charset="0"/>
              </a:rPr>
              <a:t>Всяк сошьет, да не всяк скроит.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549275"/>
            <a:ext cx="7848600" cy="544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Тема урока.   Изготовление выкроек</a:t>
            </a:r>
            <a:r>
              <a:rPr lang="ru-RU" sz="3200" dirty="0"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latin typeface="+mn-lt"/>
              </a:rPr>
              <a:t>Цели урока:     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+mn-lt"/>
              </a:rPr>
              <a:t>изучить инструменты и приспособления для изготовления выкроек;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+mn-lt"/>
              </a:rPr>
              <a:t>научиться определять размеры швейного изделия;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+mn-lt"/>
              </a:rPr>
              <a:t>познакомиться с видами швейных изделий для кухни, с технологией изготовления каждого из них;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+mn-lt"/>
              </a:rPr>
              <a:t>научиться снимать мерки и изготавливать выкройки.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468313" y="476250"/>
            <a:ext cx="8207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	При конструировании швейных изделий сначала выполняют чертежи отдельных деталей. </a:t>
            </a:r>
            <a:r>
              <a:rPr lang="ru-RU" sz="2400" i="1">
                <a:latin typeface="Candara" pitchFamily="34" charset="0"/>
              </a:rPr>
              <a:t>Чер­тёж</a:t>
            </a:r>
            <a:r>
              <a:rPr lang="ru-RU" sz="2400">
                <a:latin typeface="Candara" pitchFamily="34" charset="0"/>
              </a:rPr>
              <a:t> — это выполненное на бумаге с помощью чертёжных инст­рументов изображение предметов или деталей с указанием их размеров. Затем чертёж швейного изделия вырезают, снабжают необходимыми надписями и получают </a:t>
            </a:r>
            <a:r>
              <a:rPr lang="ru-RU" sz="2400" i="1">
                <a:latin typeface="Candara" pitchFamily="34" charset="0"/>
              </a:rPr>
              <a:t>выкройку</a:t>
            </a:r>
            <a:r>
              <a:rPr lang="ru-RU" sz="2400">
                <a:latin typeface="Candara" pitchFamily="34" charset="0"/>
              </a:rPr>
              <a:t>.</a:t>
            </a:r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476375" y="3284538"/>
            <a:ext cx="5688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ndara" pitchFamily="34" charset="0"/>
              </a:rPr>
              <a:t>Инструменты и приспособления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684213" y="4076700"/>
            <a:ext cx="78486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	Для изготовления выкроек и раскроя тебе понадобятся: стол, большой лист бумаги для построения выкройки в натуральную величи­ну; длинная линейка; простой карандаш; ластик; ножницы; сан­тиметровая лента; калька; портновские булавки и портновский мел.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539750" y="476250"/>
            <a:ext cx="80645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ndara" pitchFamily="34" charset="0"/>
              </a:rPr>
              <a:t>Определение размеров швейного изделия</a:t>
            </a:r>
          </a:p>
        </p:txBody>
      </p:sp>
      <p:pic>
        <p:nvPicPr>
          <p:cNvPr id="18434" name="Picture 2" descr="C:\Users\Грызуны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331311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473575" y="1196975"/>
            <a:ext cx="42481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а):</a:t>
            </a:r>
          </a:p>
          <a:p>
            <a:r>
              <a:rPr lang="ru-RU" sz="2400" b="1" i="1">
                <a:latin typeface="Candara" pitchFamily="34" charset="0"/>
              </a:rPr>
              <a:t>1-</a:t>
            </a:r>
            <a:r>
              <a:rPr lang="ru-RU" sz="2400" b="1">
                <a:latin typeface="Candara" pitchFamily="34" charset="0"/>
              </a:rPr>
              <a:t>Ош</a:t>
            </a:r>
            <a:r>
              <a:rPr lang="ru-RU" sz="2400" b="1" i="1">
                <a:latin typeface="Candara" pitchFamily="34" charset="0"/>
              </a:rPr>
              <a:t>-</a:t>
            </a:r>
            <a:r>
              <a:rPr lang="ru-RU" sz="2400" i="1">
                <a:latin typeface="Candara" pitchFamily="34" charset="0"/>
              </a:rPr>
              <a:t>обхват</a:t>
            </a:r>
            <a:r>
              <a:rPr lang="ru-RU" sz="2400">
                <a:latin typeface="Candara" pitchFamily="34" charset="0"/>
              </a:rPr>
              <a:t> шеи,</a:t>
            </a:r>
          </a:p>
          <a:p>
            <a:r>
              <a:rPr lang="ru-RU" sz="2400" b="1">
                <a:latin typeface="Candara" pitchFamily="34" charset="0"/>
              </a:rPr>
              <a:t>2-Ог-</a:t>
            </a:r>
            <a:r>
              <a:rPr lang="ru-RU" sz="2400" i="1">
                <a:latin typeface="Candara" pitchFamily="34" charset="0"/>
              </a:rPr>
              <a:t>обхват груди,</a:t>
            </a:r>
          </a:p>
          <a:p>
            <a:r>
              <a:rPr lang="ru-RU" sz="2400" b="1">
                <a:latin typeface="Candara" pitchFamily="34" charset="0"/>
              </a:rPr>
              <a:t>3-От-</a:t>
            </a:r>
            <a:r>
              <a:rPr lang="ru-RU" sz="2400" i="1">
                <a:latin typeface="Candara" pitchFamily="34" charset="0"/>
              </a:rPr>
              <a:t>обхват талии,</a:t>
            </a:r>
          </a:p>
          <a:p>
            <a:r>
              <a:rPr lang="ru-RU" sz="2400" b="1">
                <a:latin typeface="Candara" pitchFamily="34" charset="0"/>
              </a:rPr>
              <a:t>4-Об-</a:t>
            </a:r>
            <a:r>
              <a:rPr lang="ru-RU" sz="2400" i="1">
                <a:latin typeface="Candara" pitchFamily="34" charset="0"/>
              </a:rPr>
              <a:t>обхват бедер,</a:t>
            </a:r>
          </a:p>
          <a:p>
            <a:r>
              <a:rPr lang="ru-RU" sz="2400" b="1">
                <a:latin typeface="Candara" pitchFamily="34" charset="0"/>
              </a:rPr>
              <a:t>5</a:t>
            </a:r>
            <a:r>
              <a:rPr lang="ru-RU" sz="2400">
                <a:latin typeface="Candara" pitchFamily="34" charset="0"/>
              </a:rPr>
              <a:t>-Дпр-</a:t>
            </a:r>
            <a:r>
              <a:rPr lang="ru-RU" sz="2400" i="1">
                <a:latin typeface="Candara" pitchFamily="34" charset="0"/>
              </a:rPr>
              <a:t>длина плеча и руки;</a:t>
            </a:r>
          </a:p>
          <a:p>
            <a:endParaRPr lang="ru-RU" sz="2400">
              <a:latin typeface="Candara" pitchFamily="34" charset="0"/>
            </a:endParaRPr>
          </a:p>
          <a:p>
            <a:r>
              <a:rPr lang="ru-RU" sz="2400">
                <a:latin typeface="Candara" pitchFamily="34" charset="0"/>
              </a:rPr>
              <a:t>б): </a:t>
            </a:r>
          </a:p>
          <a:p>
            <a:r>
              <a:rPr lang="ru-RU" sz="2400" b="1">
                <a:latin typeface="Candara" pitchFamily="34" charset="0"/>
              </a:rPr>
              <a:t>1-Дст-</a:t>
            </a:r>
            <a:r>
              <a:rPr lang="ru-RU" sz="2400" i="1">
                <a:latin typeface="Candara" pitchFamily="34" charset="0"/>
              </a:rPr>
              <a:t>длина спины до талии,</a:t>
            </a:r>
          </a:p>
          <a:p>
            <a:r>
              <a:rPr lang="ru-RU" sz="2400" b="1" i="1">
                <a:latin typeface="Candara" pitchFamily="34" charset="0"/>
              </a:rPr>
              <a:t>2-</a:t>
            </a:r>
            <a:r>
              <a:rPr lang="ru-RU" sz="2400" b="1">
                <a:latin typeface="Candara" pitchFamily="34" charset="0"/>
              </a:rPr>
              <a:t>Ди</a:t>
            </a:r>
            <a:r>
              <a:rPr lang="ru-RU" sz="2400" b="1" i="1">
                <a:latin typeface="Candara" pitchFamily="34" charset="0"/>
              </a:rPr>
              <a:t>-</a:t>
            </a:r>
            <a:r>
              <a:rPr lang="ru-RU" sz="2400" i="1">
                <a:latin typeface="Candara" pitchFamily="34" charset="0"/>
              </a:rPr>
              <a:t>длина изделия.</a:t>
            </a:r>
            <a:endParaRPr lang="ru-RU" sz="2400" b="1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1258888" y="404813"/>
            <a:ext cx="62658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Швейные изделия для кухни</a:t>
            </a: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539750" y="1052513"/>
            <a:ext cx="7920038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ndara" pitchFamily="34" charset="0"/>
              </a:rPr>
              <a:t>	Проектным изделием для кухни может быть подушка для стула или табуретки, кухон­ная прихватка. 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22550"/>
            <a:ext cx="34766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789238"/>
            <a:ext cx="375443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333375"/>
            <a:ext cx="3173413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141663"/>
            <a:ext cx="3795712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878263"/>
            <a:ext cx="374491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539750" y="549275"/>
            <a:ext cx="33115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ndara" pitchFamily="34" charset="0"/>
              </a:rPr>
              <a:t>Салфетка, подставка под горячее, фартук для кулинарных работ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4675"/>
            <a:ext cx="245427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8463" y="912813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7825" y="4941888"/>
            <a:ext cx="2886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0" y="25654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971550" y="333375"/>
            <a:ext cx="66246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ndara" pitchFamily="34" charset="0"/>
              </a:rPr>
              <a:t>Одежда для воскресного завтрака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358900" y="260350"/>
            <a:ext cx="6553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ndara" pitchFamily="34" charset="0"/>
              </a:rPr>
              <a:t>Изготовление выкройки фартука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4288" y="2073275"/>
            <a:ext cx="2881312" cy="3455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627313" y="5516563"/>
            <a:ext cx="0" cy="360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39975" y="55165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27313" y="587692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27313" y="5516563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530475" y="5529263"/>
            <a:ext cx="0" cy="5635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427663" y="5516563"/>
            <a:ext cx="0" cy="5635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530475" y="5973763"/>
            <a:ext cx="289718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1979613" y="2073275"/>
            <a:ext cx="6238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1979613" y="5529263"/>
            <a:ext cx="6238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051050" y="2073275"/>
            <a:ext cx="0" cy="34559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TextBox 43"/>
          <p:cNvSpPr txBox="1">
            <a:spLocks noChangeArrowheads="1"/>
          </p:cNvSpPr>
          <p:nvPr/>
        </p:nvSpPr>
        <p:spPr bwMode="auto">
          <a:xfrm>
            <a:off x="3276600" y="5567363"/>
            <a:ext cx="1270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Об:4+10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17996" y="3429000"/>
            <a:ext cx="553998" cy="72008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Ди</a:t>
            </a:r>
            <a:endParaRPr lang="ru-RU" sz="2400" dirty="0">
              <a:latin typeface="+mn-lt"/>
            </a:endParaRPr>
          </a:p>
        </p:txBody>
      </p:sp>
      <p:sp>
        <p:nvSpPr>
          <p:cNvPr id="22543" name="TextBox 47"/>
          <p:cNvSpPr txBox="1">
            <a:spLocks noChangeArrowheads="1"/>
          </p:cNvSpPr>
          <p:nvPr/>
        </p:nvSpPr>
        <p:spPr bwMode="auto">
          <a:xfrm>
            <a:off x="3155950" y="3284538"/>
            <a:ext cx="16557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Фартук</a:t>
            </a:r>
          </a:p>
          <a:p>
            <a:r>
              <a:rPr lang="ru-RU" sz="2400">
                <a:latin typeface="Candara" pitchFamily="34" charset="0"/>
              </a:rPr>
              <a:t>1 деталь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58720" y="2420888"/>
            <a:ext cx="553998" cy="252028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Боковая линия</a:t>
            </a:r>
            <a:endParaRPr lang="ru-RU" sz="2400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53890" y="2480320"/>
            <a:ext cx="553998" cy="230425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Линия сгиба</a:t>
            </a:r>
            <a:endParaRPr lang="ru-RU" sz="2400" dirty="0">
              <a:latin typeface="+mn-lt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1954213" y="1127125"/>
            <a:ext cx="5762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1954213" y="1598613"/>
            <a:ext cx="5762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051050" y="1598613"/>
            <a:ext cx="0" cy="47466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V="1">
            <a:off x="2051050" y="1127125"/>
            <a:ext cx="0" cy="4714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538075" y="1608504"/>
            <a:ext cx="461665" cy="369332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3</a:t>
            </a:r>
            <a:endParaRPr lang="ru-RU" dirty="0"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557322" y="1155452"/>
            <a:ext cx="461665" cy="369332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3</a:t>
            </a:r>
            <a:endParaRPr lang="ru-RU" dirty="0">
              <a:latin typeface="+mn-lt"/>
            </a:endParaRPr>
          </a:p>
        </p:txBody>
      </p:sp>
      <p:sp>
        <p:nvSpPr>
          <p:cNvPr id="22552" name="TextBox 73"/>
          <p:cNvSpPr txBox="1">
            <a:spLocks noChangeArrowheads="1"/>
          </p:cNvSpPr>
          <p:nvPr/>
        </p:nvSpPr>
        <p:spPr bwMode="auto">
          <a:xfrm>
            <a:off x="3155950" y="5013325"/>
            <a:ext cx="180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Линия низа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7353300" y="1492250"/>
            <a:ext cx="503238" cy="5173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7308304" y="2861224"/>
            <a:ext cx="553998" cy="2151952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Пояс    1 деталь</a:t>
            </a:r>
            <a:endParaRPr lang="ru-RU" sz="2400" dirty="0">
              <a:latin typeface="+mn-lt"/>
            </a:endParaRPr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 flipH="1">
            <a:off x="6815138" y="1495425"/>
            <a:ext cx="504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6804025" y="6669088"/>
            <a:ext cx="504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6875463" y="1495425"/>
            <a:ext cx="0" cy="5173663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444208" y="2676558"/>
            <a:ext cx="553998" cy="226461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От +60</a:t>
            </a:r>
            <a:endParaRPr lang="ru-RU" sz="2400" dirty="0">
              <a:latin typeface="+mn-lt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H="1" flipV="1">
            <a:off x="7339013" y="1138238"/>
            <a:ext cx="14287" cy="371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V="1">
            <a:off x="7837488" y="1150938"/>
            <a:ext cx="0" cy="3444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 flipV="1">
            <a:off x="7837488" y="1127125"/>
            <a:ext cx="25400" cy="365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V="1">
            <a:off x="7332663" y="1196975"/>
            <a:ext cx="523875" cy="1127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>
            <a:off x="7353300" y="1196975"/>
            <a:ext cx="496888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64" name="TextBox 98"/>
          <p:cNvSpPr txBox="1">
            <a:spLocks noChangeArrowheads="1"/>
          </p:cNvSpPr>
          <p:nvPr/>
        </p:nvSpPr>
        <p:spPr bwMode="auto">
          <a:xfrm>
            <a:off x="7451725" y="784225"/>
            <a:ext cx="385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ndara" pitchFamily="34" charset="0"/>
              </a:rPr>
              <a:t>6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1979613" y="1014413"/>
            <a:ext cx="1008062" cy="5905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07950" y="1014413"/>
            <a:ext cx="18716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-180975" y="554038"/>
            <a:ext cx="2520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Линия сгиба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54288" y="1598613"/>
            <a:ext cx="2873375" cy="4746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54288" y="1127125"/>
            <a:ext cx="2873375" cy="471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55950" y="1155700"/>
            <a:ext cx="170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Обтачка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55950" y="1628775"/>
            <a:ext cx="170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ndara" pitchFamily="34" charset="0"/>
              </a:rPr>
              <a:t>Кулиска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  <p:bldP spid="6" grpId="0" animBg="1"/>
      <p:bldP spid="9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SOHO</Template>
  <TotalTime>627</TotalTime>
  <Words>383</Words>
  <Application>Microsoft Office PowerPoint</Application>
  <PresentationFormat>Экран (4:3)</PresentationFormat>
  <Paragraphs>141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Candara</vt:lpstr>
      <vt:lpstr>Arial</vt:lpstr>
      <vt:lpstr>Tunga</vt:lpstr>
      <vt:lpstr>Tahoma</vt:lpstr>
      <vt:lpstr>Calibri</vt:lpstr>
      <vt:lpstr>Soho</vt:lpstr>
      <vt:lpstr>Soho</vt:lpstr>
      <vt:lpstr>Soho</vt:lpstr>
      <vt:lpstr>Soho</vt:lpstr>
      <vt:lpstr>Soho</vt:lpstr>
      <vt:lpstr>Soho</vt:lpstr>
      <vt:lpstr>ИЗГОТОВЛЕНИЕ ВЫКРОЕК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Грызуны</dc:creator>
  <cp:lastModifiedBy>Мама</cp:lastModifiedBy>
  <cp:revision>57</cp:revision>
  <dcterms:created xsi:type="dcterms:W3CDTF">2015-02-16T09:53:30Z</dcterms:created>
  <dcterms:modified xsi:type="dcterms:W3CDTF">2015-03-11T02:30:38Z</dcterms:modified>
</cp:coreProperties>
</file>