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6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2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59" autoAdjust="0"/>
    <p:restoredTop sz="94709" autoAdjust="0"/>
  </p:normalViewPr>
  <p:slideViewPr>
    <p:cSldViewPr>
      <p:cViewPr varScale="1">
        <p:scale>
          <a:sx n="88" d="100"/>
          <a:sy n="88" d="100"/>
        </p:scale>
        <p:origin x="-864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759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F7457-4D43-44FF-A054-7A70540FBFBD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E253E-05CC-40C9-9DF6-7749F23A7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6444B-8BF9-487B-B580-969D2C31F4D3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51A26-37DF-4134-BF03-D6E4D0048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5850E-2A2D-49E1-9BAC-4A8566A5E366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A5D80-30A1-4DB8-9CA2-DFA77E57C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21769-20D1-47CB-8409-65E68E91FC2B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95C20-D8F1-4143-B373-C27D89139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296A-95BD-40CC-B3FB-8B315A238DC3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D3379-88CD-49C4-B0E3-01F6032E5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AF5A0-DDED-4100-84CC-6F7456DF5C9B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07C7E-2B84-476E-9213-52304198C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15691-583A-496B-A79A-3C701A346E4F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76F64-0413-4197-B7A7-0D8E1BF58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05DD5-C5C7-4E3D-A379-E76C5C57C572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DC241-0EDD-4838-BC15-D1F4E6D662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93F97-CC28-43AA-A27F-5B0590E5338C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E1CBC-20F8-4B60-BE98-B5524B0EF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E1FA0-7857-4EE9-8244-28E33F8170F0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790E7-A75B-43FF-A23D-DCC4AD119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FC1F-E488-4BAA-A107-00975B3E83AD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5BB72-A347-4B33-91E8-DBF6803BB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F08B3E-D667-4610-B081-75A6D07F48A5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25E8A7-EFFA-44B0-A665-153091A95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708" r:id="rId9"/>
    <p:sldLayoutId id="2147483699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ердце 5"/>
          <p:cNvSpPr/>
          <p:nvPr/>
        </p:nvSpPr>
        <p:spPr>
          <a:xfrm rot="20495332">
            <a:off x="6636217" y="5526211"/>
            <a:ext cx="1571636" cy="1112061"/>
          </a:xfrm>
          <a:prstGeom prst="hear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 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no Pro Smbd SmText" pitchFamily="18" charset="0"/>
              </a:rPr>
              <a:t>Цель урока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Arno Pro Smbd SmText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73238"/>
            <a:ext cx="8715375" cy="4389437"/>
          </a:xfrm>
        </p:spPr>
        <p:txBody>
          <a:bodyPr/>
          <a:lstStyle/>
          <a:p>
            <a:pPr eaLnBrk="1" hangingPunct="1"/>
            <a:r>
              <a:rPr lang="ru-RU" sz="4000" u="sng" smtClean="0"/>
              <a:t>Развитие</a:t>
            </a:r>
            <a:r>
              <a:rPr lang="ru-RU" sz="4000" smtClean="0"/>
              <a:t> положительной мотивации учения, </a:t>
            </a:r>
            <a:r>
              <a:rPr lang="ru-RU" sz="4000" u="sng" smtClean="0"/>
              <a:t>воспитание </a:t>
            </a:r>
            <a:r>
              <a:rPr lang="ru-RU" sz="4000" smtClean="0"/>
              <a:t>чувства уважения к традициям и культуре других народов, </a:t>
            </a:r>
            <a:r>
              <a:rPr lang="ru-RU" sz="4000" u="sng" smtClean="0"/>
              <a:t>обучение </a:t>
            </a:r>
            <a:r>
              <a:rPr lang="ru-RU" sz="4000" smtClean="0"/>
              <a:t>познавательной  деятельности с использованием иностранного языка .</a:t>
            </a:r>
            <a:endParaRPr lang="ru-RU" sz="4000" u="sng" smtClean="0"/>
          </a:p>
        </p:txBody>
      </p:sp>
      <p:sp>
        <p:nvSpPr>
          <p:cNvPr id="7" name="Сердце 6"/>
          <p:cNvSpPr/>
          <p:nvPr/>
        </p:nvSpPr>
        <p:spPr>
          <a:xfrm rot="19545954">
            <a:off x="5757754" y="6121915"/>
            <a:ext cx="571504" cy="316317"/>
          </a:xfrm>
          <a:prstGeom prst="hear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Сердце 7"/>
          <p:cNvSpPr/>
          <p:nvPr/>
        </p:nvSpPr>
        <p:spPr>
          <a:xfrm>
            <a:off x="8429652" y="6000768"/>
            <a:ext cx="714348" cy="642942"/>
          </a:xfrm>
          <a:prstGeom prst="hear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5-конечная звезда 8"/>
          <p:cNvSpPr/>
          <p:nvPr/>
        </p:nvSpPr>
        <p:spPr>
          <a:xfrm>
            <a:off x="7500958" y="428604"/>
            <a:ext cx="1214446" cy="785818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5-конечная звезда 9"/>
          <p:cNvSpPr/>
          <p:nvPr/>
        </p:nvSpPr>
        <p:spPr>
          <a:xfrm>
            <a:off x="8215338" y="1571612"/>
            <a:ext cx="928662" cy="714380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1000100" y="500042"/>
            <a:ext cx="1000132" cy="571504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5838287" y="6273225"/>
            <a:ext cx="33057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3200" b="1" dirty="0" smtClean="0">
                <a:solidFill>
                  <a:srgbClr val="000099"/>
                </a:solidFill>
              </a:rPr>
              <a:t>Prezentacii.com</a:t>
            </a:r>
            <a:endParaRPr lang="ru-RU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ятно 2 5"/>
          <p:cNvSpPr/>
          <p:nvPr/>
        </p:nvSpPr>
        <p:spPr>
          <a:xfrm rot="526316">
            <a:off x="557934" y="3038199"/>
            <a:ext cx="8313853" cy="4207637"/>
          </a:xfrm>
          <a:prstGeom prst="irregularSeal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63" y="4214813"/>
            <a:ext cx="5429250" cy="2500312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It is traditional custom in Britain for children to put stockings at the foot of their beds at Christmas for Santa Claus to fill them with presents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0701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13312">
            <a:off x="284983" y="1503259"/>
            <a:ext cx="2381250" cy="23574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publication_2196_35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46286">
            <a:off x="6123053" y="1625985"/>
            <a:ext cx="2790827" cy="207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Christmas tr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285728"/>
            <a:ext cx="3327435" cy="27750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Месяц 8"/>
          <p:cNvSpPr/>
          <p:nvPr/>
        </p:nvSpPr>
        <p:spPr>
          <a:xfrm rot="20114992">
            <a:off x="366610" y="107480"/>
            <a:ext cx="785818" cy="1241371"/>
          </a:xfrm>
          <a:prstGeom prst="mo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6643702" y="0"/>
            <a:ext cx="785818" cy="785818"/>
          </a:xfrm>
          <a:prstGeom prst="star4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7858148" y="714356"/>
            <a:ext cx="857224" cy="857256"/>
          </a:xfrm>
          <a:prstGeom prst="star4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0" y="4214818"/>
            <a:ext cx="571504" cy="642942"/>
          </a:xfrm>
          <a:prstGeom prst="star4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8358182" y="3929066"/>
            <a:ext cx="785818" cy="785818"/>
          </a:xfrm>
          <a:prstGeom prst="star4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1785918" y="285728"/>
            <a:ext cx="571504" cy="642942"/>
          </a:xfrm>
          <a:prstGeom prst="star4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6072198" y="1285860"/>
            <a:ext cx="2714644" cy="2857520"/>
          </a:xfrm>
          <a:prstGeom prst="smileyFac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Кольцо 6"/>
          <p:cNvSpPr/>
          <p:nvPr/>
        </p:nvSpPr>
        <p:spPr>
          <a:xfrm>
            <a:off x="7000892" y="2857496"/>
            <a:ext cx="857256" cy="785818"/>
          </a:xfrm>
          <a:prstGeom prst="don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15140" y="1571612"/>
            <a:ext cx="642942" cy="92869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15370" cy="7143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  <a:latin typeface="Arno Pro Caption" pitchFamily="18" charset="0"/>
              </a:rPr>
              <a:t>             Answer the Questions: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Arno Pro Captio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3" y="1357313"/>
            <a:ext cx="8715375" cy="5214937"/>
          </a:xfr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When do people celebrate Christmas Day?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Christmas Day  is on the 25 </a:t>
            </a:r>
            <a:r>
              <a:rPr lang="en-US" sz="1800" dirty="0" err="1" smtClean="0">
                <a:solidFill>
                  <a:schemeClr val="accent3">
                    <a:lumMod val="75000"/>
                  </a:schemeClr>
                </a:solidFill>
              </a:rPr>
              <a:t>th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 of  December.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Where does the word “Christmas” come  from?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The word “Christmas” comes from the words “Christ’s Mass”-the celebration of the birth of Jesus Christ.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How do people decorate their cities on Christmas Eye?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rgbClr val="FF0000"/>
                </a:solidFill>
              </a:rPr>
              <a:t>The most big cities,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especially London, are decorated with </a:t>
            </a:r>
            <a:r>
              <a:rPr lang="en-US" sz="1800" dirty="0" err="1" smtClean="0">
                <a:solidFill>
                  <a:srgbClr val="FF0000"/>
                </a:solidFill>
              </a:rPr>
              <a:t>coloured</a:t>
            </a:r>
            <a:r>
              <a:rPr lang="en-US" sz="1800" dirty="0" smtClean="0">
                <a:solidFill>
                  <a:srgbClr val="FF0000"/>
                </a:solidFill>
              </a:rPr>
              <a:t> lights and Christmas trees.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Where does  the London Christmas Tree Stand?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In Trafalgar Square in London in front of the National Gallery, stands an enormous Christmas tree.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Why do British children put stockings at the foot of their beds?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It is traditional custom in Britain for children to put stockings at the foot of their beds at Christmas for Santa Claus to fill them with presents.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/>
          </a:p>
        </p:txBody>
      </p:sp>
      <p:sp>
        <p:nvSpPr>
          <p:cNvPr id="10" name="Овал 9"/>
          <p:cNvSpPr/>
          <p:nvPr/>
        </p:nvSpPr>
        <p:spPr>
          <a:xfrm>
            <a:off x="7643834" y="1714488"/>
            <a:ext cx="428628" cy="7143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858000" y="2143125"/>
            <a:ext cx="142875" cy="21431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15250" y="2143125"/>
            <a:ext cx="142875" cy="21431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57158" y="3571876"/>
            <a:ext cx="71438" cy="7143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4001">
            <a:off x="4307704" y="1850674"/>
            <a:ext cx="4387220" cy="3332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dobe Caslon Pro Bold" pitchFamily="18" charset="0"/>
              </a:rPr>
              <a:t>                </a:t>
            </a:r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dobe Caslon Pro Bold" pitchFamily="18" charset="0"/>
              </a:rPr>
              <a:t>NEW  YEAR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6" y="2143116"/>
            <a:ext cx="3109628" cy="23341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E:\Фото и обои\Новая папка (2)\ШВЕЦАРИЯ\christmas\london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2916">
            <a:off x="1939124" y="3971843"/>
            <a:ext cx="3943402" cy="25915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Лента лицом вниз 7"/>
          <p:cNvSpPr/>
          <p:nvPr/>
        </p:nvSpPr>
        <p:spPr>
          <a:xfrm rot="2097123">
            <a:off x="28411" y="5378820"/>
            <a:ext cx="1500198" cy="571504"/>
          </a:xfrm>
          <a:prstGeom prst="ribb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олна 8"/>
          <p:cNvSpPr/>
          <p:nvPr/>
        </p:nvSpPr>
        <p:spPr>
          <a:xfrm rot="1656682">
            <a:off x="6286512" y="6072206"/>
            <a:ext cx="714380" cy="571504"/>
          </a:xfrm>
          <a:prstGeom prst="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Двойная волна 9"/>
          <p:cNvSpPr/>
          <p:nvPr/>
        </p:nvSpPr>
        <p:spPr>
          <a:xfrm rot="19765578">
            <a:off x="8169846" y="5217761"/>
            <a:ext cx="428628" cy="500066"/>
          </a:xfrm>
          <a:prstGeom prst="doubleWav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Круглая лента лицом вверх 10"/>
          <p:cNvSpPr/>
          <p:nvPr/>
        </p:nvSpPr>
        <p:spPr>
          <a:xfrm>
            <a:off x="7858148" y="6286520"/>
            <a:ext cx="857256" cy="428628"/>
          </a:xfrm>
          <a:prstGeom prst="ellipseRibbon2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32-конечная звезда 11"/>
          <p:cNvSpPr/>
          <p:nvPr/>
        </p:nvSpPr>
        <p:spPr>
          <a:xfrm>
            <a:off x="285720" y="6286520"/>
            <a:ext cx="428628" cy="357166"/>
          </a:xfrm>
          <a:prstGeom prst="star32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32-конечная звезда 12"/>
          <p:cNvSpPr/>
          <p:nvPr/>
        </p:nvSpPr>
        <p:spPr>
          <a:xfrm>
            <a:off x="3714744" y="3429000"/>
            <a:ext cx="357190" cy="285752"/>
          </a:xfrm>
          <a:prstGeom prst="star3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428596" y="642918"/>
            <a:ext cx="8429684" cy="6072206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             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NEW WORDS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7858148" cy="4429156"/>
          </a:xfrm>
        </p:spPr>
        <p:txBody>
          <a:bodyPr numCol="2">
            <a:normAutofit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Auld Lang </a:t>
            </a:r>
            <a:r>
              <a:rPr lang="en-US" sz="2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Syne</a:t>
            </a: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Special</a:t>
            </a: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Boxing day</a:t>
            </a: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Coal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Bread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Silver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Coin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spc="150" dirty="0" smtClean="0">
                <a:ln w="11430"/>
                <a:solidFill>
                  <a:schemeClr val="tx1">
                    <a:lumMod val="9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To b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rin</a:t>
            </a:r>
            <a:r>
              <a:rPr lang="en-US" sz="2800" b="1" spc="150" dirty="0" smtClean="0">
                <a:ln w="11430"/>
                <a:solidFill>
                  <a:schemeClr val="tx1">
                    <a:lumMod val="9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 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presents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Lights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память о прошлом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Специальный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Подарочный день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Уголь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Хлеб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Серебро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Монета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Приносить подарки</a:t>
            </a: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Огоньки</a:t>
            </a:r>
          </a:p>
        </p:txBody>
      </p:sp>
      <p:sp>
        <p:nvSpPr>
          <p:cNvPr id="6" name="4-конечная звезда 5"/>
          <p:cNvSpPr/>
          <p:nvPr/>
        </p:nvSpPr>
        <p:spPr>
          <a:xfrm rot="836950">
            <a:off x="7528687" y="5277203"/>
            <a:ext cx="1301833" cy="1574705"/>
          </a:xfrm>
          <a:prstGeom prst="star4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Месяц 6"/>
          <p:cNvSpPr/>
          <p:nvPr/>
        </p:nvSpPr>
        <p:spPr>
          <a:xfrm rot="1225463">
            <a:off x="483142" y="109159"/>
            <a:ext cx="857256" cy="1285884"/>
          </a:xfrm>
          <a:prstGeom prst="mo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3500430" y="5857892"/>
            <a:ext cx="785818" cy="785818"/>
          </a:xfrm>
          <a:prstGeom prst="star4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6643702" y="0"/>
            <a:ext cx="1143008" cy="1143008"/>
          </a:xfrm>
          <a:prstGeom prst="star4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dobe Garamond Pro" pitchFamily="18" charset="0"/>
              </a:rPr>
              <a:t>         Fill in the gaps: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301038" cy="542925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… brings present on New Year Eve in Britain.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a) Father Frost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b) Santa Claus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The traditional song on New Year Eve is …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a) Auld Lang </a:t>
            </a:r>
            <a:r>
              <a:rPr lang="en-US" sz="2400" dirty="0" err="1" smtClean="0"/>
              <a:t>Syne</a:t>
            </a:r>
            <a:r>
              <a:rPr lang="en-US" sz="24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b) Happy New Year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New Year has a special name …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a) Humane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b) Boxing day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“First Footers” go from house to house after midnight bringing…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a) a piece of coal, a piece of bread, a silver coin.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    b</a:t>
            </a:r>
            <a:r>
              <a:rPr lang="ru-RU" sz="2400" dirty="0" smtClean="0"/>
              <a:t>) </a:t>
            </a:r>
            <a:r>
              <a:rPr lang="en-US" sz="2400" dirty="0" smtClean="0"/>
              <a:t>a piece of bread with butter, a piece of turkey.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</p:txBody>
      </p:sp>
      <p:sp>
        <p:nvSpPr>
          <p:cNvPr id="21" name="Солнце 20"/>
          <p:cNvSpPr/>
          <p:nvPr/>
        </p:nvSpPr>
        <p:spPr>
          <a:xfrm>
            <a:off x="7429520" y="1000108"/>
            <a:ext cx="785818" cy="642942"/>
          </a:xfrm>
          <a:prstGeom prst="su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ятно 2 21"/>
          <p:cNvSpPr/>
          <p:nvPr/>
        </p:nvSpPr>
        <p:spPr>
          <a:xfrm>
            <a:off x="5286380" y="2928934"/>
            <a:ext cx="857256" cy="1000132"/>
          </a:xfrm>
          <a:prstGeom prst="irregularSeal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4-конечная звезда 22"/>
          <p:cNvSpPr/>
          <p:nvPr/>
        </p:nvSpPr>
        <p:spPr>
          <a:xfrm>
            <a:off x="7786710" y="4643446"/>
            <a:ext cx="357190" cy="1000132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16-конечная звезда 23"/>
          <p:cNvSpPr/>
          <p:nvPr/>
        </p:nvSpPr>
        <p:spPr>
          <a:xfrm>
            <a:off x="8072462" y="3714752"/>
            <a:ext cx="642942" cy="428628"/>
          </a:xfrm>
          <a:prstGeom prst="star16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4214810" y="1857364"/>
            <a:ext cx="857256" cy="357190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7000892" y="2357430"/>
            <a:ext cx="928694" cy="1000132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16-конечная звезда 26"/>
          <p:cNvSpPr/>
          <p:nvPr/>
        </p:nvSpPr>
        <p:spPr>
          <a:xfrm>
            <a:off x="8286776" y="6215082"/>
            <a:ext cx="642942" cy="428628"/>
          </a:xfrm>
          <a:prstGeom prst="star16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16-конечная звезда 27"/>
          <p:cNvSpPr/>
          <p:nvPr/>
        </p:nvSpPr>
        <p:spPr>
          <a:xfrm>
            <a:off x="1285852" y="285728"/>
            <a:ext cx="642942" cy="428628"/>
          </a:xfrm>
          <a:prstGeom prst="star16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16-конечная звезда 28"/>
          <p:cNvSpPr/>
          <p:nvPr/>
        </p:nvSpPr>
        <p:spPr>
          <a:xfrm>
            <a:off x="2786050" y="4214818"/>
            <a:ext cx="642942" cy="428628"/>
          </a:xfrm>
          <a:prstGeom prst="star16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ятно 2 29"/>
          <p:cNvSpPr/>
          <p:nvPr/>
        </p:nvSpPr>
        <p:spPr>
          <a:xfrm rot="1751981">
            <a:off x="8201802" y="172795"/>
            <a:ext cx="857256" cy="571528"/>
          </a:xfrm>
          <a:prstGeom prst="irregularSeal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4857752" y="5214950"/>
            <a:ext cx="704856" cy="438152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214282" y="3214254"/>
            <a:ext cx="5290128" cy="3643746"/>
          </a:xfrm>
          <a:custGeom>
            <a:avLst/>
            <a:gdLst>
              <a:gd name="connsiteX0" fmla="*/ 147782 w 5290128"/>
              <a:gd name="connsiteY0" fmla="*/ 0 h 3643746"/>
              <a:gd name="connsiteX1" fmla="*/ 300182 w 5290128"/>
              <a:gd name="connsiteY1" fmla="*/ 387928 h 3643746"/>
              <a:gd name="connsiteX2" fmla="*/ 189346 w 5290128"/>
              <a:gd name="connsiteY2" fmla="*/ 609600 h 3643746"/>
              <a:gd name="connsiteX3" fmla="*/ 23091 w 5290128"/>
              <a:gd name="connsiteY3" fmla="*/ 1205346 h 3643746"/>
              <a:gd name="connsiteX4" fmla="*/ 327891 w 5290128"/>
              <a:gd name="connsiteY4" fmla="*/ 1537855 h 3643746"/>
              <a:gd name="connsiteX5" fmla="*/ 411018 w 5290128"/>
              <a:gd name="connsiteY5" fmla="*/ 1316182 h 3643746"/>
              <a:gd name="connsiteX6" fmla="*/ 383309 w 5290128"/>
              <a:gd name="connsiteY6" fmla="*/ 1122218 h 3643746"/>
              <a:gd name="connsiteX7" fmla="*/ 161637 w 5290128"/>
              <a:gd name="connsiteY7" fmla="*/ 1177637 h 3643746"/>
              <a:gd name="connsiteX8" fmla="*/ 50800 w 5290128"/>
              <a:gd name="connsiteY8" fmla="*/ 1787237 h 3643746"/>
              <a:gd name="connsiteX9" fmla="*/ 314037 w 5290128"/>
              <a:gd name="connsiteY9" fmla="*/ 2022764 h 3643746"/>
              <a:gd name="connsiteX10" fmla="*/ 383309 w 5290128"/>
              <a:gd name="connsiteY10" fmla="*/ 2286000 h 3643746"/>
              <a:gd name="connsiteX11" fmla="*/ 217055 w 5290128"/>
              <a:gd name="connsiteY11" fmla="*/ 2604655 h 3643746"/>
              <a:gd name="connsiteX12" fmla="*/ 120073 w 5290128"/>
              <a:gd name="connsiteY12" fmla="*/ 3020291 h 3643746"/>
              <a:gd name="connsiteX13" fmla="*/ 438727 w 5290128"/>
              <a:gd name="connsiteY13" fmla="*/ 3144982 h 3643746"/>
              <a:gd name="connsiteX14" fmla="*/ 1297709 w 5290128"/>
              <a:gd name="connsiteY14" fmla="*/ 3228109 h 3643746"/>
              <a:gd name="connsiteX15" fmla="*/ 1560946 w 5290128"/>
              <a:gd name="connsiteY15" fmla="*/ 3408218 h 3643746"/>
              <a:gd name="connsiteX16" fmla="*/ 2322946 w 5290128"/>
              <a:gd name="connsiteY16" fmla="*/ 3643746 h 3643746"/>
              <a:gd name="connsiteX17" fmla="*/ 2669309 w 5290128"/>
              <a:gd name="connsiteY17" fmla="*/ 3408218 h 3643746"/>
              <a:gd name="connsiteX18" fmla="*/ 3375891 w 5290128"/>
              <a:gd name="connsiteY18" fmla="*/ 3394364 h 3643746"/>
              <a:gd name="connsiteX19" fmla="*/ 4068618 w 5290128"/>
              <a:gd name="connsiteY19" fmla="*/ 3491346 h 3643746"/>
              <a:gd name="connsiteX20" fmla="*/ 4345709 w 5290128"/>
              <a:gd name="connsiteY20" fmla="*/ 3491346 h 3643746"/>
              <a:gd name="connsiteX21" fmla="*/ 5218546 w 5290128"/>
              <a:gd name="connsiteY21" fmla="*/ 3435928 h 3643746"/>
              <a:gd name="connsiteX22" fmla="*/ 4775200 w 5290128"/>
              <a:gd name="connsiteY22" fmla="*/ 3089564 h 3643746"/>
              <a:gd name="connsiteX23" fmla="*/ 4345709 w 5290128"/>
              <a:gd name="connsiteY23" fmla="*/ 3172691 h 3643746"/>
              <a:gd name="connsiteX24" fmla="*/ 3999346 w 5290128"/>
              <a:gd name="connsiteY24" fmla="*/ 3172691 h 3643746"/>
              <a:gd name="connsiteX25" fmla="*/ 3930073 w 5290128"/>
              <a:gd name="connsiteY25" fmla="*/ 3325091 h 3643746"/>
              <a:gd name="connsiteX26" fmla="*/ 4262582 w 5290128"/>
              <a:gd name="connsiteY26" fmla="*/ 3366655 h 3643746"/>
              <a:gd name="connsiteX27" fmla="*/ 4844473 w 5290128"/>
              <a:gd name="connsiteY27" fmla="*/ 3408218 h 3643746"/>
              <a:gd name="connsiteX28" fmla="*/ 4858327 w 5290128"/>
              <a:gd name="connsiteY28" fmla="*/ 3255818 h 3643746"/>
              <a:gd name="connsiteX29" fmla="*/ 4636655 w 5290128"/>
              <a:gd name="connsiteY29" fmla="*/ 3228109 h 3643746"/>
              <a:gd name="connsiteX30" fmla="*/ 4401127 w 5290128"/>
              <a:gd name="connsiteY30" fmla="*/ 3228109 h 3643746"/>
              <a:gd name="connsiteX31" fmla="*/ 4401127 w 5290128"/>
              <a:gd name="connsiteY31" fmla="*/ 3297382 h 364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290128" h="3643746">
                <a:moveTo>
                  <a:pt x="147782" y="0"/>
                </a:moveTo>
                <a:cubicBezTo>
                  <a:pt x="220518" y="143164"/>
                  <a:pt x="293255" y="286328"/>
                  <a:pt x="300182" y="387928"/>
                </a:cubicBezTo>
                <a:cubicBezTo>
                  <a:pt x="307109" y="489528"/>
                  <a:pt x="235528" y="473364"/>
                  <a:pt x="189346" y="609600"/>
                </a:cubicBezTo>
                <a:cubicBezTo>
                  <a:pt x="143164" y="745836"/>
                  <a:pt x="0" y="1050637"/>
                  <a:pt x="23091" y="1205346"/>
                </a:cubicBezTo>
                <a:cubicBezTo>
                  <a:pt x="46182" y="1360055"/>
                  <a:pt x="263236" y="1519382"/>
                  <a:pt x="327891" y="1537855"/>
                </a:cubicBezTo>
                <a:cubicBezTo>
                  <a:pt x="392546" y="1556328"/>
                  <a:pt x="401782" y="1385455"/>
                  <a:pt x="411018" y="1316182"/>
                </a:cubicBezTo>
                <a:cubicBezTo>
                  <a:pt x="420254" y="1246909"/>
                  <a:pt x="424873" y="1145309"/>
                  <a:pt x="383309" y="1122218"/>
                </a:cubicBezTo>
                <a:cubicBezTo>
                  <a:pt x="341745" y="1099127"/>
                  <a:pt x="217055" y="1066801"/>
                  <a:pt x="161637" y="1177637"/>
                </a:cubicBezTo>
                <a:cubicBezTo>
                  <a:pt x="106219" y="1288473"/>
                  <a:pt x="25400" y="1646383"/>
                  <a:pt x="50800" y="1787237"/>
                </a:cubicBezTo>
                <a:cubicBezTo>
                  <a:pt x="76200" y="1928091"/>
                  <a:pt x="258619" y="1939637"/>
                  <a:pt x="314037" y="2022764"/>
                </a:cubicBezTo>
                <a:cubicBezTo>
                  <a:pt x="369455" y="2105891"/>
                  <a:pt x="399473" y="2189018"/>
                  <a:pt x="383309" y="2286000"/>
                </a:cubicBezTo>
                <a:cubicBezTo>
                  <a:pt x="367145" y="2382982"/>
                  <a:pt x="260928" y="2482273"/>
                  <a:pt x="217055" y="2604655"/>
                </a:cubicBezTo>
                <a:cubicBezTo>
                  <a:pt x="173182" y="2727037"/>
                  <a:pt x="83128" y="2930237"/>
                  <a:pt x="120073" y="3020291"/>
                </a:cubicBezTo>
                <a:cubicBezTo>
                  <a:pt x="157018" y="3110345"/>
                  <a:pt x="242454" y="3110346"/>
                  <a:pt x="438727" y="3144982"/>
                </a:cubicBezTo>
                <a:cubicBezTo>
                  <a:pt x="635000" y="3179618"/>
                  <a:pt x="1110673" y="3184236"/>
                  <a:pt x="1297709" y="3228109"/>
                </a:cubicBezTo>
                <a:cubicBezTo>
                  <a:pt x="1484745" y="3271982"/>
                  <a:pt x="1390073" y="3338945"/>
                  <a:pt x="1560946" y="3408218"/>
                </a:cubicBezTo>
                <a:cubicBezTo>
                  <a:pt x="1731819" y="3477491"/>
                  <a:pt x="2138219" y="3643746"/>
                  <a:pt x="2322946" y="3643746"/>
                </a:cubicBezTo>
                <a:cubicBezTo>
                  <a:pt x="2507673" y="3643746"/>
                  <a:pt x="2493818" y="3449782"/>
                  <a:pt x="2669309" y="3408218"/>
                </a:cubicBezTo>
                <a:cubicBezTo>
                  <a:pt x="2844800" y="3366654"/>
                  <a:pt x="3142673" y="3380509"/>
                  <a:pt x="3375891" y="3394364"/>
                </a:cubicBezTo>
                <a:cubicBezTo>
                  <a:pt x="3609109" y="3408219"/>
                  <a:pt x="3906982" y="3475182"/>
                  <a:pt x="4068618" y="3491346"/>
                </a:cubicBezTo>
                <a:cubicBezTo>
                  <a:pt x="4230254" y="3507510"/>
                  <a:pt x="4154054" y="3500582"/>
                  <a:pt x="4345709" y="3491346"/>
                </a:cubicBezTo>
                <a:cubicBezTo>
                  <a:pt x="4537364" y="3482110"/>
                  <a:pt x="5146964" y="3502892"/>
                  <a:pt x="5218546" y="3435928"/>
                </a:cubicBezTo>
                <a:cubicBezTo>
                  <a:pt x="5290128" y="3368964"/>
                  <a:pt x="4920673" y="3133437"/>
                  <a:pt x="4775200" y="3089564"/>
                </a:cubicBezTo>
                <a:cubicBezTo>
                  <a:pt x="4629727" y="3045691"/>
                  <a:pt x="4475018" y="3158837"/>
                  <a:pt x="4345709" y="3172691"/>
                </a:cubicBezTo>
                <a:cubicBezTo>
                  <a:pt x="4216400" y="3186546"/>
                  <a:pt x="4068619" y="3147291"/>
                  <a:pt x="3999346" y="3172691"/>
                </a:cubicBezTo>
                <a:cubicBezTo>
                  <a:pt x="3930073" y="3198091"/>
                  <a:pt x="3886200" y="3292764"/>
                  <a:pt x="3930073" y="3325091"/>
                </a:cubicBezTo>
                <a:cubicBezTo>
                  <a:pt x="3973946" y="3357418"/>
                  <a:pt x="4110182" y="3352800"/>
                  <a:pt x="4262582" y="3366655"/>
                </a:cubicBezTo>
                <a:cubicBezTo>
                  <a:pt x="4414982" y="3380510"/>
                  <a:pt x="4745182" y="3426691"/>
                  <a:pt x="4844473" y="3408218"/>
                </a:cubicBezTo>
                <a:cubicBezTo>
                  <a:pt x="4943764" y="3389745"/>
                  <a:pt x="4892963" y="3285836"/>
                  <a:pt x="4858327" y="3255818"/>
                </a:cubicBezTo>
                <a:cubicBezTo>
                  <a:pt x="4823691" y="3225800"/>
                  <a:pt x="4712855" y="3232727"/>
                  <a:pt x="4636655" y="3228109"/>
                </a:cubicBezTo>
                <a:cubicBezTo>
                  <a:pt x="4560455" y="3223491"/>
                  <a:pt x="4440382" y="3216564"/>
                  <a:pt x="4401127" y="3228109"/>
                </a:cubicBezTo>
                <a:cubicBezTo>
                  <a:pt x="4361872" y="3239654"/>
                  <a:pt x="4381499" y="3268518"/>
                  <a:pt x="4401127" y="3297382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428596" y="1285860"/>
            <a:ext cx="3857652" cy="4572032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3929062" cy="3500437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4400" dirty="0" smtClean="0">
                <a:solidFill>
                  <a:schemeClr val="tx2">
                    <a:lumMod val="10000"/>
                  </a:schemeClr>
                </a:solidFill>
                <a:latin typeface="Adobe Garamond Pro" pitchFamily="18" charset="0"/>
              </a:rPr>
              <a:t>  </a:t>
            </a:r>
            <a:r>
              <a:rPr lang="en-US" sz="4400" dirty="0" smtClean="0">
                <a:solidFill>
                  <a:srgbClr val="C00000"/>
                </a:solidFill>
                <a:latin typeface="Adobe Garamond Pro" pitchFamily="18" charset="0"/>
              </a:rPr>
              <a:t>Santa Claus brings present on New Year Eve in Britain</a:t>
            </a:r>
            <a:r>
              <a:rPr lang="en-US" sz="4400" dirty="0" smtClean="0">
                <a:solidFill>
                  <a:schemeClr val="tx2">
                    <a:lumMod val="10000"/>
                  </a:schemeClr>
                </a:solidFill>
                <a:latin typeface="Adobe Garamond Pro" pitchFamily="18" charset="0"/>
              </a:rPr>
              <a:t>.</a:t>
            </a:r>
            <a:endParaRPr lang="ru-RU" sz="4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Рисунок 4" descr="satoru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75804">
            <a:off x="4272429" y="695749"/>
            <a:ext cx="4130509" cy="417910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6-конечная звезда 8"/>
          <p:cNvSpPr/>
          <p:nvPr/>
        </p:nvSpPr>
        <p:spPr>
          <a:xfrm>
            <a:off x="7786710" y="5357826"/>
            <a:ext cx="785818" cy="1000132"/>
          </a:xfrm>
          <a:prstGeom prst="star6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748213" y="5737225"/>
            <a:ext cx="3619500" cy="927100"/>
          </a:xfrm>
          <a:custGeom>
            <a:avLst/>
            <a:gdLst>
              <a:gd name="connsiteX0" fmla="*/ 15240 w 3619500"/>
              <a:gd name="connsiteY0" fmla="*/ 132588 h 926592"/>
              <a:gd name="connsiteX1" fmla="*/ 3243072 w 3619500"/>
              <a:gd name="connsiteY1" fmla="*/ 105156 h 926592"/>
              <a:gd name="connsiteX2" fmla="*/ 24384 w 3619500"/>
              <a:gd name="connsiteY2" fmla="*/ 470916 h 926592"/>
              <a:gd name="connsiteX3" fmla="*/ 3096768 w 3619500"/>
              <a:gd name="connsiteY3" fmla="*/ 269748 h 926592"/>
              <a:gd name="connsiteX4" fmla="*/ 161544 w 3619500"/>
              <a:gd name="connsiteY4" fmla="*/ 900684 h 926592"/>
              <a:gd name="connsiteX5" fmla="*/ 3160776 w 3619500"/>
              <a:gd name="connsiteY5" fmla="*/ 114300 h 926592"/>
              <a:gd name="connsiteX6" fmla="*/ 2913888 w 3619500"/>
              <a:gd name="connsiteY6" fmla="*/ 214884 h 92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19500" h="926592">
                <a:moveTo>
                  <a:pt x="15240" y="132588"/>
                </a:moveTo>
                <a:cubicBezTo>
                  <a:pt x="1628394" y="90678"/>
                  <a:pt x="3241548" y="48768"/>
                  <a:pt x="3243072" y="105156"/>
                </a:cubicBezTo>
                <a:cubicBezTo>
                  <a:pt x="3244596" y="161544"/>
                  <a:pt x="48768" y="443484"/>
                  <a:pt x="24384" y="470916"/>
                </a:cubicBezTo>
                <a:cubicBezTo>
                  <a:pt x="0" y="498348"/>
                  <a:pt x="3073908" y="198120"/>
                  <a:pt x="3096768" y="269748"/>
                </a:cubicBezTo>
                <a:cubicBezTo>
                  <a:pt x="3119628" y="341376"/>
                  <a:pt x="150876" y="926592"/>
                  <a:pt x="161544" y="900684"/>
                </a:cubicBezTo>
                <a:cubicBezTo>
                  <a:pt x="172212" y="874776"/>
                  <a:pt x="2702052" y="228600"/>
                  <a:pt x="3160776" y="114300"/>
                </a:cubicBezTo>
                <a:cubicBezTo>
                  <a:pt x="3619500" y="0"/>
                  <a:pt x="3266694" y="107442"/>
                  <a:pt x="2913888" y="21488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6-конечная звезда 19"/>
          <p:cNvSpPr/>
          <p:nvPr/>
        </p:nvSpPr>
        <p:spPr>
          <a:xfrm>
            <a:off x="142844" y="0"/>
            <a:ext cx="928694" cy="785818"/>
          </a:xfrm>
          <a:prstGeom prst="star6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692150" y="117475"/>
            <a:ext cx="3486150" cy="1082675"/>
          </a:xfrm>
          <a:custGeom>
            <a:avLst/>
            <a:gdLst>
              <a:gd name="connsiteX0" fmla="*/ 3486912 w 3486912"/>
              <a:gd name="connsiteY0" fmla="*/ 202692 h 1083564"/>
              <a:gd name="connsiteX1" fmla="*/ 496824 w 3486912"/>
              <a:gd name="connsiteY1" fmla="*/ 28956 h 1083564"/>
              <a:gd name="connsiteX2" fmla="*/ 505968 w 3486912"/>
              <a:gd name="connsiteY2" fmla="*/ 28956 h 1083564"/>
              <a:gd name="connsiteX3" fmla="*/ 3349752 w 3486912"/>
              <a:gd name="connsiteY3" fmla="*/ 431292 h 1083564"/>
              <a:gd name="connsiteX4" fmla="*/ 652272 w 3486912"/>
              <a:gd name="connsiteY4" fmla="*/ 193548 h 1083564"/>
              <a:gd name="connsiteX5" fmla="*/ 3020568 w 3486912"/>
              <a:gd name="connsiteY5" fmla="*/ 851916 h 1083564"/>
              <a:gd name="connsiteX6" fmla="*/ 551688 w 3486912"/>
              <a:gd name="connsiteY6" fmla="*/ 147828 h 1083564"/>
              <a:gd name="connsiteX7" fmla="*/ 2572512 w 3486912"/>
              <a:gd name="connsiteY7" fmla="*/ 1053084 h 1083564"/>
              <a:gd name="connsiteX8" fmla="*/ 432816 w 3486912"/>
              <a:gd name="connsiteY8" fmla="*/ 330708 h 1083564"/>
              <a:gd name="connsiteX9" fmla="*/ 432816 w 3486912"/>
              <a:gd name="connsiteY9" fmla="*/ 330708 h 1083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86912" h="1083564">
                <a:moveTo>
                  <a:pt x="3486912" y="202692"/>
                </a:moveTo>
                <a:lnTo>
                  <a:pt x="496824" y="28956"/>
                </a:lnTo>
                <a:cubicBezTo>
                  <a:pt x="0" y="0"/>
                  <a:pt x="505968" y="28956"/>
                  <a:pt x="505968" y="28956"/>
                </a:cubicBezTo>
                <a:lnTo>
                  <a:pt x="3349752" y="431292"/>
                </a:lnTo>
                <a:cubicBezTo>
                  <a:pt x="3374136" y="458724"/>
                  <a:pt x="707136" y="123444"/>
                  <a:pt x="652272" y="193548"/>
                </a:cubicBezTo>
                <a:cubicBezTo>
                  <a:pt x="597408" y="263652"/>
                  <a:pt x="3037332" y="859536"/>
                  <a:pt x="3020568" y="851916"/>
                </a:cubicBezTo>
                <a:cubicBezTo>
                  <a:pt x="3003804" y="844296"/>
                  <a:pt x="626364" y="114300"/>
                  <a:pt x="551688" y="147828"/>
                </a:cubicBezTo>
                <a:cubicBezTo>
                  <a:pt x="477012" y="181356"/>
                  <a:pt x="2592324" y="1022604"/>
                  <a:pt x="2572512" y="1053084"/>
                </a:cubicBezTo>
                <a:cubicBezTo>
                  <a:pt x="2552700" y="1083564"/>
                  <a:pt x="432816" y="330708"/>
                  <a:pt x="432816" y="330708"/>
                </a:cubicBezTo>
                <a:lnTo>
                  <a:pt x="432816" y="330708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807075" y="5937250"/>
            <a:ext cx="2249488" cy="882650"/>
          </a:xfrm>
          <a:custGeom>
            <a:avLst/>
            <a:gdLst>
              <a:gd name="connsiteX0" fmla="*/ 0 w 2249424"/>
              <a:gd name="connsiteY0" fmla="*/ 847344 h 882396"/>
              <a:gd name="connsiteX1" fmla="*/ 1938528 w 2249424"/>
              <a:gd name="connsiteY1" fmla="*/ 106680 h 882396"/>
              <a:gd name="connsiteX2" fmla="*/ 1865376 w 2249424"/>
              <a:gd name="connsiteY2" fmla="*/ 225552 h 882396"/>
              <a:gd name="connsiteX3" fmla="*/ 585216 w 2249424"/>
              <a:gd name="connsiteY3" fmla="*/ 865632 h 882396"/>
              <a:gd name="connsiteX4" fmla="*/ 1828800 w 2249424"/>
              <a:gd name="connsiteY4" fmla="*/ 124968 h 882396"/>
              <a:gd name="connsiteX5" fmla="*/ 1865376 w 2249424"/>
              <a:gd name="connsiteY5" fmla="*/ 115824 h 88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9424" h="882396">
                <a:moveTo>
                  <a:pt x="0" y="847344"/>
                </a:moveTo>
                <a:lnTo>
                  <a:pt x="1938528" y="106680"/>
                </a:lnTo>
                <a:cubicBezTo>
                  <a:pt x="2249424" y="3048"/>
                  <a:pt x="2090928" y="99060"/>
                  <a:pt x="1865376" y="225552"/>
                </a:cubicBezTo>
                <a:cubicBezTo>
                  <a:pt x="1639824" y="352044"/>
                  <a:pt x="591312" y="882396"/>
                  <a:pt x="585216" y="865632"/>
                </a:cubicBezTo>
                <a:cubicBezTo>
                  <a:pt x="579120" y="848868"/>
                  <a:pt x="1615440" y="249936"/>
                  <a:pt x="1828800" y="124968"/>
                </a:cubicBezTo>
                <a:cubicBezTo>
                  <a:pt x="2042160" y="0"/>
                  <a:pt x="1865376" y="115824"/>
                  <a:pt x="1865376" y="11582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5178425" y="5078413"/>
            <a:ext cx="2692400" cy="798512"/>
          </a:xfrm>
          <a:custGeom>
            <a:avLst/>
            <a:gdLst>
              <a:gd name="connsiteX0" fmla="*/ 2593848 w 2692908"/>
              <a:gd name="connsiteY0" fmla="*/ 691896 h 798576"/>
              <a:gd name="connsiteX1" fmla="*/ 2264664 w 2692908"/>
              <a:gd name="connsiteY1" fmla="*/ 554736 h 798576"/>
              <a:gd name="connsiteX2" fmla="*/ 24384 w 2692908"/>
              <a:gd name="connsiteY2" fmla="*/ 381000 h 798576"/>
              <a:gd name="connsiteX3" fmla="*/ 2410968 w 2692908"/>
              <a:gd name="connsiteY3" fmla="*/ 737616 h 798576"/>
              <a:gd name="connsiteX4" fmla="*/ 1194816 w 2692908"/>
              <a:gd name="connsiteY4" fmla="*/ 15240 h 798576"/>
              <a:gd name="connsiteX5" fmla="*/ 2447544 w 2692908"/>
              <a:gd name="connsiteY5" fmla="*/ 646176 h 798576"/>
              <a:gd name="connsiteX6" fmla="*/ 1139952 w 2692908"/>
              <a:gd name="connsiteY6" fmla="*/ 188976 h 79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2908" h="798576">
                <a:moveTo>
                  <a:pt x="2593848" y="691896"/>
                </a:moveTo>
                <a:cubicBezTo>
                  <a:pt x="2643378" y="649224"/>
                  <a:pt x="2692908" y="606552"/>
                  <a:pt x="2264664" y="554736"/>
                </a:cubicBezTo>
                <a:cubicBezTo>
                  <a:pt x="1836420" y="502920"/>
                  <a:pt x="0" y="350520"/>
                  <a:pt x="24384" y="381000"/>
                </a:cubicBezTo>
                <a:cubicBezTo>
                  <a:pt x="48768" y="411480"/>
                  <a:pt x="2215896" y="798576"/>
                  <a:pt x="2410968" y="737616"/>
                </a:cubicBezTo>
                <a:cubicBezTo>
                  <a:pt x="2606040" y="676656"/>
                  <a:pt x="1188720" y="30480"/>
                  <a:pt x="1194816" y="15240"/>
                </a:cubicBezTo>
                <a:cubicBezTo>
                  <a:pt x="1200912" y="0"/>
                  <a:pt x="2456688" y="617220"/>
                  <a:pt x="2447544" y="646176"/>
                </a:cubicBezTo>
                <a:cubicBezTo>
                  <a:pt x="2438400" y="675132"/>
                  <a:pt x="1789176" y="432054"/>
                  <a:pt x="1139952" y="18897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rket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72723">
            <a:off x="974260" y="1382478"/>
            <a:ext cx="4671499" cy="40281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0" y="1785938"/>
            <a:ext cx="3214688" cy="40719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000" smtClean="0"/>
              <a:t>  The traditional song on New Year Eve is Auld Lang Syne.</a:t>
            </a:r>
          </a:p>
          <a:p>
            <a:pPr eaLnBrk="1" hangingPunct="1"/>
            <a:endParaRPr lang="ru-RU" smtClean="0"/>
          </a:p>
        </p:txBody>
      </p:sp>
      <p:sp>
        <p:nvSpPr>
          <p:cNvPr id="7" name="Сердце 6"/>
          <p:cNvSpPr/>
          <p:nvPr/>
        </p:nvSpPr>
        <p:spPr>
          <a:xfrm rot="1128329">
            <a:off x="6072198" y="142852"/>
            <a:ext cx="1760970" cy="1280688"/>
          </a:xfrm>
          <a:prstGeom prst="hear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ердце 7"/>
          <p:cNvSpPr/>
          <p:nvPr/>
        </p:nvSpPr>
        <p:spPr>
          <a:xfrm rot="498167">
            <a:off x="100456" y="3815207"/>
            <a:ext cx="1500198" cy="1500198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ердце 8"/>
          <p:cNvSpPr/>
          <p:nvPr/>
        </p:nvSpPr>
        <p:spPr>
          <a:xfrm rot="20157881">
            <a:off x="5625722" y="624212"/>
            <a:ext cx="1143008" cy="857256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войная волна 5"/>
          <p:cNvSpPr/>
          <p:nvPr/>
        </p:nvSpPr>
        <p:spPr>
          <a:xfrm>
            <a:off x="500034" y="5286388"/>
            <a:ext cx="7429552" cy="1071546"/>
          </a:xfrm>
          <a:prstGeom prst="doubleWav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5500688"/>
            <a:ext cx="6972300" cy="106521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New Year has a special name Boxing day.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TorontoEatonCentreBoxingDay2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49580">
            <a:off x="488438" y="1750217"/>
            <a:ext cx="4500594" cy="2991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boxing-d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31571">
            <a:off x="5066007" y="994050"/>
            <a:ext cx="3276936" cy="32769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Улыбающееся лицо 6"/>
          <p:cNvSpPr/>
          <p:nvPr/>
        </p:nvSpPr>
        <p:spPr>
          <a:xfrm>
            <a:off x="0" y="4786322"/>
            <a:ext cx="1357290" cy="1571636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7643802" y="4857760"/>
            <a:ext cx="1500198" cy="1714488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блако 10"/>
          <p:cNvSpPr/>
          <p:nvPr/>
        </p:nvSpPr>
        <p:spPr>
          <a:xfrm rot="1026549">
            <a:off x="2285984" y="142852"/>
            <a:ext cx="2000264" cy="1357322"/>
          </a:xfrm>
          <a:prstGeom prst="cloud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Молния 11"/>
          <p:cNvSpPr/>
          <p:nvPr/>
        </p:nvSpPr>
        <p:spPr>
          <a:xfrm>
            <a:off x="4000500" y="1357313"/>
            <a:ext cx="428625" cy="42862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Молния 12"/>
          <p:cNvSpPr/>
          <p:nvPr/>
        </p:nvSpPr>
        <p:spPr>
          <a:xfrm rot="8159645">
            <a:off x="1500188" y="928688"/>
            <a:ext cx="785812" cy="35718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Молния 13"/>
          <p:cNvSpPr/>
          <p:nvPr/>
        </p:nvSpPr>
        <p:spPr>
          <a:xfrm>
            <a:off x="3357563" y="1571625"/>
            <a:ext cx="214312" cy="21431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но 2 6"/>
          <p:cNvSpPr/>
          <p:nvPr/>
        </p:nvSpPr>
        <p:spPr>
          <a:xfrm rot="11577499">
            <a:off x="3952612" y="2308070"/>
            <a:ext cx="5181816" cy="4621457"/>
          </a:xfrm>
          <a:prstGeom prst="irregularSeal2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 descr="extra-pop-factor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68379">
            <a:off x="3793060" y="457059"/>
            <a:ext cx="3509308" cy="26319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3357562"/>
            <a:ext cx="4114800" cy="285752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“First Footers” go from house to house after midnight bringing a piece of coal, a piece of bread, a silver coin.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cromer_dip_01_460x3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79794">
            <a:off x="1007137" y="441170"/>
            <a:ext cx="2640113" cy="34203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 descr="london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06923">
            <a:off x="652305" y="3582989"/>
            <a:ext cx="3927885" cy="26238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Полилиния 7"/>
          <p:cNvSpPr/>
          <p:nvPr/>
        </p:nvSpPr>
        <p:spPr>
          <a:xfrm>
            <a:off x="7616952" y="486156"/>
            <a:ext cx="1522476" cy="2723388"/>
          </a:xfrm>
          <a:custGeom>
            <a:avLst/>
            <a:gdLst>
              <a:gd name="connsiteX0" fmla="*/ 0 w 1522476"/>
              <a:gd name="connsiteY0" fmla="*/ 2348484 h 2723388"/>
              <a:gd name="connsiteX1" fmla="*/ 374904 w 1522476"/>
              <a:gd name="connsiteY1" fmla="*/ 25908 h 2723388"/>
              <a:gd name="connsiteX2" fmla="*/ 475488 w 1522476"/>
              <a:gd name="connsiteY2" fmla="*/ 2193036 h 2723388"/>
              <a:gd name="connsiteX3" fmla="*/ 1298448 w 1522476"/>
              <a:gd name="connsiteY3" fmla="*/ 510540 h 2723388"/>
              <a:gd name="connsiteX4" fmla="*/ 1298448 w 1522476"/>
              <a:gd name="connsiteY4" fmla="*/ 519684 h 2723388"/>
              <a:gd name="connsiteX5" fmla="*/ 987552 w 1522476"/>
              <a:gd name="connsiteY5" fmla="*/ 2339340 h 2723388"/>
              <a:gd name="connsiteX6" fmla="*/ 1490472 w 1522476"/>
              <a:gd name="connsiteY6" fmla="*/ 2366772 h 2723388"/>
              <a:gd name="connsiteX7" fmla="*/ 1179576 w 1522476"/>
              <a:gd name="connsiteY7" fmla="*/ 2723388 h 272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2476" h="2723388">
                <a:moveTo>
                  <a:pt x="0" y="2348484"/>
                </a:moveTo>
                <a:cubicBezTo>
                  <a:pt x="147828" y="1200150"/>
                  <a:pt x="295656" y="51816"/>
                  <a:pt x="374904" y="25908"/>
                </a:cubicBezTo>
                <a:cubicBezTo>
                  <a:pt x="454152" y="0"/>
                  <a:pt x="321564" y="2112264"/>
                  <a:pt x="475488" y="2193036"/>
                </a:cubicBezTo>
                <a:cubicBezTo>
                  <a:pt x="629412" y="2273808"/>
                  <a:pt x="1161288" y="789432"/>
                  <a:pt x="1298448" y="510540"/>
                </a:cubicBezTo>
                <a:cubicBezTo>
                  <a:pt x="1435608" y="231648"/>
                  <a:pt x="1350264" y="214884"/>
                  <a:pt x="1298448" y="519684"/>
                </a:cubicBezTo>
                <a:cubicBezTo>
                  <a:pt x="1246632" y="824484"/>
                  <a:pt x="955548" y="2031492"/>
                  <a:pt x="987552" y="2339340"/>
                </a:cubicBezTo>
                <a:cubicBezTo>
                  <a:pt x="1019556" y="2647188"/>
                  <a:pt x="1458468" y="2302764"/>
                  <a:pt x="1490472" y="2366772"/>
                </a:cubicBezTo>
                <a:cubicBezTo>
                  <a:pt x="1522476" y="2430780"/>
                  <a:pt x="1351026" y="2577084"/>
                  <a:pt x="1179576" y="2723388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6173724" y="5814060"/>
            <a:ext cx="2976372" cy="975360"/>
          </a:xfrm>
          <a:custGeom>
            <a:avLst/>
            <a:gdLst>
              <a:gd name="connsiteX0" fmla="*/ 2540508 w 2976372"/>
              <a:gd name="connsiteY0" fmla="*/ 38100 h 975360"/>
              <a:gd name="connsiteX1" fmla="*/ 2567940 w 2976372"/>
              <a:gd name="connsiteY1" fmla="*/ 147828 h 975360"/>
              <a:gd name="connsiteX2" fmla="*/ 2869692 w 2976372"/>
              <a:gd name="connsiteY2" fmla="*/ 925068 h 975360"/>
              <a:gd name="connsiteX3" fmla="*/ 1927860 w 2976372"/>
              <a:gd name="connsiteY3" fmla="*/ 74676 h 975360"/>
              <a:gd name="connsiteX4" fmla="*/ 1937004 w 2976372"/>
              <a:gd name="connsiteY4" fmla="*/ 879348 h 975360"/>
              <a:gd name="connsiteX5" fmla="*/ 1671828 w 2976372"/>
              <a:gd name="connsiteY5" fmla="*/ 650748 h 975360"/>
              <a:gd name="connsiteX6" fmla="*/ 1187196 w 2976372"/>
              <a:gd name="connsiteY6" fmla="*/ 851916 h 975360"/>
              <a:gd name="connsiteX7" fmla="*/ 876300 w 2976372"/>
              <a:gd name="connsiteY7" fmla="*/ 522732 h 975360"/>
              <a:gd name="connsiteX8" fmla="*/ 647700 w 2976372"/>
              <a:gd name="connsiteY8" fmla="*/ 861060 h 975360"/>
              <a:gd name="connsiteX9" fmla="*/ 89916 w 2976372"/>
              <a:gd name="connsiteY9" fmla="*/ 787908 h 975360"/>
              <a:gd name="connsiteX10" fmla="*/ 108204 w 2976372"/>
              <a:gd name="connsiteY10" fmla="*/ 815340 h 97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76372" h="975360">
                <a:moveTo>
                  <a:pt x="2540508" y="38100"/>
                </a:moveTo>
                <a:cubicBezTo>
                  <a:pt x="2526792" y="19050"/>
                  <a:pt x="2513076" y="0"/>
                  <a:pt x="2567940" y="147828"/>
                </a:cubicBezTo>
                <a:cubicBezTo>
                  <a:pt x="2622804" y="295656"/>
                  <a:pt x="2976372" y="937260"/>
                  <a:pt x="2869692" y="925068"/>
                </a:cubicBezTo>
                <a:cubicBezTo>
                  <a:pt x="2763012" y="912876"/>
                  <a:pt x="2083308" y="82296"/>
                  <a:pt x="1927860" y="74676"/>
                </a:cubicBezTo>
                <a:cubicBezTo>
                  <a:pt x="1772412" y="67056"/>
                  <a:pt x="1979676" y="783336"/>
                  <a:pt x="1937004" y="879348"/>
                </a:cubicBezTo>
                <a:cubicBezTo>
                  <a:pt x="1894332" y="975360"/>
                  <a:pt x="1796796" y="655320"/>
                  <a:pt x="1671828" y="650748"/>
                </a:cubicBezTo>
                <a:cubicBezTo>
                  <a:pt x="1546860" y="646176"/>
                  <a:pt x="1319784" y="873252"/>
                  <a:pt x="1187196" y="851916"/>
                </a:cubicBezTo>
                <a:cubicBezTo>
                  <a:pt x="1054608" y="830580"/>
                  <a:pt x="966216" y="521208"/>
                  <a:pt x="876300" y="522732"/>
                </a:cubicBezTo>
                <a:cubicBezTo>
                  <a:pt x="786384" y="524256"/>
                  <a:pt x="778764" y="816864"/>
                  <a:pt x="647700" y="861060"/>
                </a:cubicBezTo>
                <a:cubicBezTo>
                  <a:pt x="516636" y="905256"/>
                  <a:pt x="179832" y="795528"/>
                  <a:pt x="89916" y="787908"/>
                </a:cubicBezTo>
                <a:cubicBezTo>
                  <a:pt x="0" y="780288"/>
                  <a:pt x="54102" y="797814"/>
                  <a:pt x="108204" y="815340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-12192" y="2624328"/>
            <a:ext cx="3486912" cy="4169664"/>
          </a:xfrm>
          <a:custGeom>
            <a:avLst/>
            <a:gdLst>
              <a:gd name="connsiteX0" fmla="*/ 606552 w 3486912"/>
              <a:gd name="connsiteY0" fmla="*/ 0 h 4169664"/>
              <a:gd name="connsiteX1" fmla="*/ 633984 w 3486912"/>
              <a:gd name="connsiteY1" fmla="*/ 694944 h 4169664"/>
              <a:gd name="connsiteX2" fmla="*/ 332232 w 3486912"/>
              <a:gd name="connsiteY2" fmla="*/ 484632 h 4169664"/>
              <a:gd name="connsiteX3" fmla="*/ 816864 w 3486912"/>
              <a:gd name="connsiteY3" fmla="*/ 466344 h 4169664"/>
              <a:gd name="connsiteX4" fmla="*/ 487680 w 3486912"/>
              <a:gd name="connsiteY4" fmla="*/ 1179576 h 4169664"/>
              <a:gd name="connsiteX5" fmla="*/ 103632 w 3486912"/>
              <a:gd name="connsiteY5" fmla="*/ 1874520 h 4169664"/>
              <a:gd name="connsiteX6" fmla="*/ 304800 w 3486912"/>
              <a:gd name="connsiteY6" fmla="*/ 2377440 h 4169664"/>
              <a:gd name="connsiteX7" fmla="*/ 121920 w 3486912"/>
              <a:gd name="connsiteY7" fmla="*/ 3474720 h 4169664"/>
              <a:gd name="connsiteX8" fmla="*/ 1036320 w 3486912"/>
              <a:gd name="connsiteY8" fmla="*/ 3566160 h 4169664"/>
              <a:gd name="connsiteX9" fmla="*/ 496824 w 3486912"/>
              <a:gd name="connsiteY9" fmla="*/ 3136392 h 4169664"/>
              <a:gd name="connsiteX10" fmla="*/ 268224 w 3486912"/>
              <a:gd name="connsiteY10" fmla="*/ 3794760 h 4169664"/>
              <a:gd name="connsiteX11" fmla="*/ 1630680 w 3486912"/>
              <a:gd name="connsiteY11" fmla="*/ 3867912 h 4169664"/>
              <a:gd name="connsiteX12" fmla="*/ 1456944 w 3486912"/>
              <a:gd name="connsiteY12" fmla="*/ 3429000 h 4169664"/>
              <a:gd name="connsiteX13" fmla="*/ 2325624 w 3486912"/>
              <a:gd name="connsiteY13" fmla="*/ 3877056 h 4169664"/>
              <a:gd name="connsiteX14" fmla="*/ 2170176 w 3486912"/>
              <a:gd name="connsiteY14" fmla="*/ 3858768 h 4169664"/>
              <a:gd name="connsiteX15" fmla="*/ 2115312 w 3486912"/>
              <a:gd name="connsiteY15" fmla="*/ 4151376 h 4169664"/>
              <a:gd name="connsiteX16" fmla="*/ 3331464 w 3486912"/>
              <a:gd name="connsiteY16" fmla="*/ 3968496 h 4169664"/>
              <a:gd name="connsiteX17" fmla="*/ 3048000 w 3486912"/>
              <a:gd name="connsiteY17" fmla="*/ 4142232 h 4169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486912" h="4169664">
                <a:moveTo>
                  <a:pt x="606552" y="0"/>
                </a:moveTo>
                <a:cubicBezTo>
                  <a:pt x="643128" y="307086"/>
                  <a:pt x="679704" y="614172"/>
                  <a:pt x="633984" y="694944"/>
                </a:cubicBezTo>
                <a:cubicBezTo>
                  <a:pt x="588264" y="775716"/>
                  <a:pt x="301752" y="522732"/>
                  <a:pt x="332232" y="484632"/>
                </a:cubicBezTo>
                <a:cubicBezTo>
                  <a:pt x="362712" y="446532"/>
                  <a:pt x="790956" y="350520"/>
                  <a:pt x="816864" y="466344"/>
                </a:cubicBezTo>
                <a:cubicBezTo>
                  <a:pt x="842772" y="582168"/>
                  <a:pt x="606552" y="944880"/>
                  <a:pt x="487680" y="1179576"/>
                </a:cubicBezTo>
                <a:cubicBezTo>
                  <a:pt x="368808" y="1414272"/>
                  <a:pt x="134112" y="1674876"/>
                  <a:pt x="103632" y="1874520"/>
                </a:cubicBezTo>
                <a:cubicBezTo>
                  <a:pt x="73152" y="2074164"/>
                  <a:pt x="301752" y="2110740"/>
                  <a:pt x="304800" y="2377440"/>
                </a:cubicBezTo>
                <a:cubicBezTo>
                  <a:pt x="307848" y="2644140"/>
                  <a:pt x="0" y="3276600"/>
                  <a:pt x="121920" y="3474720"/>
                </a:cubicBezTo>
                <a:cubicBezTo>
                  <a:pt x="243840" y="3672840"/>
                  <a:pt x="973836" y="3622548"/>
                  <a:pt x="1036320" y="3566160"/>
                </a:cubicBezTo>
                <a:cubicBezTo>
                  <a:pt x="1098804" y="3509772"/>
                  <a:pt x="624840" y="3098292"/>
                  <a:pt x="496824" y="3136392"/>
                </a:cubicBezTo>
                <a:cubicBezTo>
                  <a:pt x="368808" y="3174492"/>
                  <a:pt x="79248" y="3672840"/>
                  <a:pt x="268224" y="3794760"/>
                </a:cubicBezTo>
                <a:cubicBezTo>
                  <a:pt x="457200" y="3916680"/>
                  <a:pt x="1432560" y="3928872"/>
                  <a:pt x="1630680" y="3867912"/>
                </a:cubicBezTo>
                <a:cubicBezTo>
                  <a:pt x="1828800" y="3806952"/>
                  <a:pt x="1341120" y="3427476"/>
                  <a:pt x="1456944" y="3429000"/>
                </a:cubicBezTo>
                <a:cubicBezTo>
                  <a:pt x="1572768" y="3430524"/>
                  <a:pt x="2206752" y="3805428"/>
                  <a:pt x="2325624" y="3877056"/>
                </a:cubicBezTo>
                <a:cubicBezTo>
                  <a:pt x="2444496" y="3948684"/>
                  <a:pt x="2205228" y="3813048"/>
                  <a:pt x="2170176" y="3858768"/>
                </a:cubicBezTo>
                <a:cubicBezTo>
                  <a:pt x="2135124" y="3904488"/>
                  <a:pt x="1921764" y="4133088"/>
                  <a:pt x="2115312" y="4151376"/>
                </a:cubicBezTo>
                <a:cubicBezTo>
                  <a:pt x="2308860" y="4169664"/>
                  <a:pt x="3176016" y="3970020"/>
                  <a:pt x="3331464" y="3968496"/>
                </a:cubicBezTo>
                <a:cubicBezTo>
                  <a:pt x="3486912" y="3966972"/>
                  <a:pt x="3095244" y="4116324"/>
                  <a:pt x="3048000" y="4142232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build="p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олилиния 18"/>
          <p:cNvSpPr/>
          <p:nvPr/>
        </p:nvSpPr>
        <p:spPr>
          <a:xfrm>
            <a:off x="2516124" y="4229100"/>
            <a:ext cx="6633972" cy="2638044"/>
          </a:xfrm>
          <a:custGeom>
            <a:avLst/>
            <a:gdLst>
              <a:gd name="connsiteX0" fmla="*/ 7620 w 6633972"/>
              <a:gd name="connsiteY0" fmla="*/ 2217420 h 2638044"/>
              <a:gd name="connsiteX1" fmla="*/ 199644 w 6633972"/>
              <a:gd name="connsiteY1" fmla="*/ 2080260 h 2638044"/>
              <a:gd name="connsiteX2" fmla="*/ 1205484 w 6633972"/>
              <a:gd name="connsiteY2" fmla="*/ 2345436 h 2638044"/>
              <a:gd name="connsiteX3" fmla="*/ 1854708 w 6633972"/>
              <a:gd name="connsiteY3" fmla="*/ 1833372 h 2638044"/>
              <a:gd name="connsiteX4" fmla="*/ 2558796 w 6633972"/>
              <a:gd name="connsiteY4" fmla="*/ 2583180 h 2638044"/>
              <a:gd name="connsiteX5" fmla="*/ 2915412 w 6633972"/>
              <a:gd name="connsiteY5" fmla="*/ 2162556 h 2638044"/>
              <a:gd name="connsiteX6" fmla="*/ 3400044 w 6633972"/>
              <a:gd name="connsiteY6" fmla="*/ 2427732 h 2638044"/>
              <a:gd name="connsiteX7" fmla="*/ 2321052 w 6633972"/>
              <a:gd name="connsiteY7" fmla="*/ 1970532 h 2638044"/>
              <a:gd name="connsiteX8" fmla="*/ 4177284 w 6633972"/>
              <a:gd name="connsiteY8" fmla="*/ 1970532 h 2638044"/>
              <a:gd name="connsiteX9" fmla="*/ 4250436 w 6633972"/>
              <a:gd name="connsiteY9" fmla="*/ 2528316 h 2638044"/>
              <a:gd name="connsiteX10" fmla="*/ 5265420 w 6633972"/>
              <a:gd name="connsiteY10" fmla="*/ 1860804 h 2638044"/>
              <a:gd name="connsiteX11" fmla="*/ 6088380 w 6633972"/>
              <a:gd name="connsiteY11" fmla="*/ 1229868 h 2638044"/>
              <a:gd name="connsiteX12" fmla="*/ 6106668 w 6633972"/>
              <a:gd name="connsiteY12" fmla="*/ 2446020 h 2638044"/>
              <a:gd name="connsiteX13" fmla="*/ 5311140 w 6633972"/>
              <a:gd name="connsiteY13" fmla="*/ 2308860 h 2638044"/>
              <a:gd name="connsiteX14" fmla="*/ 5951220 w 6633972"/>
              <a:gd name="connsiteY14" fmla="*/ 1723644 h 2638044"/>
              <a:gd name="connsiteX15" fmla="*/ 6454140 w 6633972"/>
              <a:gd name="connsiteY15" fmla="*/ 1952244 h 2638044"/>
              <a:gd name="connsiteX16" fmla="*/ 6252972 w 6633972"/>
              <a:gd name="connsiteY16" fmla="*/ 1092708 h 2638044"/>
              <a:gd name="connsiteX17" fmla="*/ 6527292 w 6633972"/>
              <a:gd name="connsiteY17" fmla="*/ 516636 h 2638044"/>
              <a:gd name="connsiteX18" fmla="*/ 5612892 w 6633972"/>
              <a:gd name="connsiteY18" fmla="*/ 41148 h 2638044"/>
              <a:gd name="connsiteX19" fmla="*/ 5585460 w 6633972"/>
              <a:gd name="connsiteY19" fmla="*/ 763524 h 2638044"/>
              <a:gd name="connsiteX20" fmla="*/ 6015228 w 6633972"/>
              <a:gd name="connsiteY20" fmla="*/ 763524 h 2638044"/>
              <a:gd name="connsiteX21" fmla="*/ 5978652 w 6633972"/>
              <a:gd name="connsiteY21" fmla="*/ 278892 h 2638044"/>
              <a:gd name="connsiteX22" fmla="*/ 5695188 w 6633972"/>
              <a:gd name="connsiteY22" fmla="*/ 315468 h 2638044"/>
              <a:gd name="connsiteX23" fmla="*/ 5823204 w 6633972"/>
              <a:gd name="connsiteY23" fmla="*/ 598932 h 2638044"/>
              <a:gd name="connsiteX24" fmla="*/ 5905500 w 6633972"/>
              <a:gd name="connsiteY24" fmla="*/ 544068 h 263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633972" h="2638044">
                <a:moveTo>
                  <a:pt x="7620" y="2217420"/>
                </a:moveTo>
                <a:cubicBezTo>
                  <a:pt x="3810" y="2138172"/>
                  <a:pt x="0" y="2058924"/>
                  <a:pt x="199644" y="2080260"/>
                </a:cubicBezTo>
                <a:cubicBezTo>
                  <a:pt x="399288" y="2101596"/>
                  <a:pt x="929640" y="2386584"/>
                  <a:pt x="1205484" y="2345436"/>
                </a:cubicBezTo>
                <a:cubicBezTo>
                  <a:pt x="1481328" y="2304288"/>
                  <a:pt x="1629156" y="1793748"/>
                  <a:pt x="1854708" y="1833372"/>
                </a:cubicBezTo>
                <a:cubicBezTo>
                  <a:pt x="2080260" y="1872996"/>
                  <a:pt x="2382012" y="2528316"/>
                  <a:pt x="2558796" y="2583180"/>
                </a:cubicBezTo>
                <a:cubicBezTo>
                  <a:pt x="2735580" y="2638044"/>
                  <a:pt x="2775204" y="2188464"/>
                  <a:pt x="2915412" y="2162556"/>
                </a:cubicBezTo>
                <a:cubicBezTo>
                  <a:pt x="3055620" y="2136648"/>
                  <a:pt x="3499104" y="2459736"/>
                  <a:pt x="3400044" y="2427732"/>
                </a:cubicBezTo>
                <a:cubicBezTo>
                  <a:pt x="3300984" y="2395728"/>
                  <a:pt x="2191512" y="2046732"/>
                  <a:pt x="2321052" y="1970532"/>
                </a:cubicBezTo>
                <a:cubicBezTo>
                  <a:pt x="2450592" y="1894332"/>
                  <a:pt x="3855720" y="1877568"/>
                  <a:pt x="4177284" y="1970532"/>
                </a:cubicBezTo>
                <a:cubicBezTo>
                  <a:pt x="4498848" y="2063496"/>
                  <a:pt x="4069080" y="2546604"/>
                  <a:pt x="4250436" y="2528316"/>
                </a:cubicBezTo>
                <a:cubicBezTo>
                  <a:pt x="4431792" y="2510028"/>
                  <a:pt x="4959096" y="2077212"/>
                  <a:pt x="5265420" y="1860804"/>
                </a:cubicBezTo>
                <a:cubicBezTo>
                  <a:pt x="5571744" y="1644396"/>
                  <a:pt x="5948172" y="1132332"/>
                  <a:pt x="6088380" y="1229868"/>
                </a:cubicBezTo>
                <a:cubicBezTo>
                  <a:pt x="6228588" y="1327404"/>
                  <a:pt x="6236208" y="2266188"/>
                  <a:pt x="6106668" y="2446020"/>
                </a:cubicBezTo>
                <a:cubicBezTo>
                  <a:pt x="5977128" y="2625852"/>
                  <a:pt x="5337048" y="2429256"/>
                  <a:pt x="5311140" y="2308860"/>
                </a:cubicBezTo>
                <a:cubicBezTo>
                  <a:pt x="5285232" y="2188464"/>
                  <a:pt x="5760720" y="1783080"/>
                  <a:pt x="5951220" y="1723644"/>
                </a:cubicBezTo>
                <a:cubicBezTo>
                  <a:pt x="6141720" y="1664208"/>
                  <a:pt x="6403848" y="2057400"/>
                  <a:pt x="6454140" y="1952244"/>
                </a:cubicBezTo>
                <a:cubicBezTo>
                  <a:pt x="6504432" y="1847088"/>
                  <a:pt x="6240780" y="1331976"/>
                  <a:pt x="6252972" y="1092708"/>
                </a:cubicBezTo>
                <a:cubicBezTo>
                  <a:pt x="6265164" y="853440"/>
                  <a:pt x="6633972" y="691896"/>
                  <a:pt x="6527292" y="516636"/>
                </a:cubicBezTo>
                <a:cubicBezTo>
                  <a:pt x="6420612" y="341376"/>
                  <a:pt x="5769864" y="0"/>
                  <a:pt x="5612892" y="41148"/>
                </a:cubicBezTo>
                <a:cubicBezTo>
                  <a:pt x="5455920" y="82296"/>
                  <a:pt x="5518404" y="643128"/>
                  <a:pt x="5585460" y="763524"/>
                </a:cubicBezTo>
                <a:cubicBezTo>
                  <a:pt x="5652516" y="883920"/>
                  <a:pt x="5949696" y="844296"/>
                  <a:pt x="6015228" y="763524"/>
                </a:cubicBezTo>
                <a:cubicBezTo>
                  <a:pt x="6080760" y="682752"/>
                  <a:pt x="6031992" y="353568"/>
                  <a:pt x="5978652" y="278892"/>
                </a:cubicBezTo>
                <a:cubicBezTo>
                  <a:pt x="5925312" y="204216"/>
                  <a:pt x="5721096" y="262128"/>
                  <a:pt x="5695188" y="315468"/>
                </a:cubicBezTo>
                <a:cubicBezTo>
                  <a:pt x="5669280" y="368808"/>
                  <a:pt x="5788152" y="560832"/>
                  <a:pt x="5823204" y="598932"/>
                </a:cubicBezTo>
                <a:cubicBezTo>
                  <a:pt x="5858256" y="637032"/>
                  <a:pt x="5881878" y="590550"/>
                  <a:pt x="5905500" y="544068"/>
                </a:cubicBezTo>
              </a:path>
            </a:pathLst>
          </a:cu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25" y="0"/>
            <a:ext cx="6143625" cy="928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  <a:latin typeface="Arno Pro Caption" pitchFamily="18" charset="0"/>
              </a:rPr>
              <a:t> </a:t>
            </a:r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dobe Garamond Pro" pitchFamily="18" charset="0"/>
              </a:rPr>
              <a:t>Fill in the gaps: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… brings present on New Year Eve in Britain.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a) Father Frost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b) Santa Claus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The traditional song on New Year Eve is …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a) Auld Lang Syne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b) Happy New Year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New Year has a special name …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a) Humane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b) Boxing day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“First Footers” go from house to house after midnight bringing…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a) a piece of coal, a piece of bread, a silver coin.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b</a:t>
            </a:r>
            <a:r>
              <a:rPr lang="ru-RU" sz="2400" smtClean="0"/>
              <a:t>) </a:t>
            </a:r>
            <a:r>
              <a:rPr lang="en-US" sz="2400" smtClean="0"/>
              <a:t>a piece of bread with butter, a piece of turkey.</a:t>
            </a:r>
            <a:endParaRPr lang="ru-RU" sz="2400" smtClean="0"/>
          </a:p>
        </p:txBody>
      </p:sp>
      <p:sp>
        <p:nvSpPr>
          <p:cNvPr id="13" name="10-конечная звезда 12"/>
          <p:cNvSpPr/>
          <p:nvPr/>
        </p:nvSpPr>
        <p:spPr>
          <a:xfrm>
            <a:off x="7072330" y="3071810"/>
            <a:ext cx="500066" cy="357190"/>
          </a:xfrm>
          <a:prstGeom prst="star10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ятно 2 13"/>
          <p:cNvSpPr/>
          <p:nvPr/>
        </p:nvSpPr>
        <p:spPr>
          <a:xfrm>
            <a:off x="6643702" y="4357694"/>
            <a:ext cx="857256" cy="285752"/>
          </a:xfrm>
          <a:prstGeom prst="irregularSeal2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Волна 14"/>
          <p:cNvSpPr/>
          <p:nvPr/>
        </p:nvSpPr>
        <p:spPr>
          <a:xfrm rot="6410107">
            <a:off x="7885211" y="3059563"/>
            <a:ext cx="872519" cy="405577"/>
          </a:xfrm>
          <a:prstGeom prst="wav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Круглая лента лицом вниз 15"/>
          <p:cNvSpPr/>
          <p:nvPr/>
        </p:nvSpPr>
        <p:spPr>
          <a:xfrm rot="4239129">
            <a:off x="6059442" y="2160245"/>
            <a:ext cx="642942" cy="428628"/>
          </a:xfrm>
          <a:prstGeom prst="ellipse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Двойная волна 16"/>
          <p:cNvSpPr/>
          <p:nvPr/>
        </p:nvSpPr>
        <p:spPr>
          <a:xfrm rot="1721268">
            <a:off x="5653824" y="3646132"/>
            <a:ext cx="979625" cy="293221"/>
          </a:xfrm>
          <a:prstGeom prst="double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4-конечная звезда 17"/>
          <p:cNvSpPr/>
          <p:nvPr/>
        </p:nvSpPr>
        <p:spPr>
          <a:xfrm rot="19373060">
            <a:off x="7565616" y="1464605"/>
            <a:ext cx="571504" cy="642942"/>
          </a:xfrm>
          <a:prstGeom prst="star4">
            <a:avLst>
              <a:gd name="adj" fmla="val 44775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E122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E122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E122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E122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лыбающееся лицо 4"/>
          <p:cNvSpPr/>
          <p:nvPr/>
        </p:nvSpPr>
        <p:spPr>
          <a:xfrm>
            <a:off x="6572250" y="3857625"/>
            <a:ext cx="2571750" cy="2571750"/>
          </a:xfrm>
          <a:prstGeom prst="smileyFac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4286250" y="5286375"/>
            <a:ext cx="2000250" cy="1428750"/>
          </a:xfrm>
          <a:prstGeom prst="smileyFac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072438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no Pro" pitchFamily="18" charset="0"/>
              </a:rPr>
              <a:t>           Задачи урока: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-Ввести и отработать слова по теме </a:t>
            </a:r>
            <a:r>
              <a:rPr lang="en-US" smtClean="0"/>
              <a:t>“</a:t>
            </a:r>
            <a:r>
              <a:rPr lang="ru-RU" smtClean="0"/>
              <a:t>Британские праздники</a:t>
            </a:r>
            <a:r>
              <a:rPr lang="en-US" smtClean="0"/>
              <a:t>’’</a:t>
            </a:r>
            <a:r>
              <a:rPr lang="ru-RU" smtClean="0"/>
              <a:t>.</a:t>
            </a:r>
          </a:p>
          <a:p>
            <a:pPr eaLnBrk="1" hangingPunct="1"/>
            <a:r>
              <a:rPr lang="ru-RU" smtClean="0"/>
              <a:t>-Совершенствовать навыки аудирования и устной речи.</a:t>
            </a:r>
          </a:p>
          <a:p>
            <a:pPr eaLnBrk="1" hangingPunct="1"/>
            <a:r>
              <a:rPr lang="ru-RU" smtClean="0"/>
              <a:t>-Развивать речевую культуру  учащихся, культуру общения.</a:t>
            </a:r>
          </a:p>
          <a:p>
            <a:pPr eaLnBrk="1" hangingPunct="1"/>
            <a:r>
              <a:rPr lang="ru-RU" smtClean="0"/>
              <a:t>-Расширять с помощью английского языка представление учащихся об окружающем их мире, о языке как средстве взаимодействия с этим миром.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 rot="20875280">
            <a:off x="6735300" y="5330203"/>
            <a:ext cx="1857388" cy="1214446"/>
          </a:xfrm>
          <a:prstGeom prst="vertic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58204" cy="3967170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What present would you like to ask Santa next year?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arenR"/>
              <a:defRPr/>
            </a:pP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What Traditions of Christmas and New Year Eve do you know in Russia?(Write 7-10 sentences.)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20" y="642918"/>
            <a:ext cx="7858180" cy="12961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Your home task:</a:t>
            </a:r>
            <a:endParaRPr lang="ru-RU" sz="8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7010400" y="5648325"/>
            <a:ext cx="692150" cy="157163"/>
          </a:xfrm>
          <a:custGeom>
            <a:avLst/>
            <a:gdLst>
              <a:gd name="connsiteX0" fmla="*/ 0 w 692727"/>
              <a:gd name="connsiteY0" fmla="*/ 157018 h 157018"/>
              <a:gd name="connsiteX1" fmla="*/ 124691 w 692727"/>
              <a:gd name="connsiteY1" fmla="*/ 60036 h 157018"/>
              <a:gd name="connsiteX2" fmla="*/ 180109 w 692727"/>
              <a:gd name="connsiteY2" fmla="*/ 60036 h 157018"/>
              <a:gd name="connsiteX3" fmla="*/ 304800 w 692727"/>
              <a:gd name="connsiteY3" fmla="*/ 32327 h 157018"/>
              <a:gd name="connsiteX4" fmla="*/ 429491 w 692727"/>
              <a:gd name="connsiteY4" fmla="*/ 4618 h 157018"/>
              <a:gd name="connsiteX5" fmla="*/ 540327 w 692727"/>
              <a:gd name="connsiteY5" fmla="*/ 4618 h 157018"/>
              <a:gd name="connsiteX6" fmla="*/ 692727 w 692727"/>
              <a:gd name="connsiteY6" fmla="*/ 18472 h 15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2727" h="157018">
                <a:moveTo>
                  <a:pt x="0" y="157018"/>
                </a:moveTo>
                <a:cubicBezTo>
                  <a:pt x="47336" y="116609"/>
                  <a:pt x="94673" y="76200"/>
                  <a:pt x="124691" y="60036"/>
                </a:cubicBezTo>
                <a:cubicBezTo>
                  <a:pt x="154709" y="43872"/>
                  <a:pt x="150091" y="64654"/>
                  <a:pt x="180109" y="60036"/>
                </a:cubicBezTo>
                <a:cubicBezTo>
                  <a:pt x="210127" y="55418"/>
                  <a:pt x="304800" y="32327"/>
                  <a:pt x="304800" y="32327"/>
                </a:cubicBezTo>
                <a:cubicBezTo>
                  <a:pt x="346364" y="23091"/>
                  <a:pt x="390237" y="9236"/>
                  <a:pt x="429491" y="4618"/>
                </a:cubicBezTo>
                <a:cubicBezTo>
                  <a:pt x="468745" y="0"/>
                  <a:pt x="496454" y="2309"/>
                  <a:pt x="540327" y="4618"/>
                </a:cubicBezTo>
                <a:cubicBezTo>
                  <a:pt x="584200" y="6927"/>
                  <a:pt x="692727" y="18472"/>
                  <a:pt x="692727" y="1847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7799388" y="5494338"/>
            <a:ext cx="319087" cy="200025"/>
          </a:xfrm>
          <a:custGeom>
            <a:avLst/>
            <a:gdLst>
              <a:gd name="connsiteX0" fmla="*/ 29112 w 320058"/>
              <a:gd name="connsiteY0" fmla="*/ 199670 h 199670"/>
              <a:gd name="connsiteX1" fmla="*/ 209221 w 320058"/>
              <a:gd name="connsiteY1" fmla="*/ 116543 h 199670"/>
              <a:gd name="connsiteX2" fmla="*/ 223076 w 320058"/>
              <a:gd name="connsiteY2" fmla="*/ 74979 h 199670"/>
              <a:gd name="connsiteX3" fmla="*/ 320058 w 320058"/>
              <a:gd name="connsiteY3" fmla="*/ 74979 h 199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58" h="199670">
                <a:moveTo>
                  <a:pt x="29112" y="199670"/>
                </a:moveTo>
                <a:cubicBezTo>
                  <a:pt x="54072" y="0"/>
                  <a:pt x="0" y="132637"/>
                  <a:pt x="209221" y="116543"/>
                </a:cubicBezTo>
                <a:cubicBezTo>
                  <a:pt x="223782" y="115423"/>
                  <a:pt x="209402" y="80107"/>
                  <a:pt x="223076" y="74979"/>
                </a:cubicBezTo>
                <a:cubicBezTo>
                  <a:pt x="253345" y="63628"/>
                  <a:pt x="287731" y="74979"/>
                  <a:pt x="320058" y="7497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7858125" y="5929313"/>
            <a:ext cx="320675" cy="200025"/>
          </a:xfrm>
          <a:custGeom>
            <a:avLst/>
            <a:gdLst>
              <a:gd name="connsiteX0" fmla="*/ 29112 w 320058"/>
              <a:gd name="connsiteY0" fmla="*/ 199670 h 199670"/>
              <a:gd name="connsiteX1" fmla="*/ 209221 w 320058"/>
              <a:gd name="connsiteY1" fmla="*/ 116543 h 199670"/>
              <a:gd name="connsiteX2" fmla="*/ 223076 w 320058"/>
              <a:gd name="connsiteY2" fmla="*/ 74979 h 199670"/>
              <a:gd name="connsiteX3" fmla="*/ 320058 w 320058"/>
              <a:gd name="connsiteY3" fmla="*/ 74979 h 199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58" h="199670">
                <a:moveTo>
                  <a:pt x="29112" y="199670"/>
                </a:moveTo>
                <a:cubicBezTo>
                  <a:pt x="54072" y="0"/>
                  <a:pt x="0" y="132637"/>
                  <a:pt x="209221" y="116543"/>
                </a:cubicBezTo>
                <a:cubicBezTo>
                  <a:pt x="223782" y="115423"/>
                  <a:pt x="209402" y="80107"/>
                  <a:pt x="223076" y="74979"/>
                </a:cubicBezTo>
                <a:cubicBezTo>
                  <a:pt x="253345" y="63628"/>
                  <a:pt x="287731" y="74979"/>
                  <a:pt x="320058" y="7497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7358063" y="5715000"/>
            <a:ext cx="320675" cy="200025"/>
          </a:xfrm>
          <a:custGeom>
            <a:avLst/>
            <a:gdLst>
              <a:gd name="connsiteX0" fmla="*/ 29112 w 320058"/>
              <a:gd name="connsiteY0" fmla="*/ 199670 h 199670"/>
              <a:gd name="connsiteX1" fmla="*/ 209221 w 320058"/>
              <a:gd name="connsiteY1" fmla="*/ 116543 h 199670"/>
              <a:gd name="connsiteX2" fmla="*/ 223076 w 320058"/>
              <a:gd name="connsiteY2" fmla="*/ 74979 h 199670"/>
              <a:gd name="connsiteX3" fmla="*/ 320058 w 320058"/>
              <a:gd name="connsiteY3" fmla="*/ 74979 h 199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58" h="199670">
                <a:moveTo>
                  <a:pt x="29112" y="199670"/>
                </a:moveTo>
                <a:cubicBezTo>
                  <a:pt x="54072" y="0"/>
                  <a:pt x="0" y="132637"/>
                  <a:pt x="209221" y="116543"/>
                </a:cubicBezTo>
                <a:cubicBezTo>
                  <a:pt x="223782" y="115423"/>
                  <a:pt x="209402" y="80107"/>
                  <a:pt x="223076" y="74979"/>
                </a:cubicBezTo>
                <a:cubicBezTo>
                  <a:pt x="253345" y="63628"/>
                  <a:pt x="287731" y="74979"/>
                  <a:pt x="320058" y="7497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7072313" y="5929313"/>
            <a:ext cx="320675" cy="200025"/>
          </a:xfrm>
          <a:custGeom>
            <a:avLst/>
            <a:gdLst>
              <a:gd name="connsiteX0" fmla="*/ 29112 w 320058"/>
              <a:gd name="connsiteY0" fmla="*/ 199670 h 199670"/>
              <a:gd name="connsiteX1" fmla="*/ 209221 w 320058"/>
              <a:gd name="connsiteY1" fmla="*/ 116543 h 199670"/>
              <a:gd name="connsiteX2" fmla="*/ 223076 w 320058"/>
              <a:gd name="connsiteY2" fmla="*/ 74979 h 199670"/>
              <a:gd name="connsiteX3" fmla="*/ 320058 w 320058"/>
              <a:gd name="connsiteY3" fmla="*/ 74979 h 199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58" h="199670">
                <a:moveTo>
                  <a:pt x="29112" y="199670"/>
                </a:moveTo>
                <a:cubicBezTo>
                  <a:pt x="54072" y="0"/>
                  <a:pt x="0" y="132637"/>
                  <a:pt x="209221" y="116543"/>
                </a:cubicBezTo>
                <a:cubicBezTo>
                  <a:pt x="223782" y="115423"/>
                  <a:pt x="209402" y="80107"/>
                  <a:pt x="223076" y="74979"/>
                </a:cubicBezTo>
                <a:cubicBezTo>
                  <a:pt x="253345" y="63628"/>
                  <a:pt x="287731" y="74979"/>
                  <a:pt x="320058" y="7497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7643813" y="5786438"/>
            <a:ext cx="692150" cy="157162"/>
          </a:xfrm>
          <a:custGeom>
            <a:avLst/>
            <a:gdLst>
              <a:gd name="connsiteX0" fmla="*/ 0 w 692727"/>
              <a:gd name="connsiteY0" fmla="*/ 157018 h 157018"/>
              <a:gd name="connsiteX1" fmla="*/ 124691 w 692727"/>
              <a:gd name="connsiteY1" fmla="*/ 60036 h 157018"/>
              <a:gd name="connsiteX2" fmla="*/ 180109 w 692727"/>
              <a:gd name="connsiteY2" fmla="*/ 60036 h 157018"/>
              <a:gd name="connsiteX3" fmla="*/ 304800 w 692727"/>
              <a:gd name="connsiteY3" fmla="*/ 32327 h 157018"/>
              <a:gd name="connsiteX4" fmla="*/ 429491 w 692727"/>
              <a:gd name="connsiteY4" fmla="*/ 4618 h 157018"/>
              <a:gd name="connsiteX5" fmla="*/ 540327 w 692727"/>
              <a:gd name="connsiteY5" fmla="*/ 4618 h 157018"/>
              <a:gd name="connsiteX6" fmla="*/ 692727 w 692727"/>
              <a:gd name="connsiteY6" fmla="*/ 18472 h 15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2727" h="157018">
                <a:moveTo>
                  <a:pt x="0" y="157018"/>
                </a:moveTo>
                <a:cubicBezTo>
                  <a:pt x="47336" y="116609"/>
                  <a:pt x="94673" y="76200"/>
                  <a:pt x="124691" y="60036"/>
                </a:cubicBezTo>
                <a:cubicBezTo>
                  <a:pt x="154709" y="43872"/>
                  <a:pt x="150091" y="64654"/>
                  <a:pt x="180109" y="60036"/>
                </a:cubicBezTo>
                <a:cubicBezTo>
                  <a:pt x="210127" y="55418"/>
                  <a:pt x="304800" y="32327"/>
                  <a:pt x="304800" y="32327"/>
                </a:cubicBezTo>
                <a:cubicBezTo>
                  <a:pt x="346364" y="23091"/>
                  <a:pt x="390237" y="9236"/>
                  <a:pt x="429491" y="4618"/>
                </a:cubicBezTo>
                <a:cubicBezTo>
                  <a:pt x="468745" y="0"/>
                  <a:pt x="496454" y="2309"/>
                  <a:pt x="540327" y="4618"/>
                </a:cubicBezTo>
                <a:cubicBezTo>
                  <a:pt x="584200" y="6927"/>
                  <a:pt x="692727" y="18472"/>
                  <a:pt x="692727" y="1847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7215188" y="6143625"/>
            <a:ext cx="692150" cy="157163"/>
          </a:xfrm>
          <a:custGeom>
            <a:avLst/>
            <a:gdLst>
              <a:gd name="connsiteX0" fmla="*/ 0 w 692727"/>
              <a:gd name="connsiteY0" fmla="*/ 157018 h 157018"/>
              <a:gd name="connsiteX1" fmla="*/ 124691 w 692727"/>
              <a:gd name="connsiteY1" fmla="*/ 60036 h 157018"/>
              <a:gd name="connsiteX2" fmla="*/ 180109 w 692727"/>
              <a:gd name="connsiteY2" fmla="*/ 60036 h 157018"/>
              <a:gd name="connsiteX3" fmla="*/ 304800 w 692727"/>
              <a:gd name="connsiteY3" fmla="*/ 32327 h 157018"/>
              <a:gd name="connsiteX4" fmla="*/ 429491 w 692727"/>
              <a:gd name="connsiteY4" fmla="*/ 4618 h 157018"/>
              <a:gd name="connsiteX5" fmla="*/ 540327 w 692727"/>
              <a:gd name="connsiteY5" fmla="*/ 4618 h 157018"/>
              <a:gd name="connsiteX6" fmla="*/ 692727 w 692727"/>
              <a:gd name="connsiteY6" fmla="*/ 18472 h 15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2727" h="157018">
                <a:moveTo>
                  <a:pt x="0" y="157018"/>
                </a:moveTo>
                <a:cubicBezTo>
                  <a:pt x="47336" y="116609"/>
                  <a:pt x="94673" y="76200"/>
                  <a:pt x="124691" y="60036"/>
                </a:cubicBezTo>
                <a:cubicBezTo>
                  <a:pt x="154709" y="43872"/>
                  <a:pt x="150091" y="64654"/>
                  <a:pt x="180109" y="60036"/>
                </a:cubicBezTo>
                <a:cubicBezTo>
                  <a:pt x="210127" y="55418"/>
                  <a:pt x="304800" y="32327"/>
                  <a:pt x="304800" y="32327"/>
                </a:cubicBezTo>
                <a:cubicBezTo>
                  <a:pt x="346364" y="23091"/>
                  <a:pt x="390237" y="9236"/>
                  <a:pt x="429491" y="4618"/>
                </a:cubicBezTo>
                <a:cubicBezTo>
                  <a:pt x="468745" y="0"/>
                  <a:pt x="496454" y="2309"/>
                  <a:pt x="540327" y="4618"/>
                </a:cubicBezTo>
                <a:cubicBezTo>
                  <a:pt x="584200" y="6927"/>
                  <a:pt x="692727" y="18472"/>
                  <a:pt x="692727" y="1847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81" name="Рисунок 19" descr="J0299125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5923">
            <a:off x="214313" y="285750"/>
            <a:ext cx="11001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atoru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12895">
            <a:off x="5162899" y="2325908"/>
            <a:ext cx="3354500" cy="3604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hristmas tr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67018">
            <a:off x="677279" y="2438149"/>
            <a:ext cx="4634542" cy="36318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latin typeface="Bell MT" pitchFamily="18" charset="0"/>
              </a:rPr>
              <a:t>Winter holidays</a:t>
            </a:r>
            <a:endParaRPr lang="ru-RU" sz="7200" dirty="0">
              <a:latin typeface="Arno Pro Caption" pitchFamily="18" charset="0"/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428596" y="928670"/>
            <a:ext cx="642942" cy="785818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4214810" y="5572140"/>
            <a:ext cx="1500198" cy="1000108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8429652" y="5000636"/>
            <a:ext cx="571472" cy="92869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357158" y="1000108"/>
            <a:ext cx="8001056" cy="5500726"/>
          </a:xfrm>
          <a:prstGeom prst="vertic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929486" cy="10715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6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Garamond Pro" pitchFamily="18" charset="0"/>
              </a:rPr>
              <a:t>      </a:t>
            </a:r>
            <a:r>
              <a:rPr sz="6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no Pro Display" pitchFamily="18" charset="0"/>
              </a:rPr>
              <a:t>NEW WORDS:</a:t>
            </a:r>
            <a:r>
              <a:rPr sz="6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no Pro Caption" pitchFamily="18" charset="0"/>
              </a:rPr>
              <a:t>  </a:t>
            </a:r>
            <a:endParaRPr lang="ru-RU" sz="600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1357290" y="1643050"/>
            <a:ext cx="6500858" cy="5072098"/>
          </a:xfrm>
        </p:spPr>
        <p:txBody>
          <a:bodyPr numCol="2"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Decorate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Christmas Eye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Especially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Light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Custom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Present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Celebrate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Christmas Eve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Christmas tree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Candles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Stocking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Украшать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Канун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Рождества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Особенно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Свет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Обычай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Подарок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Праздник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Канун Рождества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Рождественская елка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Свечи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Чулок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dirty="0"/>
          </a:p>
        </p:txBody>
      </p:sp>
      <p:sp>
        <p:nvSpPr>
          <p:cNvPr id="5" name="Солнце 4"/>
          <p:cNvSpPr/>
          <p:nvPr/>
        </p:nvSpPr>
        <p:spPr>
          <a:xfrm>
            <a:off x="7643834" y="142852"/>
            <a:ext cx="1500166" cy="1214446"/>
          </a:xfrm>
          <a:prstGeom prst="su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0" y="0"/>
            <a:ext cx="1857356" cy="1500174"/>
          </a:xfrm>
          <a:prstGeom prst="su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7000892" y="1142984"/>
            <a:ext cx="1643074" cy="1500198"/>
          </a:xfrm>
          <a:prstGeom prst="star7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6-конечная звезда 10"/>
          <p:cNvSpPr/>
          <p:nvPr/>
        </p:nvSpPr>
        <p:spPr>
          <a:xfrm>
            <a:off x="4429124" y="2786058"/>
            <a:ext cx="1500198" cy="1071570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142844" y="5143512"/>
            <a:ext cx="2786082" cy="1714488"/>
          </a:xfrm>
          <a:prstGeom prst="star7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ln/>
                <a:solidFill>
                  <a:schemeClr val="accent3"/>
                </a:solidFill>
                <a:latin typeface="Adobe Garamond Pro" pitchFamily="18" charset="0"/>
              </a:rPr>
              <a:t>           The Questions</a:t>
            </a:r>
            <a:r>
              <a:rPr lang="en-US" sz="6000" b="1" dirty="0" smtClean="0">
                <a:ln/>
                <a:solidFill>
                  <a:schemeClr val="accent3"/>
                </a:solidFill>
                <a:latin typeface="Adobe Garamond Pro" pitchFamily="18" charset="0"/>
              </a:rPr>
              <a:t>: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normAutofit fontScale="92500"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When do people celebrate Christmas Day?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Where does the word “Christmas” come from?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How do people decorate their cities on Christmas Eye?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Where does  the London Christmas Tree Stand?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Why do British children put stockings at the foot of their beds?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285750" y="1000125"/>
            <a:ext cx="2928938" cy="407987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3600" dirty="0" smtClean="0"/>
              <a:t>The most important day of the holiday is 25 December, or Christmas Day.</a:t>
            </a:r>
            <a:endParaRPr lang="ru-RU" sz="3600" dirty="0"/>
          </a:p>
        </p:txBody>
      </p:sp>
      <p:pic>
        <p:nvPicPr>
          <p:cNvPr id="13" name="Рисунок 12" descr="Christmas_Magic_3D_Screensaver_v1.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>
          <a:xfrm rot="420000">
            <a:off x="3508375" y="1195388"/>
            <a:ext cx="4618038" cy="3932237"/>
          </a:xfrm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Молния 15"/>
          <p:cNvSpPr/>
          <p:nvPr/>
        </p:nvSpPr>
        <p:spPr>
          <a:xfrm rot="17960046">
            <a:off x="2195832" y="4132412"/>
            <a:ext cx="1071570" cy="2714644"/>
          </a:xfrm>
          <a:prstGeom prst="lightningBol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Молния 4"/>
          <p:cNvSpPr/>
          <p:nvPr/>
        </p:nvSpPr>
        <p:spPr>
          <a:xfrm rot="9712704">
            <a:off x="6187491" y="5479600"/>
            <a:ext cx="2826079" cy="1289369"/>
          </a:xfrm>
          <a:prstGeom prst="lightningBol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ердце 5"/>
          <p:cNvSpPr/>
          <p:nvPr/>
        </p:nvSpPr>
        <p:spPr>
          <a:xfrm rot="923234">
            <a:off x="4241518" y="5334613"/>
            <a:ext cx="1643074" cy="1500198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hristmas foo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2372">
            <a:off x="335128" y="3225399"/>
            <a:ext cx="3659533" cy="24274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1000100" y="0"/>
            <a:ext cx="6786610" cy="2571744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357313" y="571500"/>
            <a:ext cx="6286500" cy="1643063"/>
          </a:xfrm>
        </p:spPr>
        <p:txBody>
          <a:bodyPr/>
          <a:lstStyle/>
          <a:p>
            <a:pPr eaLnBrk="1" hangingPunct="1"/>
            <a:r>
              <a:rPr lang="en-US" smtClean="0"/>
              <a:t>The word “Christmas” comes from the words “Christ’s Mass”-the celebration of the birth of Jesus Christ.</a:t>
            </a:r>
            <a:endParaRPr lang="ru-RU" smtClean="0"/>
          </a:p>
        </p:txBody>
      </p:sp>
      <p:pic>
        <p:nvPicPr>
          <p:cNvPr id="8" name="Рисунок 7" descr="chtr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13722">
            <a:off x="4717791" y="2676076"/>
            <a:ext cx="4078000" cy="3019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4-конечная звезда 9"/>
          <p:cNvSpPr/>
          <p:nvPr/>
        </p:nvSpPr>
        <p:spPr>
          <a:xfrm>
            <a:off x="928662" y="5929330"/>
            <a:ext cx="642942" cy="714380"/>
          </a:xfrm>
          <a:prstGeom prst="star4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7572396" y="5857892"/>
            <a:ext cx="857256" cy="857256"/>
          </a:xfrm>
          <a:prstGeom prst="star4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4071934" y="5000636"/>
            <a:ext cx="714380" cy="714380"/>
          </a:xfrm>
          <a:prstGeom prst="star5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2500298" y="2571744"/>
            <a:ext cx="1285884" cy="642942"/>
          </a:xfrm>
          <a:prstGeom prst="star5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6-конечная звезда 13"/>
          <p:cNvSpPr/>
          <p:nvPr/>
        </p:nvSpPr>
        <p:spPr>
          <a:xfrm>
            <a:off x="8215338" y="642918"/>
            <a:ext cx="642942" cy="1071570"/>
          </a:xfrm>
          <a:prstGeom prst="star6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блако 17"/>
          <p:cNvSpPr/>
          <p:nvPr/>
        </p:nvSpPr>
        <p:spPr>
          <a:xfrm>
            <a:off x="1571604" y="0"/>
            <a:ext cx="7072362" cy="2357430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41682">
            <a:off x="4641689" y="2308553"/>
            <a:ext cx="4155607" cy="3123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85938" y="642938"/>
            <a:ext cx="6715125" cy="15716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The most big cities, especially London, are decorated with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coloured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lights and Christmas trees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10" name="Содержимое 9" descr="ChrimLights_228x299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 rot="305328">
            <a:off x="285720" y="1857364"/>
            <a:ext cx="3286148" cy="3786214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9" name="Молния 18"/>
          <p:cNvSpPr/>
          <p:nvPr/>
        </p:nvSpPr>
        <p:spPr>
          <a:xfrm rot="1567182">
            <a:off x="3571868" y="3286124"/>
            <a:ext cx="571504" cy="2286016"/>
          </a:xfrm>
          <a:prstGeom prst="lightningBol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Молния 19"/>
          <p:cNvSpPr/>
          <p:nvPr/>
        </p:nvSpPr>
        <p:spPr>
          <a:xfrm>
            <a:off x="6929454" y="5715016"/>
            <a:ext cx="1000132" cy="1000132"/>
          </a:xfrm>
          <a:prstGeom prst="lightningBol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Молния 20"/>
          <p:cNvSpPr/>
          <p:nvPr/>
        </p:nvSpPr>
        <p:spPr>
          <a:xfrm rot="5400000">
            <a:off x="428596" y="-142876"/>
            <a:ext cx="1285884" cy="1571636"/>
          </a:xfrm>
          <a:prstGeom prst="lightningBol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Молния 21"/>
          <p:cNvSpPr/>
          <p:nvPr/>
        </p:nvSpPr>
        <p:spPr>
          <a:xfrm rot="5163903">
            <a:off x="1102309" y="5898536"/>
            <a:ext cx="928694" cy="928694"/>
          </a:xfrm>
          <a:prstGeom prst="lightningBol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285875"/>
            <a:ext cx="4357687" cy="24288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In Trafalgar Square in London in front of the National Gallery, stands an enormous Christmas tree.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 descr="market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62009">
            <a:off x="4555773" y="3413068"/>
            <a:ext cx="4179123" cy="27860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68979">
            <a:off x="969744" y="876144"/>
            <a:ext cx="3286148" cy="494467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Сердце 9"/>
          <p:cNvSpPr/>
          <p:nvPr/>
        </p:nvSpPr>
        <p:spPr>
          <a:xfrm rot="1384250">
            <a:off x="115117" y="5899911"/>
            <a:ext cx="1490247" cy="891677"/>
          </a:xfrm>
          <a:prstGeom prst="hear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ердце 10"/>
          <p:cNvSpPr/>
          <p:nvPr/>
        </p:nvSpPr>
        <p:spPr>
          <a:xfrm rot="19801332">
            <a:off x="7358082" y="285728"/>
            <a:ext cx="1571636" cy="785818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ердце 11"/>
          <p:cNvSpPr/>
          <p:nvPr/>
        </p:nvSpPr>
        <p:spPr>
          <a:xfrm rot="1831678">
            <a:off x="5143504" y="357166"/>
            <a:ext cx="857256" cy="571504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</TotalTime>
  <Words>760</Words>
  <Application>Microsoft Office PowerPoint</Application>
  <PresentationFormat>Экран (4:3)</PresentationFormat>
  <Paragraphs>113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           Цель урока</vt:lpstr>
      <vt:lpstr>           Задачи урока:</vt:lpstr>
      <vt:lpstr>Winter holidays</vt:lpstr>
      <vt:lpstr>      NEW WORDS:  </vt:lpstr>
      <vt:lpstr>           The Questions:</vt:lpstr>
      <vt:lpstr>Слайд 6</vt:lpstr>
      <vt:lpstr>Слайд 7</vt:lpstr>
      <vt:lpstr>Слайд 8</vt:lpstr>
      <vt:lpstr>Слайд 9</vt:lpstr>
      <vt:lpstr>Слайд 10</vt:lpstr>
      <vt:lpstr>             Answer the Questions:</vt:lpstr>
      <vt:lpstr>                NEW  YEAR</vt:lpstr>
      <vt:lpstr>             NEW WORDS</vt:lpstr>
      <vt:lpstr>         Fill in the gaps:</vt:lpstr>
      <vt:lpstr>Слайд 15</vt:lpstr>
      <vt:lpstr>Слайд 16</vt:lpstr>
      <vt:lpstr>Слайд 17</vt:lpstr>
      <vt:lpstr>Слайд 18</vt:lpstr>
      <vt:lpstr> Fill in the gaps:</vt:lpstr>
      <vt:lpstr>Your home task: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 DAY</dc:title>
  <cp:lastModifiedBy>Admin</cp:lastModifiedBy>
  <cp:revision>117</cp:revision>
  <dcterms:modified xsi:type="dcterms:W3CDTF">2011-11-22T06:32:53Z</dcterms:modified>
</cp:coreProperties>
</file>