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0C2C3-4677-44CE-8B16-D0C66DDF44BB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050D-3208-46E8-B579-A43A8F66E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571480"/>
            <a:ext cx="8143932" cy="14465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8800" b="1" dirty="0" smtClean="0"/>
              <a:t>Эвглена зеленая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786322"/>
            <a:ext cx="35718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Разработал:</a:t>
            </a:r>
          </a:p>
          <a:p>
            <a:r>
              <a:rPr lang="ru-RU" dirty="0" smtClean="0"/>
              <a:t>Учитель биологии </a:t>
            </a:r>
          </a:p>
          <a:p>
            <a:r>
              <a:rPr lang="ru-RU" dirty="0" smtClean="0"/>
              <a:t>МОУ «Первомайская СОШ»</a:t>
            </a:r>
          </a:p>
          <a:p>
            <a:r>
              <a:rPr lang="ru-RU" dirty="0" smtClean="0"/>
              <a:t>Истринского района, МО.</a:t>
            </a:r>
          </a:p>
          <a:p>
            <a:r>
              <a:rPr lang="ru-RU" dirty="0" smtClean="0"/>
              <a:t>Лесонен Петр Петрович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571744"/>
            <a:ext cx="4624408" cy="394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1500174"/>
            <a:ext cx="814393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800" b="1" dirty="0" smtClean="0"/>
              <a:t>Выпишите в словарик следующие</a:t>
            </a:r>
          </a:p>
          <a:p>
            <a:pPr algn="ctr">
              <a:buFont typeface="Wingdings" pitchFamily="2" charset="2"/>
              <a:buNone/>
            </a:pPr>
            <a:r>
              <a:rPr lang="ru-RU" sz="2800" b="1" dirty="0" smtClean="0"/>
              <a:t>понятия, дайте им определение.</a:t>
            </a:r>
          </a:p>
          <a:p>
            <a:pPr algn="ctr">
              <a:buFont typeface="Wingdings" pitchFamily="2" charset="2"/>
              <a:buNone/>
            </a:pPr>
            <a:endParaRPr lang="ru-RU" sz="2800" b="1" dirty="0" smtClean="0"/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tx2"/>
                </a:solidFill>
              </a:rPr>
              <a:t>Базальное тельце.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tx2"/>
                </a:solidFill>
              </a:rPr>
              <a:t>Клеточный рот.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tx2"/>
                </a:solidFill>
              </a:rPr>
              <a:t>Сократительная вакуоль.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tx2"/>
                </a:solidFill>
              </a:rPr>
              <a:t>Ядро.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tx2"/>
                </a:solidFill>
              </a:rPr>
              <a:t>Хлоропласты.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tx2"/>
                </a:solidFill>
              </a:rPr>
              <a:t>Автотрофное питание.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tx2"/>
                </a:solidFill>
              </a:rPr>
              <a:t>Гетеротрофное питание.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tx2"/>
                </a:solidFill>
              </a:rPr>
              <a:t>Бесполое размножение.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500042"/>
            <a:ext cx="857256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ЗАКРЕПЛЕНИЕ МАТЕРИАЛА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_0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00034" y="1928802"/>
            <a:ext cx="4500594" cy="4643470"/>
          </a:xfrm>
          <a:prstGeom prst="rect">
            <a:avLst/>
          </a:prstGeom>
        </p:spPr>
      </p:pic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5000628" y="1857364"/>
            <a:ext cx="3929090" cy="3571900"/>
          </a:xfrm>
          <a:prstGeom prst="rect">
            <a:avLst/>
          </a:prstGeom>
        </p:spPr>
        <p:txBody>
          <a:bodyPr/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Зеленая эвглена, как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обыкновенная амеба, живет в прудах, загрязненных гниющими листьями, в лужах и в других водоемах со стоячей водой.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357166"/>
            <a:ext cx="8715436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ВНЕШНЕЕ СТРОЕНИЕ И МЕСТО ОБИТАНИЯ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Эвглена зеле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5720" y="2143116"/>
            <a:ext cx="4357718" cy="338772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4643438" y="2214554"/>
            <a:ext cx="4286248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/>
              <a:t>Тело эвглены вытянутое, длиной около 0,05 мм. Его передний конец притуплен, а задний заострен. На переднем конце тела эвглены находится – </a:t>
            </a:r>
            <a:r>
              <a:rPr lang="ru-RU" sz="2800" b="1" dirty="0" smtClean="0">
                <a:solidFill>
                  <a:schemeClr val="tx2"/>
                </a:solidFill>
              </a:rPr>
              <a:t>жгутик</a:t>
            </a:r>
            <a:r>
              <a:rPr lang="ru-RU" sz="2800" dirty="0" smtClean="0"/>
              <a:t>. Вращая им, эвглена передвигается.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357166"/>
            <a:ext cx="8715436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ВНЕШНЕЕ СТРОЕНИЕ И МЕСТО ОБИТАНИЯ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Строение эвглены зелено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2910" y="1285860"/>
            <a:ext cx="8001056" cy="5072098"/>
          </a:xfrm>
          <a:prstGeom prst="rect">
            <a:avLst/>
          </a:prstGeom>
          <a:ln/>
        </p:spPr>
      </p:pic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642910" y="357166"/>
            <a:ext cx="8001056" cy="69691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СТРОЕНИЕ ЭВГЛЕНЫ ЗЕЛЕНОЙ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357298"/>
            <a:ext cx="821537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/>
              <a:t>Эвглена способна менять характер питания в зависимости от условий среды. На свету ей свойственно </a:t>
            </a:r>
            <a:r>
              <a:rPr lang="ru-RU" sz="4000" b="1" dirty="0" smtClean="0">
                <a:solidFill>
                  <a:schemeClr val="tx2"/>
                </a:solidFill>
              </a:rPr>
              <a:t>автотрофное питание</a:t>
            </a:r>
            <a:r>
              <a:rPr lang="ru-RU" sz="4000" dirty="0" smtClean="0"/>
              <a:t>, за счет фотосинтеза. В темноте эвглена питается </a:t>
            </a:r>
            <a:r>
              <a:rPr lang="ru-RU" sz="4000" b="1" dirty="0" err="1" smtClean="0">
                <a:solidFill>
                  <a:schemeClr val="tx2"/>
                </a:solidFill>
              </a:rPr>
              <a:t>гетеротрофно</a:t>
            </a:r>
            <a:r>
              <a:rPr lang="ru-RU" sz="4000" dirty="0" smtClean="0"/>
              <a:t> – готовыми органическими веществами.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428604"/>
            <a:ext cx="821537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ПИТАНИЕ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285992"/>
            <a:ext cx="87868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Рядом с сократительной вакуолью на переднем конце тела эвглены имеется </a:t>
            </a:r>
            <a:r>
              <a:rPr lang="ru-RU" sz="4000" b="1" dirty="0" smtClean="0">
                <a:solidFill>
                  <a:schemeClr val="tx2"/>
                </a:solidFill>
              </a:rPr>
              <a:t>светочувствительный глазок</a:t>
            </a:r>
            <a:r>
              <a:rPr lang="ru-RU" sz="4000" dirty="0" smtClean="0"/>
              <a:t>. Эвглена всегда плывет к освещенной части водоема, где условия для фотосинтеза наиболее благоприятны.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428604"/>
            <a:ext cx="8643998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ЧУВСТВИТЕЛЬНОСТЬ К СВЕТУ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71480"/>
            <a:ext cx="8429684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ДЫХАНИЕ И ВЫДЕЛЕНИЕ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000240"/>
            <a:ext cx="84296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/>
              <a:t>Эвглена дышит кислородом, растворенным в воде. Газообмен происходит через всю поверхность тела.</a:t>
            </a:r>
          </a:p>
          <a:p>
            <a:pPr algn="just"/>
            <a:r>
              <a:rPr lang="ru-RU" sz="3600" dirty="0" smtClean="0"/>
              <a:t>В сократительную вакуоль собираются вредные вещества (продукты распада) и избыток воды, которые потом выталкиваются наружу.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71480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РАЗМНОЖЕНИЕ</a:t>
            </a:r>
            <a:endParaRPr lang="ru-RU" sz="5400" b="1" dirty="0"/>
          </a:p>
        </p:txBody>
      </p:sp>
      <p:pic>
        <p:nvPicPr>
          <p:cNvPr id="3" name="Picture 11" descr="Деление эвглены зелен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857364"/>
            <a:ext cx="8643998" cy="30718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596" y="5000636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Размножается эвглена бесполым путем: клетка делится надвое вдоль продольной оси тела. Сначала разделяется ядро. Затем тело эвглены продольной перетяжкой делится на две примерно одинаковые половины.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357430"/>
            <a:ext cx="85725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/>
              <a:t>При неблагоприятных условиях у эвглены, как и у амебы, образуется циста. При этом жгутик отпадает, а тело эвглены округляется, покрываясь плотной защитной оболочкой.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642918"/>
            <a:ext cx="8001056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600" b="1" dirty="0" smtClean="0"/>
              <a:t>ЦИСТА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287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2009-04-17T15:17:34Z</dcterms:created>
  <dcterms:modified xsi:type="dcterms:W3CDTF">2009-04-25T12:59:26Z</dcterms:modified>
</cp:coreProperties>
</file>