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7" r:id="rId17"/>
    <p:sldId id="276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73890" autoAdjust="0"/>
  </p:normalViewPr>
  <p:slideViewPr>
    <p:cSldViewPr>
      <p:cViewPr varScale="1">
        <p:scale>
          <a:sx n="53" d="100"/>
          <a:sy n="53" d="100"/>
        </p:scale>
        <p:origin x="-18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grigorius.narod.ru/img/history/moscow/mosc_pict_1_3.jpg" TargetMode="External"/><Relationship Id="rId3" Type="http://schemas.openxmlformats.org/officeDocument/2006/relationships/hyperlink" Target="http://img1.liveinternet.ru/images/attach/b/2/26/605/26605522_Moskva_old.jpg" TargetMode="External"/><Relationship Id="rId7" Type="http://schemas.openxmlformats.org/officeDocument/2006/relationships/hyperlink" Target="http://www.intomoscow.ru/commfiles/Kreml_schema.jpg" TargetMode="External"/><Relationship Id="rId2" Type="http://schemas.openxmlformats.org/officeDocument/2006/relationships/hyperlink" Target="http://img1.liveinternet.ru/images/attach/c/2/84/76/84076585_large_13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ula.rodgor.ru/art_images/913/map.jpg" TargetMode="External"/><Relationship Id="rId5" Type="http://schemas.openxmlformats.org/officeDocument/2006/relationships/hyperlink" Target="http://artclassic.edu.ru/attach.asp?a_no=5657" TargetMode="External"/><Relationship Id="rId10" Type="http://schemas.openxmlformats.org/officeDocument/2006/relationships/hyperlink" Target="http://f3.foto.rambler.ru/preview/r/500x333/47472f02-1cd4-15ce-64f5-9cbd781a851e/%D0%91%D0%B0%D1%88%D0%BD%D0%B8_%D0%9C%D0%BE%D1%81%D0%BA%D0%BE%D0%B2%D1%81%D0%BA%D0%BE%D0%B3%D0%BE_%D0%9A%D1%80%D0%B5%D0%BC%D0%BB%D1%8F.jpg" TargetMode="External"/><Relationship Id="rId4" Type="http://schemas.openxmlformats.org/officeDocument/2006/relationships/hyperlink" Target="http://mosvedi.ru/photos/news/415_big.jpg" TargetMode="External"/><Relationship Id="rId9" Type="http://schemas.openxmlformats.org/officeDocument/2006/relationships/hyperlink" Target="http://russkie-tsari.ru/images/sampledata/img/39-1.jp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img.kotomka.com/moskva/kotomka.com_moscow_2206_1280.jpg" TargetMode="External"/><Relationship Id="rId13" Type="http://schemas.openxmlformats.org/officeDocument/2006/relationships/hyperlink" Target="http://ourmos.ru/pict/17_tower_middle_arsenalnaya.jpg" TargetMode="External"/><Relationship Id="rId3" Type="http://schemas.openxmlformats.org/officeDocument/2006/relationships/hyperlink" Target="http://manefa.com/wp-content/uploads/2012/01/kremlin-chiming-clock.jpg" TargetMode="External"/><Relationship Id="rId7" Type="http://schemas.openxmlformats.org/officeDocument/2006/relationships/hyperlink" Target="http://photo.mnc.ru/foto-kremlin/11.jpg" TargetMode="External"/><Relationship Id="rId12" Type="http://schemas.openxmlformats.org/officeDocument/2006/relationships/hyperlink" Target="http://www.vidania.ru/photomoscow/moscow_320x240_1350.jpg" TargetMode="External"/><Relationship Id="rId17" Type="http://schemas.openxmlformats.org/officeDocument/2006/relationships/hyperlink" Target="http://averyanova-ekaterina.narod.ru/istoriia-moskovskogo-kremlia.html" TargetMode="External"/><Relationship Id="rId2" Type="http://schemas.openxmlformats.org/officeDocument/2006/relationships/hyperlink" Target="http://mosday.ru/photos/2176.jpg" TargetMode="External"/><Relationship Id="rId16" Type="http://schemas.openxmlformats.org/officeDocument/2006/relationships/hyperlink" Target="http://do.gendocs.ru/docs/index-27133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nsioner60.ucoz.ru/interes/2216515.jpg" TargetMode="External"/><Relationship Id="rId11" Type="http://schemas.openxmlformats.org/officeDocument/2006/relationships/hyperlink" Target="http://upload.wikimedia.org/wikipedia/commons/thumb/9/94/Moscow_05-2012_Kremlin_14.jpg/200px-Moscow_05-2012_Kremlin_14.jpg" TargetMode="External"/><Relationship Id="rId5" Type="http://schemas.openxmlformats.org/officeDocument/2006/relationships/hyperlink" Target="http://bank.shootit.ru/img_moscow/a08456.jpg" TargetMode="External"/><Relationship Id="rId15" Type="http://schemas.openxmlformats.org/officeDocument/2006/relationships/hyperlink" Target="http://prv1.lori-images.net/moskva-nochnoi-kreml-0003670061-preview.jpg" TargetMode="External"/><Relationship Id="rId10" Type="http://schemas.openxmlformats.org/officeDocument/2006/relationships/hyperlink" Target="http://upload.wikimedia.org/wikipedia/commons/thumb/7/7f/Moscow_05-2012_Kremlin_11.jpg/220px-Moscow_05-2012_Kremlin_11.jpg" TargetMode="External"/><Relationship Id="rId4" Type="http://schemas.openxmlformats.org/officeDocument/2006/relationships/hyperlink" Target="http://www.v-evropu.info/wp-content/uploads/2009/12/moscow18.gif" TargetMode="External"/><Relationship Id="rId9" Type="http://schemas.openxmlformats.org/officeDocument/2006/relationships/hyperlink" Target="http://pics.livejournal.com/tamepjlah/pic/0000w6az" TargetMode="External"/><Relationship Id="rId14" Type="http://schemas.openxmlformats.org/officeDocument/2006/relationships/hyperlink" Target="http://mosday.ru/photos/28_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solidFill>
                  <a:schemeClr val="bg1"/>
                </a:solidFill>
              </a:rPr>
              <a:t>                               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                                 Учитель Усенкова Елена Викторовна</a:t>
            </a:r>
          </a:p>
          <a:p>
            <a:r>
              <a:rPr lang="ru-RU" b="1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dirty="0" smtClean="0">
                <a:solidFill>
                  <a:schemeClr val="bg1"/>
                </a:solidFill>
              </a:rPr>
              <a:t>ГБОУ СОШ № 207 г. Москва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36912"/>
            <a:ext cx="8060432" cy="1470025"/>
          </a:xfrm>
        </p:spPr>
        <p:txBody>
          <a:bodyPr/>
          <a:lstStyle/>
          <a:p>
            <a:r>
              <a:rPr lang="ru-RU" sz="80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Экскурсия по Московскому кремлю</a:t>
            </a:r>
            <a:endParaRPr lang="ru-RU" sz="80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0041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chemeClr val="bg1"/>
                </a:solidFill>
              </a:rPr>
              <a:t>Из 20 башен Кремля круглых в 2 раза больше, чем многогранных, четырехгранных – в 8 раз больше, чем круглых, а одна Кутафья – неправильной формы. Сколько башен каждой формы имеет Кремль?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ru-RU" sz="6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56992"/>
            <a:ext cx="2056121" cy="3140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2647" b="14375"/>
          <a:stretch/>
        </p:blipFill>
        <p:spPr>
          <a:xfrm>
            <a:off x="6444208" y="2659743"/>
            <a:ext cx="1946516" cy="387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97" y="3645818"/>
            <a:ext cx="3416487" cy="2562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3883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268760"/>
            <a:ext cx="5400600" cy="4572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i="1" dirty="0">
                <a:solidFill>
                  <a:schemeClr val="bg1"/>
                </a:solidFill>
              </a:rPr>
              <a:t>Первоначально Боровицкая башня имела высоту 16,68м . в XVII в. Над башней возвели завершение, состоящее из трех четырехугольных башен высотой 4,16, 3,47 и 4,16 м, восьмиугольной башенки высотой 4,16м и восьмиугольной шатровой крыши высотой 18,07 м. Какой высоты стала Боровицкая башня?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95830"/>
            <a:ext cx="3216357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9607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всех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 южной стороны Кремля в 1485 году составила 269,76 м. А без </a:t>
            </a:r>
            <a:r>
              <a:rPr lang="ru-RU" i="1" dirty="0" err="1">
                <a:solidFill>
                  <a:schemeClr val="bg1"/>
                </a:solidFill>
              </a:rPr>
              <a:t>Тайницкой</a:t>
            </a:r>
            <a:r>
              <a:rPr lang="ru-RU" i="1" dirty="0">
                <a:solidFill>
                  <a:schemeClr val="bg1"/>
                </a:solidFill>
              </a:rPr>
              <a:t> и </a:t>
            </a:r>
            <a:r>
              <a:rPr lang="ru-RU" i="1" dirty="0" err="1">
                <a:solidFill>
                  <a:schemeClr val="bg1"/>
                </a:solidFill>
              </a:rPr>
              <a:t>Водовзводной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 их высота была 170,11 м. </a:t>
            </a:r>
            <a:r>
              <a:rPr lang="ru-RU" i="1" dirty="0" err="1">
                <a:solidFill>
                  <a:schemeClr val="bg1"/>
                </a:solidFill>
              </a:rPr>
              <a:t>Водовзводная</a:t>
            </a:r>
            <a:r>
              <a:rPr lang="ru-RU" i="1" dirty="0">
                <a:solidFill>
                  <a:schemeClr val="bg1"/>
                </a:solidFill>
              </a:rPr>
              <a:t> башня больше </a:t>
            </a:r>
            <a:r>
              <a:rPr lang="ru-RU" i="1" dirty="0" err="1">
                <a:solidFill>
                  <a:schemeClr val="bg1"/>
                </a:solidFill>
              </a:rPr>
              <a:t>Тайницкой</a:t>
            </a:r>
            <a:r>
              <a:rPr lang="ru-RU" i="1" dirty="0">
                <a:solidFill>
                  <a:schemeClr val="bg1"/>
                </a:solidFill>
              </a:rPr>
              <a:t> на 22,85 м. Найдите высоту каждой из этих </a:t>
            </a:r>
            <a:r>
              <a:rPr lang="ru-RU" i="1" dirty="0" err="1">
                <a:solidFill>
                  <a:schemeClr val="bg1"/>
                </a:solidFill>
              </a:rPr>
              <a:t>башень</a:t>
            </a:r>
            <a:r>
              <a:rPr lang="ru-RU" i="1" dirty="0">
                <a:solidFill>
                  <a:schemeClr val="bg1"/>
                </a:solidFill>
              </a:rPr>
              <a:t>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endParaRPr lang="ru-RU" sz="6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" b="18808"/>
          <a:stretch/>
        </p:blipFill>
        <p:spPr>
          <a:xfrm>
            <a:off x="395536" y="3861048"/>
            <a:ext cx="388843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4" t="-10743" r="2824" b="19404"/>
          <a:stretch/>
        </p:blipFill>
        <p:spPr>
          <a:xfrm>
            <a:off x="4305494" y="3579762"/>
            <a:ext cx="3924433" cy="26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6591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379" y="1944840"/>
            <a:ext cx="6059016" cy="3672408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</a:t>
            </a:r>
            <a:r>
              <a:rPr lang="ru-RU" i="1" dirty="0" err="1">
                <a:solidFill>
                  <a:schemeClr val="bg1"/>
                </a:solidFill>
              </a:rPr>
              <a:t>Водовзводной</a:t>
            </a:r>
            <a:r>
              <a:rPr lang="ru-RU" i="1" dirty="0">
                <a:solidFill>
                  <a:schemeClr val="bg1"/>
                </a:solidFill>
              </a:rPr>
              <a:t> башни 61м 25см, а высота звезды на этой башне-3м 55см. Высота Спасской башни-71м, а высота звезды на ней-3м 70см. На сколько высота двух этих башен больше, чем высота звезд на них? На сколько Спасская башня со звездой больше, чем </a:t>
            </a:r>
            <a:r>
              <a:rPr lang="ru-RU" i="1" dirty="0" err="1">
                <a:solidFill>
                  <a:schemeClr val="bg1"/>
                </a:solidFill>
              </a:rPr>
              <a:t>Водовзводная</a:t>
            </a:r>
            <a:r>
              <a:rPr lang="ru-RU" i="1" dirty="0">
                <a:solidFill>
                  <a:schemeClr val="bg1"/>
                </a:solidFill>
              </a:rPr>
              <a:t> башня со звездой 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395" y="467366"/>
            <a:ext cx="2065257" cy="3105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39" y="3781044"/>
            <a:ext cx="1725168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875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763" y="5969199"/>
            <a:ext cx="46037" cy="345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9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1277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</a:rPr>
              <a:t>Длина минутной стрелки Кремлевских курантов </a:t>
            </a:r>
            <a:r>
              <a:rPr lang="ru-RU" sz="2400" i="1" dirty="0" smtClean="0">
                <a:solidFill>
                  <a:schemeClr val="bg1"/>
                </a:solidFill>
              </a:rPr>
              <a:t>328 см</a:t>
            </a:r>
            <a:r>
              <a:rPr lang="ru-RU" sz="2400" i="1" dirty="0">
                <a:solidFill>
                  <a:schemeClr val="bg1"/>
                </a:solidFill>
              </a:rPr>
              <a:t>, а длина цифры на циферблате  9/41. Какова длина цифры? Ответ выразите в сантиметрах; в метрах.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3140968"/>
            <a:ext cx="3760680" cy="2820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51023"/>
            <a:ext cx="27003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2016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Высота Царской башни Кремля 16,7м, высота Набатной башни-38м, а высота Сенатской башни-34,3м. Найдите высоту всех трех башен вместе.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10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96952"/>
            <a:ext cx="2448272" cy="366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366" y="3360748"/>
            <a:ext cx="1948004" cy="294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139" y="2863887"/>
            <a:ext cx="2440971" cy="366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3706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236" y="62068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" t="3296" r="3269" b="13968"/>
          <a:stretch/>
        </p:blipFill>
        <p:spPr>
          <a:xfrm>
            <a:off x="1187624" y="1556792"/>
            <a:ext cx="6902824" cy="451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21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517632" cy="568863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 </a:t>
            </a:r>
            <a:r>
              <a:rPr lang="ru-RU" u="sng" dirty="0">
                <a:solidFill>
                  <a:srgbClr val="0070C0"/>
                </a:solidFill>
                <a:hlinkClick r:id="rId2"/>
              </a:rPr>
              <a:t>http://img1.liveinternet.ru/images/attach/c/2/84/76/84076585_large_138.jpg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3"/>
              </a:rPr>
              <a:t>http://img1.liveinternet.ru/images/attach/b/2/26/605/26605522_Moskva_old.jpg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u="sng" dirty="0">
                <a:solidFill>
                  <a:srgbClr val="0070C0"/>
                </a:solidFill>
                <a:hlinkClick r:id="rId4"/>
              </a:rPr>
              <a:t>http://mosvedi.ru/photos/news/415_big.jpg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r>
              <a:rPr lang="ru-RU" u="sng" dirty="0">
                <a:solidFill>
                  <a:srgbClr val="0070C0"/>
                </a:solidFill>
                <a:hlinkClick r:id="rId5"/>
              </a:rPr>
              <a:t>http://artclassic.edu.ru/attach.asp?a_no=5657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r>
              <a:rPr lang="ru-RU" u="sng" dirty="0">
                <a:solidFill>
                  <a:srgbClr val="0070C0"/>
                </a:solidFill>
                <a:hlinkClick r:id="rId6"/>
              </a:rPr>
              <a:t>http://www.tula.rodgor.ru/art_images/913/map.jpg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7"/>
              </a:rPr>
              <a:t>http://www.intomoscow.ru/commfiles/Kreml_schema.jp</a:t>
            </a:r>
            <a:r>
              <a:rPr lang="en-US" u="sng" dirty="0">
                <a:solidFill>
                  <a:srgbClr val="0070C0"/>
                </a:solidFill>
                <a:hlinkClick r:id="rId7"/>
              </a:rPr>
              <a:t>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8"/>
              </a:rPr>
              <a:t>http://grigorius.narod.ru/img/history/moscow/mosc_pict_1_3.jpg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  <a:hlinkClick r:id="rId9"/>
              </a:rPr>
              <a:t>http://russkie-tsari.ru/images/sampledata/img/39-1.jpg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u="sng" dirty="0">
                <a:solidFill>
                  <a:srgbClr val="0070C0"/>
                </a:solidFill>
                <a:hlinkClick r:id="rId10"/>
              </a:rPr>
              <a:t>http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://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3.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foto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rambler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ru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preview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r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/500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x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333/47472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02-1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cd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4-15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ce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-64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5-9</a:t>
            </a:r>
            <a:r>
              <a:rPr lang="en-US" u="sng" dirty="0" err="1">
                <a:solidFill>
                  <a:srgbClr val="0070C0"/>
                </a:solidFill>
                <a:hlinkClick r:id="rId10"/>
              </a:rPr>
              <a:t>cbd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781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851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/%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1%88%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8_%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C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2%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1%81%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3%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BE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_%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0%9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A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5%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BC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0%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BB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%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D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1%8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F</a:t>
            </a:r>
            <a:r>
              <a:rPr lang="ru-RU" u="sng" dirty="0">
                <a:solidFill>
                  <a:srgbClr val="0070C0"/>
                </a:solidFill>
                <a:hlinkClick r:id="rId10"/>
              </a:rPr>
              <a:t>.</a:t>
            </a:r>
            <a:r>
              <a:rPr lang="en-US" u="sng" dirty="0">
                <a:solidFill>
                  <a:srgbClr val="0070C0"/>
                </a:solidFill>
                <a:hlinkClick r:id="rId10"/>
              </a:rPr>
              <a:t>jpg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Источники информации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87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472608"/>
          </a:xfrm>
        </p:spPr>
        <p:txBody>
          <a:bodyPr>
            <a:normAutofit fontScale="55000" lnSpcReduction="20000"/>
          </a:bodyPr>
          <a:lstStyle/>
          <a:p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mosday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photos</a:t>
            </a:r>
            <a:r>
              <a:rPr lang="ru-RU" u="sng" dirty="0">
                <a:hlinkClick r:id="rId2"/>
              </a:rPr>
              <a:t>/2176.</a:t>
            </a:r>
            <a:r>
              <a:rPr lang="en-US" u="sng" dirty="0">
                <a:hlinkClick r:id="rId2"/>
              </a:rPr>
              <a:t>jpg</a:t>
            </a:r>
            <a:endParaRPr lang="ru-RU" dirty="0"/>
          </a:p>
          <a:p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 err="1">
                <a:hlinkClick r:id="rId3"/>
              </a:rPr>
              <a:t>manefa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wp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content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uploads</a:t>
            </a:r>
            <a:r>
              <a:rPr lang="ru-RU" u="sng" dirty="0">
                <a:hlinkClick r:id="rId3"/>
              </a:rPr>
              <a:t>/2012/01/</a:t>
            </a:r>
            <a:r>
              <a:rPr lang="en-US" u="sng" dirty="0">
                <a:hlinkClick r:id="rId3"/>
              </a:rPr>
              <a:t>kremlin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chiming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clock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jpg</a:t>
            </a:r>
            <a:endParaRPr lang="ru-RU" dirty="0"/>
          </a:p>
          <a:p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www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v</a:t>
            </a:r>
            <a:r>
              <a:rPr lang="ru-RU" u="sng" dirty="0">
                <a:hlinkClick r:id="rId4"/>
              </a:rPr>
              <a:t>-</a:t>
            </a:r>
            <a:r>
              <a:rPr lang="en-US" u="sng" dirty="0" err="1">
                <a:hlinkClick r:id="rId4"/>
              </a:rPr>
              <a:t>evropu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info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wp</a:t>
            </a:r>
            <a:r>
              <a:rPr lang="ru-RU" u="sng" dirty="0">
                <a:hlinkClick r:id="rId4"/>
              </a:rPr>
              <a:t>-</a:t>
            </a:r>
            <a:r>
              <a:rPr lang="en-US" u="sng" dirty="0">
                <a:hlinkClick r:id="rId4"/>
              </a:rPr>
              <a:t>content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uploads</a:t>
            </a:r>
            <a:r>
              <a:rPr lang="ru-RU" u="sng" dirty="0">
                <a:hlinkClick r:id="rId4"/>
              </a:rPr>
              <a:t>/2009/12/</a:t>
            </a:r>
            <a:r>
              <a:rPr lang="en-US" u="sng" dirty="0" err="1">
                <a:hlinkClick r:id="rId4"/>
              </a:rPr>
              <a:t>moscow</a:t>
            </a:r>
            <a:r>
              <a:rPr lang="ru-RU" u="sng" dirty="0">
                <a:hlinkClick r:id="rId4"/>
              </a:rPr>
              <a:t>18.</a:t>
            </a:r>
            <a:r>
              <a:rPr lang="en-US" u="sng" dirty="0">
                <a:hlinkClick r:id="rId4"/>
              </a:rPr>
              <a:t>gif</a:t>
            </a:r>
            <a:endParaRPr lang="ru-RU" dirty="0"/>
          </a:p>
          <a:p>
            <a:r>
              <a:rPr lang="en-US" u="sng" dirty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</a:t>
            </a:r>
            <a:r>
              <a:rPr lang="en-US" u="sng" dirty="0">
                <a:hlinkClick r:id="rId5"/>
              </a:rPr>
              <a:t>bank</a:t>
            </a:r>
            <a:r>
              <a:rPr lang="ru-RU" u="sng" dirty="0">
                <a:hlinkClick r:id="rId5"/>
              </a:rPr>
              <a:t>.</a:t>
            </a:r>
            <a:r>
              <a:rPr lang="en-US" u="sng" dirty="0" err="1">
                <a:hlinkClick r:id="rId5"/>
              </a:rPr>
              <a:t>shootit</a:t>
            </a:r>
            <a:r>
              <a:rPr lang="ru-RU" u="sng" dirty="0">
                <a:hlinkClick r:id="rId5"/>
              </a:rPr>
              <a:t>.</a:t>
            </a:r>
            <a:r>
              <a:rPr lang="en-US" u="sng" dirty="0" err="1">
                <a:hlinkClick r:id="rId5"/>
              </a:rPr>
              <a:t>ru</a:t>
            </a:r>
            <a:r>
              <a:rPr lang="ru-RU" u="sng" dirty="0">
                <a:hlinkClick r:id="rId5"/>
              </a:rPr>
              <a:t>/</a:t>
            </a:r>
            <a:r>
              <a:rPr lang="en-US" u="sng" dirty="0" err="1">
                <a:hlinkClick r:id="rId5"/>
              </a:rPr>
              <a:t>img</a:t>
            </a:r>
            <a:r>
              <a:rPr lang="ru-RU" u="sng" dirty="0">
                <a:hlinkClick r:id="rId5"/>
              </a:rPr>
              <a:t>_</a:t>
            </a:r>
            <a:r>
              <a:rPr lang="en-US" u="sng" dirty="0" err="1">
                <a:hlinkClick r:id="rId5"/>
              </a:rPr>
              <a:t>moscow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a</a:t>
            </a:r>
            <a:r>
              <a:rPr lang="ru-RU" u="sng" dirty="0">
                <a:hlinkClick r:id="rId5"/>
              </a:rPr>
              <a:t>08456.</a:t>
            </a:r>
            <a:r>
              <a:rPr lang="en-US" u="sng" dirty="0">
                <a:hlinkClick r:id="rId5"/>
              </a:rPr>
              <a:t>jpg</a:t>
            </a:r>
            <a:endParaRPr lang="ru-RU" dirty="0"/>
          </a:p>
          <a:p>
            <a:r>
              <a:rPr lang="en-US" u="sng" dirty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en-US" u="sng" dirty="0">
                <a:hlinkClick r:id="rId6"/>
              </a:rPr>
              <a:t>pensioner</a:t>
            </a:r>
            <a:r>
              <a:rPr lang="ru-RU" u="sng" dirty="0">
                <a:hlinkClick r:id="rId6"/>
              </a:rPr>
              <a:t>60.</a:t>
            </a:r>
            <a:r>
              <a:rPr lang="en-US" u="sng" dirty="0" err="1">
                <a:hlinkClick r:id="rId6"/>
              </a:rPr>
              <a:t>ucoz</a:t>
            </a:r>
            <a:r>
              <a:rPr lang="ru-RU" u="sng" dirty="0">
                <a:hlinkClick r:id="rId6"/>
              </a:rPr>
              <a:t>.</a:t>
            </a:r>
            <a:r>
              <a:rPr lang="en-US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en-US" u="sng" dirty="0" err="1">
                <a:hlinkClick r:id="rId6"/>
              </a:rPr>
              <a:t>interes</a:t>
            </a:r>
            <a:r>
              <a:rPr lang="ru-RU" u="sng" dirty="0">
                <a:hlinkClick r:id="rId6"/>
              </a:rPr>
              <a:t>/2216515.</a:t>
            </a:r>
            <a:r>
              <a:rPr lang="en-US" u="sng" dirty="0">
                <a:hlinkClick r:id="rId6"/>
              </a:rPr>
              <a:t>jpg</a:t>
            </a:r>
            <a:endParaRPr lang="ru-RU" dirty="0"/>
          </a:p>
          <a:p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>
                <a:hlinkClick r:id="rId7"/>
              </a:rPr>
              <a:t>photo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mnc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 err="1">
                <a:hlinkClick r:id="rId7"/>
              </a:rPr>
              <a:t>foto</a:t>
            </a:r>
            <a:r>
              <a:rPr lang="ru-RU" u="sng" dirty="0">
                <a:hlinkClick r:id="rId7"/>
              </a:rPr>
              <a:t>-</a:t>
            </a:r>
            <a:r>
              <a:rPr lang="en-US" u="sng" dirty="0">
                <a:hlinkClick r:id="rId7"/>
              </a:rPr>
              <a:t>kremlin</a:t>
            </a:r>
            <a:r>
              <a:rPr lang="ru-RU" u="sng" dirty="0">
                <a:hlinkClick r:id="rId7"/>
              </a:rPr>
              <a:t>/11.</a:t>
            </a:r>
            <a:r>
              <a:rPr lang="en-US" u="sng" dirty="0">
                <a:hlinkClick r:id="rId7"/>
              </a:rPr>
              <a:t>jpg</a:t>
            </a:r>
            <a:endParaRPr lang="ru-RU" dirty="0"/>
          </a:p>
          <a:p>
            <a:r>
              <a:rPr lang="en-US" u="sng" dirty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</a:t>
            </a:r>
            <a:r>
              <a:rPr lang="en-US" u="sng" dirty="0" err="1">
                <a:hlinkClick r:id="rId8"/>
              </a:rPr>
              <a:t>img</a:t>
            </a:r>
            <a:r>
              <a:rPr lang="ru-RU" u="sng" dirty="0">
                <a:hlinkClick r:id="rId8"/>
              </a:rPr>
              <a:t>.</a:t>
            </a:r>
            <a:r>
              <a:rPr lang="en-US" u="sng" dirty="0" err="1">
                <a:hlinkClick r:id="rId8"/>
              </a:rPr>
              <a:t>kotomka</a:t>
            </a:r>
            <a:r>
              <a:rPr lang="ru-RU" u="sng" dirty="0">
                <a:hlinkClick r:id="rId8"/>
              </a:rPr>
              <a:t>.</a:t>
            </a:r>
            <a:r>
              <a:rPr lang="en-US" u="sng" dirty="0">
                <a:hlinkClick r:id="rId8"/>
              </a:rPr>
              <a:t>com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moskva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kotomka</a:t>
            </a:r>
            <a:r>
              <a:rPr lang="ru-RU" u="sng" dirty="0">
                <a:hlinkClick r:id="rId8"/>
              </a:rPr>
              <a:t>.</a:t>
            </a:r>
            <a:r>
              <a:rPr lang="en-US" u="sng" dirty="0">
                <a:hlinkClick r:id="rId8"/>
              </a:rPr>
              <a:t>com</a:t>
            </a:r>
            <a:r>
              <a:rPr lang="ru-RU" u="sng" dirty="0">
                <a:hlinkClick r:id="rId8"/>
              </a:rPr>
              <a:t>_</a:t>
            </a:r>
            <a:r>
              <a:rPr lang="en-US" u="sng" dirty="0" err="1">
                <a:hlinkClick r:id="rId8"/>
              </a:rPr>
              <a:t>moscow</a:t>
            </a:r>
            <a:r>
              <a:rPr lang="ru-RU" u="sng" dirty="0">
                <a:hlinkClick r:id="rId8"/>
              </a:rPr>
              <a:t>_2206_1280.</a:t>
            </a:r>
            <a:r>
              <a:rPr lang="en-US" u="sng" dirty="0">
                <a:hlinkClick r:id="rId8"/>
              </a:rPr>
              <a:t>jpg</a:t>
            </a:r>
            <a:endParaRPr lang="ru-RU" dirty="0"/>
          </a:p>
          <a:p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 err="1">
                <a:hlinkClick r:id="rId9"/>
              </a:rPr>
              <a:t>pics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livejournal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com</a:t>
            </a:r>
            <a:r>
              <a:rPr lang="ru-RU" u="sng" dirty="0">
                <a:hlinkClick r:id="rId9"/>
              </a:rPr>
              <a:t>/</a:t>
            </a:r>
            <a:r>
              <a:rPr lang="en-US" u="sng" dirty="0" err="1">
                <a:hlinkClick r:id="rId9"/>
              </a:rPr>
              <a:t>tamepjlah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pic</a:t>
            </a:r>
            <a:r>
              <a:rPr lang="ru-RU" u="sng" dirty="0">
                <a:hlinkClick r:id="rId9"/>
              </a:rPr>
              <a:t>/0000</a:t>
            </a:r>
            <a:r>
              <a:rPr lang="en-US" u="sng" dirty="0">
                <a:hlinkClick r:id="rId9"/>
              </a:rPr>
              <a:t>w</a:t>
            </a:r>
            <a:r>
              <a:rPr lang="ru-RU" u="sng" dirty="0">
                <a:hlinkClick r:id="rId9"/>
              </a:rPr>
              <a:t>6</a:t>
            </a:r>
            <a:r>
              <a:rPr lang="en-US" u="sng" dirty="0" err="1">
                <a:hlinkClick r:id="rId9"/>
              </a:rPr>
              <a:t>az</a:t>
            </a:r>
            <a:endParaRPr lang="ru-RU" dirty="0"/>
          </a:p>
          <a:p>
            <a:r>
              <a:rPr lang="en-US" u="sng" dirty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en-US" u="sng" dirty="0">
                <a:hlinkClick r:id="rId10"/>
              </a:rPr>
              <a:t>upload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 err="1">
                <a:hlinkClick r:id="rId10"/>
              </a:rPr>
              <a:t>wikimedia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org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 err="1">
                <a:hlinkClick r:id="rId10"/>
              </a:rPr>
              <a:t>wikipedia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commons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thumb</a:t>
            </a:r>
            <a:r>
              <a:rPr lang="ru-RU" u="sng" dirty="0">
                <a:hlinkClick r:id="rId10"/>
              </a:rPr>
              <a:t>/7/7</a:t>
            </a:r>
            <a:r>
              <a:rPr lang="en-US" u="sng" dirty="0">
                <a:hlinkClick r:id="rId10"/>
              </a:rPr>
              <a:t>f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Moscow</a:t>
            </a:r>
            <a:r>
              <a:rPr lang="ru-RU" u="sng" dirty="0">
                <a:hlinkClick r:id="rId10"/>
              </a:rPr>
              <a:t>_05-2012_</a:t>
            </a:r>
            <a:r>
              <a:rPr lang="en-US" u="sng" dirty="0">
                <a:hlinkClick r:id="rId10"/>
              </a:rPr>
              <a:t>Kremlin</a:t>
            </a:r>
            <a:r>
              <a:rPr lang="ru-RU" u="sng" dirty="0">
                <a:hlinkClick r:id="rId10"/>
              </a:rPr>
              <a:t>_11.</a:t>
            </a:r>
            <a:r>
              <a:rPr lang="en-US" u="sng" dirty="0">
                <a:hlinkClick r:id="rId10"/>
              </a:rPr>
              <a:t>jpg</a:t>
            </a:r>
            <a:r>
              <a:rPr lang="ru-RU" u="sng" dirty="0">
                <a:hlinkClick r:id="rId10"/>
              </a:rPr>
              <a:t>/220</a:t>
            </a:r>
            <a:r>
              <a:rPr lang="en-US" u="sng" dirty="0" err="1">
                <a:hlinkClick r:id="rId10"/>
              </a:rPr>
              <a:t>px</a:t>
            </a:r>
            <a:r>
              <a:rPr lang="ru-RU" u="sng" dirty="0">
                <a:hlinkClick r:id="rId10"/>
              </a:rPr>
              <a:t>-</a:t>
            </a:r>
            <a:r>
              <a:rPr lang="en-US" u="sng" dirty="0">
                <a:hlinkClick r:id="rId10"/>
              </a:rPr>
              <a:t>Moscow</a:t>
            </a:r>
            <a:r>
              <a:rPr lang="ru-RU" u="sng" dirty="0">
                <a:hlinkClick r:id="rId10"/>
              </a:rPr>
              <a:t>_05-2012_</a:t>
            </a:r>
            <a:r>
              <a:rPr lang="en-US" u="sng" dirty="0">
                <a:hlinkClick r:id="rId10"/>
              </a:rPr>
              <a:t>Kremlin</a:t>
            </a:r>
            <a:r>
              <a:rPr lang="ru-RU" u="sng" dirty="0">
                <a:hlinkClick r:id="rId10"/>
              </a:rPr>
              <a:t>_11.</a:t>
            </a:r>
            <a:r>
              <a:rPr lang="en-US" u="sng" dirty="0">
                <a:hlinkClick r:id="rId10"/>
              </a:rPr>
              <a:t>jpg</a:t>
            </a:r>
            <a:endParaRPr lang="ru-RU" dirty="0"/>
          </a:p>
          <a:p>
            <a:r>
              <a:rPr lang="en-US" u="sng" dirty="0">
                <a:hlinkClick r:id="rId11"/>
              </a:rPr>
              <a:t>http</a:t>
            </a:r>
            <a:r>
              <a:rPr lang="ru-RU" u="sng" dirty="0">
                <a:hlinkClick r:id="rId11"/>
              </a:rPr>
              <a:t>://</a:t>
            </a:r>
            <a:r>
              <a:rPr lang="en-US" u="sng" dirty="0">
                <a:hlinkClick r:id="rId11"/>
              </a:rPr>
              <a:t>upload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 err="1">
                <a:hlinkClick r:id="rId11"/>
              </a:rPr>
              <a:t>wikimedia</a:t>
            </a:r>
            <a:r>
              <a:rPr lang="ru-RU" u="sng" dirty="0">
                <a:hlinkClick r:id="rId11"/>
              </a:rPr>
              <a:t>.</a:t>
            </a:r>
            <a:r>
              <a:rPr lang="en-US" u="sng" dirty="0">
                <a:hlinkClick r:id="rId11"/>
              </a:rPr>
              <a:t>org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 err="1">
                <a:hlinkClick r:id="rId11"/>
              </a:rPr>
              <a:t>wikipedia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>
                <a:hlinkClick r:id="rId11"/>
              </a:rPr>
              <a:t>commons</a:t>
            </a:r>
            <a:r>
              <a:rPr lang="ru-RU" u="sng" dirty="0">
                <a:hlinkClick r:id="rId11"/>
              </a:rPr>
              <a:t>/</a:t>
            </a:r>
            <a:r>
              <a:rPr lang="en-US" u="sng" dirty="0">
                <a:hlinkClick r:id="rId11"/>
              </a:rPr>
              <a:t>thumb</a:t>
            </a:r>
            <a:r>
              <a:rPr lang="ru-RU" u="sng" dirty="0">
                <a:hlinkClick r:id="rId11"/>
              </a:rPr>
              <a:t>/9/94/</a:t>
            </a:r>
            <a:r>
              <a:rPr lang="en-US" u="sng" dirty="0">
                <a:hlinkClick r:id="rId11"/>
              </a:rPr>
              <a:t>Moscow</a:t>
            </a:r>
            <a:r>
              <a:rPr lang="ru-RU" u="sng" dirty="0">
                <a:hlinkClick r:id="rId11"/>
              </a:rPr>
              <a:t>_05-2012_</a:t>
            </a:r>
            <a:r>
              <a:rPr lang="en-US" u="sng" dirty="0">
                <a:hlinkClick r:id="rId11"/>
              </a:rPr>
              <a:t>Kremlin</a:t>
            </a:r>
            <a:r>
              <a:rPr lang="ru-RU" u="sng" dirty="0">
                <a:hlinkClick r:id="rId11"/>
              </a:rPr>
              <a:t>_14.</a:t>
            </a:r>
            <a:r>
              <a:rPr lang="en-US" u="sng" dirty="0">
                <a:hlinkClick r:id="rId11"/>
              </a:rPr>
              <a:t>jpg</a:t>
            </a:r>
            <a:r>
              <a:rPr lang="ru-RU" u="sng" dirty="0">
                <a:hlinkClick r:id="rId11"/>
              </a:rPr>
              <a:t>/200</a:t>
            </a:r>
            <a:r>
              <a:rPr lang="en-US" u="sng" dirty="0" err="1">
                <a:hlinkClick r:id="rId11"/>
              </a:rPr>
              <a:t>px</a:t>
            </a:r>
            <a:r>
              <a:rPr lang="ru-RU" u="sng" dirty="0">
                <a:hlinkClick r:id="rId11"/>
              </a:rPr>
              <a:t>-</a:t>
            </a:r>
            <a:r>
              <a:rPr lang="en-US" u="sng" dirty="0">
                <a:hlinkClick r:id="rId11"/>
              </a:rPr>
              <a:t>Moscow</a:t>
            </a:r>
            <a:r>
              <a:rPr lang="ru-RU" u="sng" dirty="0">
                <a:hlinkClick r:id="rId11"/>
              </a:rPr>
              <a:t>_05-2012_</a:t>
            </a:r>
            <a:r>
              <a:rPr lang="en-US" u="sng" dirty="0">
                <a:hlinkClick r:id="rId11"/>
              </a:rPr>
              <a:t>Kremlin</a:t>
            </a:r>
            <a:r>
              <a:rPr lang="ru-RU" u="sng" dirty="0">
                <a:hlinkClick r:id="rId11"/>
              </a:rPr>
              <a:t>_14.</a:t>
            </a:r>
            <a:r>
              <a:rPr lang="en-US" u="sng" dirty="0">
                <a:hlinkClick r:id="rId11"/>
              </a:rPr>
              <a:t>jpg</a:t>
            </a:r>
            <a:endParaRPr lang="ru-RU" dirty="0"/>
          </a:p>
          <a:p>
            <a:r>
              <a:rPr lang="en-US" u="sng" dirty="0">
                <a:hlinkClick r:id="rId12"/>
              </a:rPr>
              <a:t>http</a:t>
            </a:r>
            <a:r>
              <a:rPr lang="ru-RU" u="sng" dirty="0">
                <a:hlinkClick r:id="rId12"/>
              </a:rPr>
              <a:t>://</a:t>
            </a:r>
            <a:r>
              <a:rPr lang="en-US" u="sng" dirty="0">
                <a:hlinkClick r:id="rId12"/>
              </a:rPr>
              <a:t>www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 err="1">
                <a:hlinkClick r:id="rId12"/>
              </a:rPr>
              <a:t>vidania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 err="1">
                <a:hlinkClick r:id="rId12"/>
              </a:rPr>
              <a:t>ru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 err="1">
                <a:hlinkClick r:id="rId12"/>
              </a:rPr>
              <a:t>photomoscow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 err="1">
                <a:hlinkClick r:id="rId12"/>
              </a:rPr>
              <a:t>moscow</a:t>
            </a:r>
            <a:r>
              <a:rPr lang="ru-RU" u="sng" dirty="0">
                <a:hlinkClick r:id="rId12"/>
              </a:rPr>
              <a:t>_320</a:t>
            </a:r>
            <a:r>
              <a:rPr lang="en-US" u="sng" dirty="0">
                <a:hlinkClick r:id="rId12"/>
              </a:rPr>
              <a:t>x</a:t>
            </a:r>
            <a:r>
              <a:rPr lang="ru-RU" u="sng" dirty="0">
                <a:hlinkClick r:id="rId12"/>
              </a:rPr>
              <a:t>240_1350.</a:t>
            </a:r>
            <a:r>
              <a:rPr lang="en-US" u="sng" dirty="0">
                <a:hlinkClick r:id="rId12"/>
              </a:rPr>
              <a:t>jpg</a:t>
            </a:r>
            <a:endParaRPr lang="ru-RU" dirty="0"/>
          </a:p>
          <a:p>
            <a:r>
              <a:rPr lang="en-US" u="sng" dirty="0">
                <a:hlinkClick r:id="rId13"/>
              </a:rPr>
              <a:t>http</a:t>
            </a:r>
            <a:r>
              <a:rPr lang="ru-RU" u="sng" dirty="0">
                <a:hlinkClick r:id="rId13"/>
              </a:rPr>
              <a:t>://</a:t>
            </a:r>
            <a:r>
              <a:rPr lang="en-US" u="sng" dirty="0" err="1">
                <a:hlinkClick r:id="rId13"/>
              </a:rPr>
              <a:t>ourmos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 err="1">
                <a:hlinkClick r:id="rId13"/>
              </a:rPr>
              <a:t>ru</a:t>
            </a:r>
            <a:r>
              <a:rPr lang="ru-RU" u="sng" dirty="0">
                <a:hlinkClick r:id="rId13"/>
              </a:rPr>
              <a:t>/</a:t>
            </a:r>
            <a:r>
              <a:rPr lang="en-US" u="sng" dirty="0" err="1">
                <a:hlinkClick r:id="rId13"/>
              </a:rPr>
              <a:t>pict</a:t>
            </a:r>
            <a:r>
              <a:rPr lang="ru-RU" u="sng" dirty="0">
                <a:hlinkClick r:id="rId13"/>
              </a:rPr>
              <a:t>/17_</a:t>
            </a:r>
            <a:r>
              <a:rPr lang="en-US" u="sng" dirty="0">
                <a:hlinkClick r:id="rId13"/>
              </a:rPr>
              <a:t>tower</a:t>
            </a:r>
            <a:r>
              <a:rPr lang="ru-RU" u="sng" dirty="0">
                <a:hlinkClick r:id="rId13"/>
              </a:rPr>
              <a:t>_</a:t>
            </a:r>
            <a:r>
              <a:rPr lang="en-US" u="sng" dirty="0">
                <a:hlinkClick r:id="rId13"/>
              </a:rPr>
              <a:t>middle</a:t>
            </a:r>
            <a:r>
              <a:rPr lang="ru-RU" u="sng" dirty="0">
                <a:hlinkClick r:id="rId13"/>
              </a:rPr>
              <a:t>_</a:t>
            </a:r>
            <a:r>
              <a:rPr lang="en-US" u="sng" dirty="0" err="1">
                <a:hlinkClick r:id="rId13"/>
              </a:rPr>
              <a:t>arsenalnaya</a:t>
            </a:r>
            <a:r>
              <a:rPr lang="ru-RU" u="sng" dirty="0">
                <a:hlinkClick r:id="rId13"/>
              </a:rPr>
              <a:t>.</a:t>
            </a:r>
            <a:r>
              <a:rPr lang="en-US" u="sng" dirty="0">
                <a:hlinkClick r:id="rId13"/>
              </a:rPr>
              <a:t>jpg</a:t>
            </a:r>
            <a:endParaRPr lang="ru-RU" dirty="0"/>
          </a:p>
          <a:p>
            <a:r>
              <a:rPr lang="en-US" u="sng" dirty="0">
                <a:hlinkClick r:id="rId14"/>
              </a:rPr>
              <a:t>http://mosday.ru/photos/28_12.jpg</a:t>
            </a:r>
            <a:endParaRPr lang="ru-RU" dirty="0"/>
          </a:p>
          <a:p>
            <a:r>
              <a:rPr lang="en-US" u="sng" dirty="0">
                <a:hlinkClick r:id="rId15"/>
              </a:rPr>
              <a:t>http://prv1.lori-images.net/moskva-nochnoi-kreml-0003670061-preview.jpg</a:t>
            </a:r>
            <a:endParaRPr lang="ru-RU" dirty="0"/>
          </a:p>
          <a:p>
            <a:r>
              <a:rPr lang="en-US" u="sng" dirty="0">
                <a:solidFill>
                  <a:srgbClr val="FFFF8F"/>
                </a:solidFill>
              </a:rPr>
              <a:t>http://ru.wikipedia.org/wiki/%D0%9C%D0%BE%D1%81%D0%BA%D0%BE%D0%B2%D1%81%D0%BA%D0%B8%D0%B9_%D0%9A%D1%80%D0%B5%D0%BC%D0%BB%D1%8C</a:t>
            </a:r>
            <a:endParaRPr lang="ru-RU" dirty="0">
              <a:solidFill>
                <a:srgbClr val="FFFF8F"/>
              </a:solidFill>
            </a:endParaRPr>
          </a:p>
          <a:p>
            <a:r>
              <a:rPr lang="en-US" u="sng" dirty="0">
                <a:hlinkClick r:id="rId16"/>
              </a:rPr>
              <a:t>http://do.gendocs.ru/docs/index-271331.html</a:t>
            </a:r>
            <a:endParaRPr lang="ru-RU" dirty="0"/>
          </a:p>
          <a:p>
            <a:r>
              <a:rPr lang="en-US" u="sng" dirty="0">
                <a:hlinkClick r:id="rId17"/>
              </a:rPr>
              <a:t>http://averyanova-ekaterina.narod.ru/istoriia-moskovskogo-kremlia.html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683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5832648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>
                <a:solidFill>
                  <a:schemeClr val="bg1"/>
                </a:solidFill>
              </a:rPr>
              <a:t>Современная Москва – большой, красивый, многолюдный город. И трудно представить, что когда-то она была маленьким поселком</a:t>
            </a:r>
            <a:r>
              <a:rPr lang="ru-RU" sz="3200" dirty="0">
                <a:solidFill>
                  <a:schemeClr val="bg1"/>
                </a:solidFill>
              </a:rPr>
              <a:t>.</a:t>
            </a:r>
            <a:r>
              <a:rPr lang="ru-RU" sz="3200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0"/>
            <a:ext cx="133672" cy="152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48680"/>
            <a:ext cx="3779142" cy="2526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61048"/>
            <a:ext cx="4193083" cy="2699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9881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Археологические раскопки показывают, что уже в XI в. (лет за 100 до рождения Юрия Долгорукого) на Боровицком холме стояло укрепленное поселение, которое сейчас называем Кремлем. Маленькая крепостница не могла вместить всех жителей быстро растущего города, и князь Юрий приказал построить новый Кремль, больших размеров, чем прежний.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01009"/>
            <a:ext cx="5040560" cy="305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4906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15008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 XII веке площадь Кремля 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>
                <a:solidFill>
                  <a:schemeClr val="bg1"/>
                </a:solidFill>
              </a:rPr>
              <a:t>была 0,01 квадратных километра, длина его границ была около 1км. В XV веке площадь Кремля стала 0,26 квадратных километра, а длина границ составила 2,25км. На сколько увеличилась площадь Кремля и на сколько увеличилась длина его границ?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01008"/>
            <a:ext cx="5396255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5541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9816"/>
            <a:ext cx="4032448" cy="6228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Шли годы, и Москва, уничтоженная ханом Батыем, вновь отстроилась и выросла. Она была завещана Александром Невским (великим князем Владимирским) сыну Даниилу как отдельное княжество. При преемниках князя Даниила, его сыновьях – Юрии (1303 - 1325) и Иване I (1325 - 1341) по прозвищу </a:t>
            </a:r>
            <a:r>
              <a:rPr lang="ru-RU" i="1" dirty="0" err="1">
                <a:solidFill>
                  <a:schemeClr val="bg1"/>
                </a:solidFill>
              </a:rPr>
              <a:t>Калита</a:t>
            </a:r>
            <a:r>
              <a:rPr lang="ru-RU" i="1" dirty="0">
                <a:solidFill>
                  <a:schemeClr val="bg1"/>
                </a:solidFill>
              </a:rPr>
              <a:t> (мешок с деньгами), размеры Московского княжества возросли.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0"/>
            <a:ext cx="1141784" cy="152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92696"/>
            <a:ext cx="4249060" cy="2292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616" y="3573016"/>
            <a:ext cx="4220253" cy="2337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8186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Кремль Юрия Долгорукого имел стены длиной 1,2 км, а Кремль Ивана </a:t>
            </a:r>
            <a:r>
              <a:rPr lang="ru-RU" i="1" dirty="0" err="1">
                <a:solidFill>
                  <a:schemeClr val="bg1"/>
                </a:solidFill>
              </a:rPr>
              <a:t>Калиты</a:t>
            </a:r>
            <a:r>
              <a:rPr lang="ru-RU" i="1" dirty="0">
                <a:solidFill>
                  <a:schemeClr val="bg1"/>
                </a:solidFill>
              </a:rPr>
              <a:t> – на 0,47 км длиннее. Вычислите длину стен Кремля, возведенного Иваном </a:t>
            </a:r>
            <a:r>
              <a:rPr lang="ru-RU" i="1" dirty="0" err="1">
                <a:solidFill>
                  <a:schemeClr val="bg1"/>
                </a:solidFill>
              </a:rPr>
              <a:t>Калитой</a:t>
            </a:r>
            <a:r>
              <a:rPr lang="ru-RU" i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endParaRPr lang="ru-RU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068960"/>
            <a:ext cx="4923631" cy="3276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8179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3" y="404664"/>
            <a:ext cx="5400359" cy="3744416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Время деревянных крепостей прошло. В 1367г. на Боровицком холме поднялись белые стены первого каменного Московского Кремля. Мастера возводили их в </a:t>
            </a:r>
            <a:r>
              <a:rPr lang="ru-RU" i="1" dirty="0" smtClean="0">
                <a:solidFill>
                  <a:schemeClr val="bg1"/>
                </a:solidFill>
              </a:rPr>
              <a:t>60 м </a:t>
            </a:r>
            <a:r>
              <a:rPr lang="ru-RU" i="1" dirty="0">
                <a:solidFill>
                  <a:schemeClr val="bg1"/>
                </a:solidFill>
              </a:rPr>
              <a:t>впереди дубовых стен.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7"/>
          <a:stretch/>
        </p:blipFill>
        <p:spPr>
          <a:xfrm>
            <a:off x="467544" y="260648"/>
            <a:ext cx="307201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11560" y="298746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</a:rPr>
              <a:t>И лишь когда постройка участка каменной стены заканчивалась, разбирали деревянную стену за ней. В результате Кремль был постоянно готов к бою, а площадь его опять выросла.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8"/>
          <a:stretch/>
        </p:blipFill>
        <p:spPr>
          <a:xfrm>
            <a:off x="4400351" y="3717032"/>
            <a:ext cx="426699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56101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Белокаменный Кремль, возведенный при Дмитрии Донском, имел стены длиной 1,979 км. Современный Кремль имеет стены на 0, 256 км длиннее. Вычислите длину современного </a:t>
            </a:r>
            <a:r>
              <a:rPr lang="ru-RU" i="1" dirty="0" smtClean="0">
                <a:solidFill>
                  <a:schemeClr val="bg1"/>
                </a:solidFill>
              </a:rPr>
              <a:t>Кремля.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endParaRPr lang="ru-RU" sz="6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509120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Деревянный </a:t>
            </a:r>
            <a:r>
              <a:rPr lang="ru-RU" sz="2800" i="1" dirty="0">
                <a:solidFill>
                  <a:schemeClr val="bg1"/>
                </a:solidFill>
              </a:rPr>
              <a:t>Кремль Ивана </a:t>
            </a:r>
            <a:r>
              <a:rPr lang="ru-RU" sz="2800" i="1" dirty="0" err="1">
                <a:solidFill>
                  <a:schemeClr val="bg1"/>
                </a:solidFill>
              </a:rPr>
              <a:t>Калиты</a:t>
            </a:r>
            <a:r>
              <a:rPr lang="ru-RU" sz="2800" i="1" dirty="0">
                <a:solidFill>
                  <a:schemeClr val="bg1"/>
                </a:solidFill>
              </a:rPr>
              <a:t> имел площадь 19,9 га, а современный – на 6,6 га больше. Вычислите площадь современного Кремля.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96928"/>
            <a:ext cx="5688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endParaRPr lang="ru-RU" sz="4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199" y="3212976"/>
            <a:ext cx="2402722" cy="1598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1087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chemeClr val="bg1"/>
                </a:solidFill>
              </a:rPr>
              <a:t>За период с 1484 по 1494г.г. на Боровицком холме был возведен новый Кремль, имевший в плане почти треугольную форму, а для его укрепления поставили башни и воздвигли стены между </a:t>
            </a:r>
            <a:r>
              <a:rPr lang="ru-RU" sz="2400" i="1" dirty="0" smtClean="0">
                <a:solidFill>
                  <a:schemeClr val="bg1"/>
                </a:solidFill>
              </a:rPr>
              <a:t>ними. Кремль </a:t>
            </a:r>
            <a:r>
              <a:rPr lang="ru-RU" sz="2400" i="1" dirty="0">
                <a:solidFill>
                  <a:schemeClr val="bg1"/>
                </a:solidFill>
              </a:rPr>
              <a:t>имеет 20 башен, из которых одна Кутафья, расположена вне его стены, а остальные 19 по всему их периметру.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106681"/>
            <a:ext cx="6166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21508"/>
            <a:ext cx="6336704" cy="2963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1610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251</TotalTime>
  <Words>880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Экскурсия по Московскому кремлю</vt:lpstr>
      <vt:lpstr>Презентация PowerPoint</vt:lpstr>
      <vt:lpstr>Презентация PowerPoint</vt:lpstr>
      <vt:lpstr>Задача 1</vt:lpstr>
      <vt:lpstr>Презентация PowerPoint</vt:lpstr>
      <vt:lpstr>Задача 2</vt:lpstr>
      <vt:lpstr>Презентация PowerPoint</vt:lpstr>
      <vt:lpstr>Задача 3</vt:lpstr>
      <vt:lpstr>Презентация PowerPoint</vt:lpstr>
      <vt:lpstr>Задача 5</vt:lpstr>
      <vt:lpstr>ЗАДАЧА 6</vt:lpstr>
      <vt:lpstr>Задача 7</vt:lpstr>
      <vt:lpstr>Задача 8</vt:lpstr>
      <vt:lpstr>Задача 9</vt:lpstr>
      <vt:lpstr>Задача 10</vt:lpstr>
      <vt:lpstr>Спасибо за внимание! </vt:lpstr>
      <vt:lpstr>Источники информации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Teacher1</dc:creator>
  <cp:lastModifiedBy>Teacher1</cp:lastModifiedBy>
  <cp:revision>33</cp:revision>
  <dcterms:created xsi:type="dcterms:W3CDTF">2012-11-18T07:31:48Z</dcterms:created>
  <dcterms:modified xsi:type="dcterms:W3CDTF">2012-11-20T17:17:58Z</dcterms:modified>
</cp:coreProperties>
</file>