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5" r:id="rId2"/>
    <p:sldId id="256" r:id="rId3"/>
    <p:sldId id="258" r:id="rId4"/>
    <p:sldId id="259" r:id="rId5"/>
    <p:sldId id="260" r:id="rId6"/>
    <p:sldId id="261" r:id="rId7"/>
    <p:sldId id="262" r:id="rId8"/>
    <p:sldId id="265" r:id="rId9"/>
    <p:sldId id="267" r:id="rId10"/>
    <p:sldId id="268" r:id="rId11"/>
    <p:sldId id="269" r:id="rId12"/>
    <p:sldId id="270" r:id="rId13"/>
    <p:sldId id="271" r:id="rId14"/>
    <p:sldId id="273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E98F06A7-77D0-4D03-8EFD-8D13E3DFE657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74E1BC77-3E39-4D69-8E31-4F64DAB69D11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F06A7-77D0-4D03-8EFD-8D13E3DFE657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1BC77-3E39-4D69-8E31-4F64DAB69D11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F06A7-77D0-4D03-8EFD-8D13E3DFE657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1BC77-3E39-4D69-8E31-4F64DAB69D11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F06A7-77D0-4D03-8EFD-8D13E3DFE657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1BC77-3E39-4D69-8E31-4F64DAB69D11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E98F06A7-77D0-4D03-8EFD-8D13E3DFE657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74E1BC77-3E39-4D69-8E31-4F64DAB69D1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F06A7-77D0-4D03-8EFD-8D13E3DFE657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1BC77-3E39-4D69-8E31-4F64DAB69D1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F06A7-77D0-4D03-8EFD-8D13E3DFE657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1BC77-3E39-4D69-8E31-4F64DAB69D11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F06A7-77D0-4D03-8EFD-8D13E3DFE657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1BC77-3E39-4D69-8E31-4F64DAB69D1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F06A7-77D0-4D03-8EFD-8D13E3DFE657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1BC77-3E39-4D69-8E31-4F64DAB69D1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F06A7-77D0-4D03-8EFD-8D13E3DFE657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1BC77-3E39-4D69-8E31-4F64DAB69D1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F06A7-77D0-4D03-8EFD-8D13E3DFE657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1BC77-3E39-4D69-8E31-4F64DAB69D11}" type="slidenum">
              <a:rPr lang="ru-RU" smtClean="0"/>
              <a:t>‹#›</a:t>
            </a:fld>
            <a:endParaRPr lang="ru-RU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4E1BC77-3E39-4D69-8E31-4F64DAB69D1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98F06A7-77D0-4D03-8EFD-8D13E3DFE657}" type="datetimeFigureOut">
              <a:rPr lang="ru-RU" smtClean="0"/>
              <a:t>11.04.2014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43608" y="3573016"/>
            <a:ext cx="5357192" cy="257403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Выполнила: студентка</a:t>
            </a:r>
          </a:p>
          <a:p>
            <a:r>
              <a:rPr lang="ru-RU" sz="2400" dirty="0" smtClean="0"/>
              <a:t>Адутова А.Р.</a:t>
            </a:r>
          </a:p>
          <a:p>
            <a:r>
              <a:rPr lang="ru-RU" sz="2400" dirty="0" smtClean="0"/>
              <a:t>Группы 3ТБб-02-21оп</a:t>
            </a:r>
          </a:p>
          <a:p>
            <a:r>
              <a:rPr lang="ru-RU" sz="2400" dirty="0" smtClean="0"/>
              <a:t>Проверил: преподаватель</a:t>
            </a:r>
          </a:p>
          <a:p>
            <a:r>
              <a:rPr lang="ru-RU" sz="2400" dirty="0" smtClean="0"/>
              <a:t>Шестаков Н.И.</a:t>
            </a:r>
            <a:endParaRPr lang="ru-RU" sz="240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1447800"/>
            <a:ext cx="6077272" cy="2133600"/>
          </a:xfrm>
        </p:spPr>
        <p:txBody>
          <a:bodyPr anchor="t">
            <a:normAutofit/>
          </a:bodyPr>
          <a:lstStyle/>
          <a:p>
            <a:pPr algn="ctr"/>
            <a:r>
              <a:rPr lang="ru-RU" sz="3600" dirty="0" smtClean="0"/>
              <a:t>Доверительный интервал и доверительная вероятность.</a:t>
            </a:r>
            <a:endParaRPr lang="ru-RU" sz="3600" dirty="0"/>
          </a:p>
        </p:txBody>
      </p:sp>
      <p:pic>
        <p:nvPicPr>
          <p:cNvPr id="1026" name="Picture 2" descr="C:\Program Files (x86)\Microsoft Office\MEDIA\CAGCAT10\j029198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63103"/>
            <a:ext cx="2160240" cy="2286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Program Files (x86)\Microsoft Office\MEDIA\CAGCAT10\j0299125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1425" y="188640"/>
            <a:ext cx="1100138" cy="180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320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251520" y="1052736"/>
            <a:ext cx="8424936" cy="5616624"/>
          </a:xfrm>
        </p:spPr>
        <p:txBody>
          <a:bodyPr anchor="t">
            <a:normAutofit lnSpcReduction="10000"/>
          </a:bodyPr>
          <a:lstStyle/>
          <a:p>
            <a:r>
              <a:rPr lang="ru-RU" sz="2000" dirty="0"/>
              <a:t>Генеральной совокупностью называется множество всех возможных значений или реализаций исследуемой случайной величины при данном реальном комплексе условий.</a:t>
            </a:r>
          </a:p>
          <a:p>
            <a:r>
              <a:rPr lang="ru-RU" sz="2000" dirty="0"/>
              <a:t>Выборкой называют часть генеральной совокупности, отобранную для изучения. </a:t>
            </a:r>
          </a:p>
          <a:p>
            <a:r>
              <a:rPr lang="ru-RU" sz="2000" dirty="0"/>
              <a:t>Изучение всей генеральной совокупности во многих случаях либо невозможно, либо нецелесообразно в силу больших материальных затрат, поэтому на практике часто приходится иметь дело с выборками небольшого </a:t>
            </a:r>
            <a:r>
              <a:rPr lang="ru-RU" sz="2000" dirty="0" err="1"/>
              <a:t>объема</a:t>
            </a:r>
            <a:r>
              <a:rPr lang="ru-RU" sz="2000" dirty="0"/>
              <a:t> п&lt;10-20. В этом случае используемый обычно метод построения интервальной оценки для генеральной средней </a:t>
            </a:r>
            <a:r>
              <a:rPr lang="ru-RU" sz="2000" dirty="0" smtClean="0"/>
              <a:t>и </a:t>
            </a:r>
            <a:r>
              <a:rPr lang="ru-RU" sz="2000" dirty="0"/>
              <a:t>генеральной доли </a:t>
            </a:r>
            <a:r>
              <a:rPr lang="ru-RU" sz="2000" dirty="0" smtClean="0"/>
              <a:t>неприменим </a:t>
            </a:r>
            <a:r>
              <a:rPr lang="ru-RU" sz="2000" dirty="0"/>
              <a:t>в силу двух обстоятельств</a:t>
            </a:r>
            <a:r>
              <a:rPr lang="ru-RU" sz="2000" dirty="0" smtClean="0"/>
              <a:t>:</a:t>
            </a:r>
          </a:p>
          <a:p>
            <a:pPr marL="45720" indent="0">
              <a:buNone/>
            </a:pPr>
            <a:r>
              <a:rPr lang="ru-RU" sz="2000" dirty="0"/>
              <a:t>1) необоснованным становится вывод о нормальном законе распределения выборочных средней   и доли w, так как он основан на центральной предельной теореме при больших п;</a:t>
            </a:r>
          </a:p>
          <a:p>
            <a:pPr marL="45720" indent="0">
              <a:buNone/>
            </a:pPr>
            <a:r>
              <a:rPr lang="ru-RU" sz="2000" dirty="0"/>
              <a:t>2) необоснованной становится замена неизвестных генеральной дисперсии σ2 и доли р их точечными оценками   (или  ) или w, так как в силу закона больших чисел (состоятельности оценок) эта замена возможна лишь при больших п </a:t>
            </a:r>
            <a:r>
              <a:rPr lang="ru-RU" sz="2000" dirty="0" smtClean="0"/>
              <a:t>.</a:t>
            </a:r>
            <a:endParaRPr lang="ru-RU" sz="2000" dirty="0"/>
          </a:p>
          <a:p>
            <a:endParaRPr lang="ru-RU" sz="2000" dirty="0"/>
          </a:p>
          <a:p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79512" y="116632"/>
            <a:ext cx="8568952" cy="648072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2800" dirty="0" smtClean="0"/>
              <a:t>                         Генеральная </a:t>
            </a:r>
            <a:r>
              <a:rPr lang="ru-RU" sz="2800" dirty="0"/>
              <a:t>совокупность.</a:t>
            </a:r>
            <a:endParaRPr lang="ru-RU" dirty="0"/>
          </a:p>
        </p:txBody>
      </p:sp>
      <p:pic>
        <p:nvPicPr>
          <p:cNvPr id="12290" name="Picture 2" descr="C:\Program Files (x86)\Microsoft Office\MEDIA\CAGCAT10\j021769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5" y="10174"/>
            <a:ext cx="1152128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692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67544" y="188640"/>
            <a:ext cx="8219256" cy="811560"/>
          </a:xfrm>
        </p:spPr>
        <p:txBody>
          <a:bodyPr>
            <a:normAutofit fontScale="92500" lnSpcReduction="10000"/>
          </a:bodyPr>
          <a:lstStyle/>
          <a:p>
            <a:pPr marL="45720" indent="0" algn="ctr">
              <a:buNone/>
            </a:pPr>
            <a:r>
              <a:rPr lang="ru-RU" sz="2400" dirty="0"/>
              <a:t>Построение доверительного интервала для генеральной </a:t>
            </a:r>
          </a:p>
          <a:p>
            <a:pPr marL="45720" indent="0" algn="ctr">
              <a:buNone/>
            </a:pPr>
            <a:r>
              <a:rPr lang="ru-RU" sz="2400" dirty="0"/>
              <a:t>средней по малой выборке.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836712"/>
            <a:ext cx="8424936" cy="5832647"/>
          </a:xfrm>
        </p:spPr>
        <p:txBody>
          <a:bodyPr/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Используя </a:t>
            </a:r>
            <a:r>
              <a:rPr lang="ru-RU" dirty="0"/>
              <a:t>свойства математического ожидания и дисперсии, получим, </a:t>
            </a:r>
            <a:r>
              <a:rPr lang="ru-RU" dirty="0" smtClean="0"/>
              <a:t>что: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8573280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97152"/>
            <a:ext cx="8573280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774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sz="half" idx="2"/>
          </p:nvPr>
        </p:nvSpPr>
        <p:spPr>
          <a:xfrm>
            <a:off x="107504" y="116632"/>
            <a:ext cx="8640960" cy="6552728"/>
          </a:xfrm>
        </p:spPr>
        <p:txBody>
          <a:bodyPr anchor="t"/>
          <a:lstStyle/>
          <a:p>
            <a:r>
              <a:rPr lang="ru-RU" sz="1800" dirty="0"/>
              <a:t>Пример 5. Для контроля срока службы электроламп из большой партии было отобрано 17 электроламп. В результате  испытаний оказалось, что средний срок службы отобранных ламп равен 980 ч, а среднее </a:t>
            </a:r>
            <a:r>
              <a:rPr lang="ru-RU" sz="1800" dirty="0" err="1"/>
              <a:t>квадратическое</a:t>
            </a:r>
            <a:r>
              <a:rPr lang="ru-RU" sz="1800" dirty="0"/>
              <a:t> отклонение их срока службы — 18 ч. Необходимо определить: а) вероятность того, что средний срок службы ламп во всей партии отличается от среднего срока службы отобранных для испытаний ламп не более чем на 8 ч (по абсолютной величине); б) границы, в которых с вероятностью 0,95 </a:t>
            </a:r>
            <a:r>
              <a:rPr lang="ru-RU" sz="1800" dirty="0" err="1"/>
              <a:t>заключен</a:t>
            </a:r>
            <a:r>
              <a:rPr lang="ru-RU" sz="1800" dirty="0"/>
              <a:t> средний срок службы ламп во всей партии.</a:t>
            </a:r>
          </a:p>
          <a:p>
            <a:r>
              <a:rPr lang="ru-RU" sz="1800" dirty="0"/>
              <a:t>Решение.</a:t>
            </a:r>
          </a:p>
          <a:p>
            <a:pPr marL="45720" indent="0">
              <a:buNone/>
            </a:pPr>
            <a:r>
              <a:rPr lang="ru-RU" sz="1800" dirty="0"/>
              <a:t> Имеем по условию п = 20,    = 980(ч), S = 18 ч.</a:t>
            </a:r>
          </a:p>
          <a:p>
            <a:pPr marL="45720" indent="0">
              <a:buNone/>
            </a:pPr>
            <a:r>
              <a:rPr lang="ru-RU" sz="1800" dirty="0"/>
              <a:t>а) Зная предельную ошибку малой выборки  = 8 (ч), </a:t>
            </a:r>
            <a:r>
              <a:rPr lang="ru-RU" sz="1800" dirty="0" err="1"/>
              <a:t>найдем</a:t>
            </a:r>
            <a:r>
              <a:rPr lang="ru-RU" sz="1800" dirty="0"/>
              <a:t>   из соотношения (9</a:t>
            </a:r>
            <a:r>
              <a:rPr lang="ru-RU" sz="1800" dirty="0" smtClean="0"/>
              <a:t>):</a:t>
            </a:r>
          </a:p>
          <a:p>
            <a:endParaRPr lang="ru-RU" sz="1600" dirty="0"/>
          </a:p>
          <a:p>
            <a:endParaRPr lang="ru-RU" sz="1600" dirty="0" smtClean="0"/>
          </a:p>
          <a:p>
            <a:endParaRPr lang="ru-RU" sz="1600" dirty="0"/>
          </a:p>
          <a:p>
            <a:pPr indent="0">
              <a:lnSpc>
                <a:spcPct val="150000"/>
              </a:lnSpc>
              <a:buNone/>
            </a:pPr>
            <a:r>
              <a:rPr lang="ru-RU" sz="1800" dirty="0">
                <a:latin typeface="Times New Roman"/>
                <a:ea typeface="Times New Roman"/>
              </a:rPr>
              <a:t>Теперь искомая доверительная вероятность</a:t>
            </a:r>
            <a:endParaRPr lang="ru-RU" sz="1100" dirty="0">
              <a:latin typeface="Times New Roman"/>
              <a:ea typeface="Times New Roman"/>
            </a:endParaRPr>
          </a:p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800" dirty="0">
                <a:latin typeface="Times New Roman"/>
                <a:ea typeface="Times New Roman"/>
              </a:rPr>
              <a:t>, а   </a:t>
            </a:r>
            <a:r>
              <a:rPr lang="ru-RU" sz="1800" dirty="0" smtClean="0">
                <a:latin typeface="Times New Roman"/>
                <a:ea typeface="Times New Roman"/>
              </a:rPr>
              <a:t>                            находится </a:t>
            </a:r>
            <a:r>
              <a:rPr lang="ru-RU" sz="1800" dirty="0">
                <a:latin typeface="Times New Roman"/>
                <a:ea typeface="Times New Roman"/>
              </a:rPr>
              <a:t>по таблице значений  при числе степеней свободы  </a:t>
            </a:r>
            <a:r>
              <a:rPr lang="ru-RU" sz="1800" dirty="0" smtClean="0">
                <a:latin typeface="Times New Roman"/>
                <a:ea typeface="Times New Roman"/>
              </a:rPr>
              <a:t>                     = </a:t>
            </a:r>
            <a:r>
              <a:rPr lang="ru-RU" sz="1800" dirty="0">
                <a:latin typeface="Times New Roman"/>
                <a:ea typeface="Times New Roman"/>
              </a:rPr>
              <a:t>16.</a:t>
            </a:r>
            <a:endParaRPr lang="ru-RU" sz="1100" dirty="0">
              <a:latin typeface="Times New Roman"/>
              <a:ea typeface="Times New Roman"/>
            </a:endParaRPr>
          </a:p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1800" dirty="0">
                <a:latin typeface="Times New Roman"/>
                <a:ea typeface="Times New Roman"/>
              </a:rPr>
              <a:t>Итак, вероятность того, что расхождение средних сроков службы электроламп в выборке и во всей партии не превысит 8 ч (по абсолютной величине), равна 0,906.</a:t>
            </a:r>
            <a:endParaRPr lang="ru-RU" sz="1100" dirty="0">
              <a:latin typeface="Times New Roman"/>
              <a:ea typeface="Times New Roman"/>
            </a:endParaRPr>
          </a:p>
          <a:p>
            <a:endParaRPr lang="ru-RU" sz="1600" dirty="0"/>
          </a:p>
          <a:p>
            <a:endParaRPr lang="ru-RU" dirty="0"/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424" y="3429000"/>
            <a:ext cx="4176464" cy="692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440163"/>
            <a:ext cx="3648990" cy="271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754" y="4844856"/>
            <a:ext cx="1368152" cy="334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682" y="5071941"/>
            <a:ext cx="257949" cy="539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357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07504" y="3429000"/>
            <a:ext cx="8640960" cy="3240360"/>
          </a:xfrm>
        </p:spPr>
        <p:txBody>
          <a:bodyPr anchor="t">
            <a:normAutofit fontScale="92500" lnSpcReduction="20000"/>
          </a:bodyPr>
          <a:lstStyle/>
          <a:p>
            <a:pPr marL="45720" indent="0" algn="ctr">
              <a:buNone/>
            </a:pPr>
            <a:r>
              <a:rPr lang="ru-RU" sz="2000" b="1" dirty="0"/>
              <a:t>Построение доверительного интервала для генеральной доли </a:t>
            </a:r>
          </a:p>
          <a:p>
            <a:pPr marL="45720" indent="0" algn="ctr">
              <a:buNone/>
            </a:pPr>
            <a:r>
              <a:rPr lang="ru-RU" sz="2000" b="1" dirty="0"/>
              <a:t>по малой выборке</a:t>
            </a:r>
            <a:r>
              <a:rPr lang="ru-RU" sz="2000" b="1" dirty="0" smtClean="0"/>
              <a:t>.</a:t>
            </a:r>
          </a:p>
          <a:p>
            <a:pPr marL="45720" indent="0" algn="ctr">
              <a:buNone/>
            </a:pPr>
            <a:endParaRPr lang="ru-RU" sz="2000" b="1" dirty="0"/>
          </a:p>
          <a:p>
            <a:pPr marL="45720" indent="0" algn="ctr">
              <a:buNone/>
            </a:pPr>
            <a:endParaRPr lang="ru-RU" sz="2000" b="1" dirty="0" smtClean="0"/>
          </a:p>
          <a:p>
            <a:pPr marL="45720" indent="0" algn="ctr">
              <a:buNone/>
            </a:pPr>
            <a:endParaRPr lang="ru-RU" sz="2000" b="1" dirty="0"/>
          </a:p>
          <a:p>
            <a:pPr marL="45720" indent="0" algn="ctr">
              <a:buNone/>
            </a:pPr>
            <a:endParaRPr lang="ru-RU" sz="2000" b="1" dirty="0" smtClean="0"/>
          </a:p>
          <a:p>
            <a:pPr marL="45720" indent="0" algn="ctr">
              <a:buNone/>
            </a:pPr>
            <a:r>
              <a:rPr lang="ru-RU" sz="2000" b="1" dirty="0" smtClean="0"/>
              <a:t> </a:t>
            </a:r>
          </a:p>
          <a:p>
            <a:pPr marL="45720" indent="0" algn="ctr">
              <a:buNone/>
            </a:pPr>
            <a:endParaRPr lang="ru-RU" sz="2000" b="1" dirty="0" smtClean="0"/>
          </a:p>
          <a:p>
            <a:pPr marL="45720" indent="0" algn="ctr">
              <a:buNone/>
            </a:pPr>
            <a:r>
              <a:rPr lang="ru-RU" sz="2000" b="1" dirty="0"/>
              <a:t> </a:t>
            </a:r>
            <a:r>
              <a:rPr lang="ru-RU" sz="2000" b="1" dirty="0" smtClean="0"/>
              <a:t>  где                      – </a:t>
            </a:r>
            <a:r>
              <a:rPr lang="ru-RU" sz="2000" b="1" dirty="0"/>
              <a:t>фактическое число элементов выборки, обладающих признаком.</a:t>
            </a:r>
          </a:p>
          <a:p>
            <a:pPr marL="45720" indent="0" algn="ctr">
              <a:buNone/>
            </a:pPr>
            <a:r>
              <a:rPr lang="ru-RU" sz="2000" b="1" dirty="0"/>
              <a:t> </a:t>
            </a:r>
          </a:p>
          <a:p>
            <a:pPr marL="45720" indent="0" algn="ctr">
              <a:buNone/>
            </a:pPr>
            <a:endParaRPr lang="ru-RU" sz="2000" b="1" dirty="0" smtClean="0"/>
          </a:p>
          <a:p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640960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94" y="4922440"/>
            <a:ext cx="10717852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93095"/>
            <a:ext cx="13257205" cy="629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447" y="5714528"/>
            <a:ext cx="11417365" cy="490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447" y="431774"/>
            <a:ext cx="7096125" cy="57737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2545" y="4509120"/>
            <a:ext cx="201966" cy="21602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11664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251520" y="116632"/>
            <a:ext cx="8568952" cy="54006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Пример </a:t>
            </a:r>
            <a:r>
              <a:rPr lang="ru-RU" sz="2400" dirty="0"/>
              <a:t>6. Опрос случайно отобранных 15 жителей города показал, что 6 из них будут поддерживать действующего мэра на предстоящих выборах. Найти границы, в которых с </a:t>
            </a:r>
            <a:r>
              <a:rPr lang="ru-RU" sz="2400" dirty="0" smtClean="0"/>
              <a:t>надёжностью </a:t>
            </a:r>
            <a:r>
              <a:rPr lang="ru-RU" sz="2400" dirty="0"/>
              <a:t>0,9 заключена доля граждан города, которые будут поддерживать на предстоящих выборах действующего мэра.</a:t>
            </a:r>
          </a:p>
          <a:p>
            <a:pPr marL="45720" indent="0">
              <a:buNone/>
            </a:pPr>
            <a:r>
              <a:rPr lang="ru-RU" sz="2400" dirty="0"/>
              <a:t>Решение.</a:t>
            </a:r>
          </a:p>
          <a:p>
            <a:pPr marL="45720" indent="0">
              <a:buNone/>
            </a:pPr>
            <a:r>
              <a:rPr lang="ru-RU" sz="2400" dirty="0"/>
              <a:t>Выборочная доля жителей, поддерживающих мэра, w = т/п = 6/15 = 0,4 . По рисунку 3 для γ = 0,9 находим при w = 0,4 и для п = 15 по нижнему графику p1=0,23, а по верхнему — р2 = 0,60, т.е. доля жителей города, поддерживающих мэра, с </a:t>
            </a:r>
            <a:r>
              <a:rPr lang="ru-RU" sz="2400" dirty="0" smtClean="0"/>
              <a:t>надёжностью </a:t>
            </a:r>
            <a:r>
              <a:rPr lang="ru-RU" sz="2400" dirty="0"/>
              <a:t>0,9 заключена в границах от 0,23 до 0,60. Очевидно, что более точный ответ на вопрос задачи может быть получен при увеличении </a:t>
            </a:r>
            <a:r>
              <a:rPr lang="ru-RU" sz="2400" dirty="0" smtClean="0"/>
              <a:t>объёма </a:t>
            </a:r>
            <a:r>
              <a:rPr lang="ru-RU" sz="2400" dirty="0"/>
              <a:t>выборки п.</a:t>
            </a:r>
          </a:p>
          <a:p>
            <a:endParaRPr lang="ru-RU" dirty="0"/>
          </a:p>
        </p:txBody>
      </p:sp>
      <p:pic>
        <p:nvPicPr>
          <p:cNvPr id="4098" name="Picture 2" descr="C:\Program Files (x86)\Microsoft Office\MEDIA\CAGCAT10\j029198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771" y="4917924"/>
            <a:ext cx="1808162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5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79512" y="1790056"/>
            <a:ext cx="8496944" cy="5067944"/>
          </a:xfrm>
        </p:spPr>
        <p:txBody>
          <a:bodyPr>
            <a:normAutofit/>
          </a:bodyPr>
          <a:lstStyle/>
          <a:p>
            <a:r>
              <a:rPr lang="ru-RU" sz="2600" dirty="0"/>
              <a:t>В </a:t>
            </a:r>
            <a:r>
              <a:rPr lang="ru-RU" sz="2600" dirty="0" smtClean="0"/>
              <a:t>данной работе </a:t>
            </a:r>
            <a:r>
              <a:rPr lang="ru-RU" sz="2600" dirty="0"/>
              <a:t>рассмотрено понятие доверительного интервала и его разновидности в метрологии. </a:t>
            </a:r>
          </a:p>
          <a:p>
            <a:r>
              <a:rPr lang="ru-RU" sz="2600" dirty="0"/>
              <a:t>Провести бесконечное число измерений для получения верного результата в реальной жизни невозможно, поэтому важно дать объективное представление результатов ограниченного числа измерений, чему и призван помочь изучаемый подход.</a:t>
            </a:r>
          </a:p>
          <a:p>
            <a:r>
              <a:rPr lang="ru-RU" sz="2600" dirty="0"/>
              <a:t>Цель любого оценивания состоит в получении наиболее точного значения исследуемой характеристики. Доверительный интервал позволяет с </a:t>
            </a:r>
            <a:r>
              <a:rPr lang="ru-RU" sz="2600" dirty="0" err="1"/>
              <a:t>определенной</a:t>
            </a:r>
            <a:r>
              <a:rPr lang="ru-RU" sz="2600" dirty="0"/>
              <a:t> точностью получить распределение параметра, что </a:t>
            </a:r>
            <a:r>
              <a:rPr lang="ru-RU" sz="2600" dirty="0" err="1"/>
              <a:t>дает</a:t>
            </a:r>
            <a:r>
              <a:rPr lang="ru-RU" sz="2600" dirty="0"/>
              <a:t> хорошее представление об исследуемом объекте.</a:t>
            </a:r>
          </a:p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251520" y="188640"/>
            <a:ext cx="8568952" cy="109052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600" dirty="0" smtClean="0"/>
              <a:t>Заключение</a:t>
            </a:r>
            <a:endParaRPr lang="ru-RU" sz="3600" dirty="0"/>
          </a:p>
        </p:txBody>
      </p:sp>
      <p:pic>
        <p:nvPicPr>
          <p:cNvPr id="3078" name="Picture 6" descr="C:\Program Files (x86)\Microsoft Office\MEDIA\CAGCAT10\j025130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51748" y="147435"/>
            <a:ext cx="1612449" cy="1360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Program Files (x86)\Microsoft Office\MEDIA\CAGCAT10\j025130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6632"/>
            <a:ext cx="1612449" cy="1360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62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07504" y="3429000"/>
            <a:ext cx="5040560" cy="2667000"/>
          </a:xfrm>
        </p:spPr>
        <p:txBody>
          <a:bodyPr>
            <a:noAutofit/>
          </a:bodyPr>
          <a:lstStyle/>
          <a:p>
            <a:r>
              <a:rPr lang="ru-RU" sz="2400" dirty="0"/>
              <a:t>В результате отдельных измерений мы получаем некоторые строго фиксированные результаты (точки) измеряемой величины. Их значения являются случайными с некоторым распределением.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57201"/>
            <a:ext cx="8208912" cy="2827784"/>
          </a:xfrm>
        </p:spPr>
        <p:txBody>
          <a:bodyPr anchor="t"/>
          <a:lstStyle/>
          <a:p>
            <a:pPr algn="l"/>
            <a:r>
              <a:rPr lang="ru-RU" dirty="0"/>
              <a:t>На практике мы всегда имеем дело с ограниченным числом измерений, и задача, которая всегда стоит перед оператором, состоит в том, как оценить точность измерений, т.е. найти его меру приближения к истинному значению на основании группы результатов наблюдения.</a:t>
            </a:r>
          </a:p>
        </p:txBody>
      </p:sp>
      <p:pic>
        <p:nvPicPr>
          <p:cNvPr id="1026" name="Picture 2" descr="C:\Program Files (x86)\Microsoft Office\MEDIA\CAGCAT10\j014948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852936"/>
            <a:ext cx="3402334" cy="345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71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827584" y="116632"/>
            <a:ext cx="7920880" cy="108012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3200" dirty="0"/>
              <a:t>Понятие о доверительных интервалах.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064896" cy="4903439"/>
          </a:xfrm>
        </p:spPr>
        <p:txBody>
          <a:bodyPr anchor="t">
            <a:normAutofit/>
          </a:bodyPr>
          <a:lstStyle/>
          <a:p>
            <a:pPr algn="l"/>
            <a:r>
              <a:rPr lang="ru-RU" dirty="0"/>
              <a:t>После получения точечной оценки θ* желательно иметь данные о </a:t>
            </a:r>
            <a:r>
              <a:rPr lang="ru-RU" dirty="0" err="1"/>
              <a:t>надежности</a:t>
            </a:r>
            <a:r>
              <a:rPr lang="ru-RU" dirty="0"/>
              <a:t> такой оценки. Особенно важно иметь сведения о точности оценок для небольших </a:t>
            </a:r>
            <a:r>
              <a:rPr lang="ru-RU" dirty="0" smtClean="0"/>
              <a:t>выборок. </a:t>
            </a:r>
            <a:r>
              <a:rPr lang="ru-RU" dirty="0"/>
              <a:t>Поэтому точечная оценка может быть дополнена интервальной оценкой — интервалом (θ1, θ 2), внутри которого с </a:t>
            </a:r>
            <a:r>
              <a:rPr lang="ru-RU" dirty="0" err="1"/>
              <a:t>наперед</a:t>
            </a:r>
            <a:r>
              <a:rPr lang="ru-RU" dirty="0"/>
              <a:t> заданной вероятностью γ находится точное значение оцениваемого параметра θ. </a:t>
            </a:r>
          </a:p>
        </p:txBody>
      </p:sp>
    </p:spTree>
    <p:extLst>
      <p:ext uri="{BB962C8B-B14F-4D97-AF65-F5344CB8AC3E}">
        <p14:creationId xmlns:p14="http://schemas.microsoft.com/office/powerpoint/2010/main" val="364585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512" y="116632"/>
            <a:ext cx="8496944" cy="6055567"/>
          </a:xfrm>
        </p:spPr>
        <p:txBody>
          <a:bodyPr anchor="t">
            <a:normAutofit/>
          </a:bodyPr>
          <a:lstStyle/>
          <a:p>
            <a:pPr algn="l"/>
            <a:r>
              <a:rPr lang="ru-RU" sz="2200" dirty="0"/>
              <a:t>Зачастую для определения доверительного интервала заранее выбирают число α = 1 — γ, 0&lt; α &lt; 1, называемое уровнем значимости, и находят два числа θ 1 и θ 2, зависящих от точечной оценки θ*, такие, </a:t>
            </a:r>
            <a:r>
              <a:rPr lang="ru-RU" sz="2200" dirty="0" smtClean="0"/>
              <a:t>что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Р(θ 1&lt; θ &lt; θ 2) = 1- α = γ.      </a:t>
            </a:r>
            <a:r>
              <a:rPr lang="ru-RU" sz="2200" dirty="0" smtClean="0"/>
              <a:t>(</a:t>
            </a:r>
            <a:r>
              <a:rPr lang="ru-RU" sz="2200" dirty="0"/>
              <a:t>1</a:t>
            </a:r>
            <a:r>
              <a:rPr lang="ru-RU" sz="2200" dirty="0" smtClean="0"/>
              <a:t>)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В этом случае говорят, что интервал (θ 1, θ 2) накрывает неизвестный параметр θ с вероятностью (1 - α), или в 100(1 - α)% случаев. Границы интервала θ 1 и θ 2 называются доверительными, и они обычно находятся из условия Р(θ &lt; θ 1) = Р(θ &gt; θ 2 ) = α/2 (рис. 1)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56992"/>
            <a:ext cx="7456514" cy="3309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560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116632"/>
            <a:ext cx="8892480" cy="6055567"/>
          </a:xfrm>
        </p:spPr>
        <p:txBody>
          <a:bodyPr anchor="t"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dirty="0"/>
              <a:t>Длина доверительного интервала, характеризующая точность интервальной оценки, зависит от </a:t>
            </a:r>
            <a:r>
              <a:rPr lang="ru-RU" dirty="0" err="1"/>
              <a:t>объема</a:t>
            </a:r>
            <a:r>
              <a:rPr lang="ru-RU" dirty="0"/>
              <a:t> выборки п и </a:t>
            </a:r>
            <a:r>
              <a:rPr lang="ru-RU" dirty="0" err="1"/>
              <a:t>надежности</a:t>
            </a:r>
            <a:r>
              <a:rPr lang="ru-RU" dirty="0"/>
              <a:t> γ (уровня значимости γ= 1 - α). При увеличении величины п длина доверительного интервала уменьшается, а с приближением </a:t>
            </a:r>
            <a:r>
              <a:rPr lang="ru-RU" dirty="0" err="1"/>
              <a:t>надежности</a:t>
            </a:r>
            <a:r>
              <a:rPr lang="ru-RU" dirty="0"/>
              <a:t> γ к единице — увеличивается.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Выбор </a:t>
            </a:r>
            <a:r>
              <a:rPr lang="ru-RU" dirty="0"/>
              <a:t>α (или γ = 1 - α) </a:t>
            </a:r>
            <a:r>
              <a:rPr lang="ru-RU" dirty="0" smtClean="0"/>
              <a:t>определяется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/>
              <a:t>конкретными условиями.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Обычно </a:t>
            </a:r>
            <a:r>
              <a:rPr lang="ru-RU" dirty="0"/>
              <a:t>используется α=0,1;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0,05</a:t>
            </a:r>
            <a:r>
              <a:rPr lang="ru-RU" dirty="0"/>
              <a:t>; 0,01, что соответствует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90</a:t>
            </a:r>
            <a:r>
              <a:rPr lang="ru-RU" dirty="0"/>
              <a:t>, 95, 99%-м </a:t>
            </a:r>
            <a:r>
              <a:rPr lang="ru-RU" dirty="0" smtClean="0"/>
              <a:t>доверительным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/>
              <a:t>интервалам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5122" name="Picture 2" descr="C:\Program Files (x86)\Microsoft Office\MEDIA\CAGCAT10\j019581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924944"/>
            <a:ext cx="3367365" cy="346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28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116632"/>
            <a:ext cx="8712968" cy="6624736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/>
              <a:t>Общая схема построения доверительного интервала: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1.  Из генеральной совокупности с известным распределением f(x, θ) случайной величины X  извлекается выборка </a:t>
            </a:r>
            <a:r>
              <a:rPr lang="ru-RU" dirty="0" err="1"/>
              <a:t>объема</a:t>
            </a:r>
            <a:r>
              <a:rPr lang="ru-RU" dirty="0"/>
              <a:t> п, по которой находится точечная оценка θ * параметра θ.</a:t>
            </a:r>
            <a:br>
              <a:rPr lang="ru-RU" dirty="0"/>
            </a:br>
            <a:r>
              <a:rPr lang="ru-RU" dirty="0"/>
              <a:t>2.  Строится случайная величина Y(θ), связанная с параметром θ и имеющая известную плотность вероятности f(у, θ).</a:t>
            </a:r>
            <a:br>
              <a:rPr lang="ru-RU" dirty="0"/>
            </a:br>
            <a:r>
              <a:rPr lang="ru-RU" dirty="0"/>
              <a:t>3.  </a:t>
            </a:r>
            <a:r>
              <a:rPr lang="ru-RU" dirty="0" err="1"/>
              <a:t>Задается</a:t>
            </a:r>
            <a:r>
              <a:rPr lang="ru-RU" dirty="0"/>
              <a:t> уровень значимости α.</a:t>
            </a:r>
            <a:br>
              <a:rPr lang="ru-RU" dirty="0"/>
            </a:br>
            <a:r>
              <a:rPr lang="ru-RU" dirty="0"/>
              <a:t>4.  Используя плотность вероятности случайной величины Y, определяют два числа с1 и с2 такие, </a:t>
            </a:r>
            <a:r>
              <a:rPr lang="ru-RU" dirty="0" smtClean="0"/>
              <a:t>что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/>
              <a:t>2)</a:t>
            </a:r>
            <a:br>
              <a:rPr lang="ru-RU" dirty="0"/>
            </a:br>
            <a:r>
              <a:rPr lang="ru-RU" dirty="0" smtClean="0"/>
              <a:t>Значения </a:t>
            </a:r>
            <a:r>
              <a:rPr lang="ru-RU" dirty="0"/>
              <a:t>с1 и с2 выбираются как правило, из условий</a:t>
            </a:r>
            <a:br>
              <a:rPr lang="ru-RU" dirty="0"/>
            </a:b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273272"/>
            <a:ext cx="1152128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35488"/>
            <a:ext cx="8820472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059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79512" y="188639"/>
            <a:ext cx="8568952" cy="4714897"/>
          </a:xfrm>
        </p:spPr>
        <p:txBody>
          <a:bodyPr>
            <a:normAutofit/>
          </a:bodyPr>
          <a:lstStyle/>
          <a:p>
            <a:r>
              <a:rPr lang="ru-RU" sz="2400" dirty="0"/>
              <a:t>Интервальная оценка также носит случайный характер, так как она напрямую связана с результатами выборки. Однако она позволяет сделать следующий вывод. Если построен доверительный интервал, который с </a:t>
            </a:r>
            <a:r>
              <a:rPr lang="ru-RU" sz="2400" dirty="0" err="1"/>
              <a:t>надежностью</a:t>
            </a:r>
            <a:r>
              <a:rPr lang="ru-RU" sz="2400" dirty="0"/>
              <a:t> γ = 1 - α накрывает неизвестный параметр, и его границы рассчитываются по К выборкам одинакового </a:t>
            </a:r>
            <a:r>
              <a:rPr lang="ru-RU" sz="2400" dirty="0" err="1"/>
              <a:t>объема</a:t>
            </a:r>
            <a:r>
              <a:rPr lang="ru-RU" sz="2400" dirty="0"/>
              <a:t> п, то в  (1-α)К случаях построенные интервалы накроют истинное значение исследуемого параметра.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6148" name="Picture 4" descr="C:\Program Files (x86)\Microsoft Office\MEDIA\CAGCAT10\j0199805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08591">
            <a:off x="5292974" y="3784595"/>
            <a:ext cx="3191822" cy="321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716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241715" cy="6381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02" y="-31669"/>
            <a:ext cx="8266113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010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188640"/>
            <a:ext cx="8496944" cy="6480720"/>
          </a:xfrm>
        </p:spPr>
        <p:txBody>
          <a:bodyPr anchor="t"/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Пример </a:t>
            </a:r>
            <a:r>
              <a:rPr lang="ru-RU" dirty="0"/>
              <a:t>2</a:t>
            </a:r>
            <a:r>
              <a:rPr lang="ru-RU" sz="2400" dirty="0"/>
              <a:t>.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Найти </a:t>
            </a:r>
            <a:r>
              <a:rPr lang="ru-RU" sz="2400" dirty="0"/>
              <a:t>доверительный интервал для оценки неизвестного математического ожидания нормально </a:t>
            </a:r>
            <a:r>
              <a:rPr lang="ru-RU" sz="2400" dirty="0" err="1"/>
              <a:t>распределенного</a:t>
            </a:r>
            <a:r>
              <a:rPr lang="ru-RU" sz="2400" dirty="0"/>
              <a:t> признака, если известны: σ = 2;  </a:t>
            </a:r>
            <a:r>
              <a:rPr lang="ru-RU" sz="2400" dirty="0" smtClean="0"/>
              <a:t>   = </a:t>
            </a:r>
            <a:r>
              <a:rPr lang="ru-RU" sz="2400" dirty="0"/>
              <a:t>5,4; n = 10; γ = 0,95.</a:t>
            </a:r>
            <a:br>
              <a:rPr lang="ru-RU" sz="2400" dirty="0"/>
            </a:br>
            <a:r>
              <a:rPr lang="ru-RU" sz="2400" dirty="0"/>
              <a:t>Решение.</a:t>
            </a:r>
            <a:br>
              <a:rPr lang="ru-RU" sz="2400" dirty="0"/>
            </a:br>
            <a:r>
              <a:rPr lang="ru-RU" sz="2400" dirty="0"/>
              <a:t>2Ф(t) = 0,95, Ф(t) = 0,5*0,95=0,475. </a:t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Найдя </a:t>
            </a:r>
            <a:r>
              <a:rPr lang="ru-RU" sz="2400" dirty="0"/>
              <a:t>t = 1,96, получим   </a:t>
            </a:r>
            <a:r>
              <a:rPr lang="ru-RU" sz="2400" dirty="0" smtClean="0"/>
              <a:t>                                          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Доверительный </a:t>
            </a:r>
            <a:r>
              <a:rPr lang="ru-RU" sz="2400" dirty="0"/>
              <a:t>интервал 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972" y="3501008"/>
            <a:ext cx="10549328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4725144"/>
            <a:ext cx="9145016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972" y="2253620"/>
            <a:ext cx="12524724" cy="767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40" y="2664"/>
            <a:ext cx="7870825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548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оставная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остав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279</TotalTime>
  <Words>872</Words>
  <Application>Microsoft Office PowerPoint</Application>
  <PresentationFormat>Экран (4:3)</PresentationFormat>
  <Paragraphs>51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Составная</vt:lpstr>
      <vt:lpstr>Доверительный интервал и доверительная вероятность.</vt:lpstr>
      <vt:lpstr>На практике мы всегда имеем дело с ограниченным числом измерений, и задача, которая всегда стоит перед оператором, состоит в том, как оценить точность измерений, т.е. найти его меру приближения к истинному значению на основании группы результатов наблюдения.</vt:lpstr>
      <vt:lpstr>После получения точечной оценки θ* желательно иметь данные о надежности такой оценки. Особенно важно иметь сведения о точности оценок для небольших выборок. Поэтому точечная оценка может быть дополнена интервальной оценкой — интервалом (θ1, θ 2), внутри которого с наперед заданной вероятностью γ находится точное значение оцениваемого параметра θ. </vt:lpstr>
      <vt:lpstr>Зачастую для определения доверительного интервала заранее выбирают число α = 1 — γ, 0&lt; α &lt; 1, называемое уровнем значимости, и находят два числа θ 1 и θ 2, зависящих от точечной оценки θ*, такие, что Р(θ 1&lt; θ &lt; θ 2) = 1- α = γ.      (1) В этом случае говорят, что интервал (θ 1, θ 2) накрывает неизвестный параметр θ с вероятностью (1 - α), или в 100(1 - α)% случаев. Границы интервала θ 1 и θ 2 называются доверительными, и они обычно находятся из условия Р(θ &lt; θ 1) = Р(θ &gt; θ 2 ) = α/2 (рис. 1)  </vt:lpstr>
      <vt:lpstr>Длина доверительного интервала, характеризующая точность интервальной оценки, зависит от объема выборки п и надежности γ (уровня значимости γ= 1 - α). При увеличении величины п длина доверительного интервала уменьшается, а с приближением надежности γ к единице — увеличивается.  Выбор α (или γ = 1 - α) определяется  конкретными условиями.  Обычно используется α=0,1;  0,05; 0,01, что соответствует  90, 95, 99%-м доверительным  интервалам. </vt:lpstr>
      <vt:lpstr>Общая схема построения доверительного интервала: 1.  Из генеральной совокупности с известным распределением f(x, θ) случайной величины X  извлекается выборка объема п, по которой находится точечная оценка θ * параметра θ. 2.  Строится случайная величина Y(θ), связанная с параметром θ и имеющая известную плотность вероятности f(у, θ). 3.  Задается уровень значимости α. 4.  Используя плотность вероятности случайной величины Y, определяют два числа с1 и с2 такие, что  (2) Значения с1 и с2 выбираются как правило, из условий    </vt:lpstr>
      <vt:lpstr>Презентация PowerPoint</vt:lpstr>
      <vt:lpstr>Презентация PowerPoint</vt:lpstr>
      <vt:lpstr>  Пример 2.  Найти доверительный интервал для оценки неизвестного математического ожидания нормально распределенного признака, если известны: σ = 2;     = 5,4; n = 10; γ = 0,95. Решение. 2Ф(t) = 0,95, Ф(t) = 0,5*0,95=0,475.   Найдя t = 1,96, получим                                                Доверительный интервал    </vt:lpstr>
      <vt:lpstr>Презентация PowerPoint</vt:lpstr>
      <vt:lpstr>   Используя свойства математического ожидания и дисперсии, получим, что: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практике мы всегда имеем дело с ограниченным числом измерений, и задача, которая всегда стоит перед оператором, состоит в том, как оценить точность измерений, т.е. найти его меру приближения к истинному значению на основании группы результатов наблюдения.</dc:title>
  <dc:creator>User</dc:creator>
  <cp:lastModifiedBy>User</cp:lastModifiedBy>
  <cp:revision>20</cp:revision>
  <dcterms:created xsi:type="dcterms:W3CDTF">2014-03-03T18:14:21Z</dcterms:created>
  <dcterms:modified xsi:type="dcterms:W3CDTF">2014-04-11T07:21:47Z</dcterms:modified>
</cp:coreProperties>
</file>