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7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6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6633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FC8ABC-01E0-4542-A9E4-78D10D397C1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70670E-D067-4BAA-8F97-C5079B6E596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1FC22A-3183-4927-8B05-41AFCC4B26B8}" type="slidenum">
              <a:rPr lang="ru-RU"/>
              <a:pPr/>
              <a:t>15</a:t>
            </a:fld>
            <a:endParaRPr lang="ru-RU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2457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24580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24581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24582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24583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584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24585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24586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458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6F16990-F639-47B5-8952-ADBA4451DE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11C93-4588-457E-B7EC-D1E601586F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91289E-F35B-4B83-900D-3656E5CDF2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08E8DE1-8DFA-4CD6-86D8-E7BB088D87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61C2545-07C3-4B73-8652-ADB701D533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42A91-7393-4947-98DF-396A2F2077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BEDC4-D9A1-4B59-820F-A35EC4BFA2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AB9C4-11F1-464C-91A1-F59B36C075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E7B16-32BB-44E4-AE26-3F5E963EA3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2760F-E053-40F6-A908-895C02FE39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E7AA9A-F853-4A34-BCBE-A946F8131B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C797C8-8C9F-4A3E-BCBC-5FC6133D77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32C01-DFBC-434A-9B0A-FACBD54489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355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23556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3557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2355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355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6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6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2356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2356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3E71080E-84D1-4468-9D12-BDAEAF67B5B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/>
              <a:t>Биополимеры. Нуклеиновые кислоты. АТФ</a:t>
            </a:r>
            <a:r>
              <a:rPr lang="en-US" sz="4400"/>
              <a:t>.</a:t>
            </a:r>
            <a:r>
              <a:rPr lang="ru-RU" sz="4400"/>
              <a:t/>
            </a:r>
            <a:br>
              <a:rPr lang="ru-RU" sz="4400"/>
            </a:br>
            <a:endParaRPr lang="ru-RU" sz="44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r>
              <a:rPr lang="ru-RU" sz="1800" b="1" i="1" dirty="0"/>
              <a:t>Т.Д.</a:t>
            </a:r>
            <a:r>
              <a:rPr lang="en-US" sz="1800" b="1" i="1" dirty="0"/>
              <a:t> </a:t>
            </a:r>
            <a:r>
              <a:rPr lang="ru-RU" sz="1800" b="1" i="1" dirty="0" err="1"/>
              <a:t>Найданова</a:t>
            </a:r>
            <a:r>
              <a:rPr lang="ru-RU" sz="1800" b="1" i="1" dirty="0"/>
              <a:t>,</a:t>
            </a:r>
            <a:r>
              <a:rPr lang="en-US" sz="1800" b="1" i="1" dirty="0"/>
              <a:t> </a:t>
            </a:r>
            <a:r>
              <a:rPr lang="ru-RU" sz="1800" b="1" i="1" dirty="0"/>
              <a:t>учитель</a:t>
            </a:r>
            <a:r>
              <a:rPr lang="en-US" sz="1800" b="1" i="1" dirty="0"/>
              <a:t> </a:t>
            </a:r>
            <a:r>
              <a:rPr lang="ru-RU" sz="1800" b="1" i="1" dirty="0"/>
              <a:t>биологии,</a:t>
            </a:r>
          </a:p>
          <a:p>
            <a:r>
              <a:rPr lang="ru-RU" sz="1800" b="1" i="1" dirty="0"/>
              <a:t>МОУ «Средняя школа №9»</a:t>
            </a:r>
          </a:p>
          <a:p>
            <a:endParaRPr lang="ru-RU" sz="1800" b="1" i="1" dirty="0"/>
          </a:p>
          <a:p>
            <a:endParaRPr lang="ru-RU" sz="1800" b="1" i="1" dirty="0"/>
          </a:p>
          <a:p>
            <a:endParaRPr lang="ru-RU" dirty="0"/>
          </a:p>
        </p:txBody>
      </p:sp>
    </p:spTree>
  </p:cSld>
  <p:clrMapOvr>
    <a:masterClrMapping/>
  </p:clrMapOvr>
  <p:transition spd="slow"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6D60-E748-4205-8513-79826A9926E3}" type="slidenum">
              <a:rPr lang="ru-RU"/>
              <a:pPr/>
              <a:t>10</a:t>
            </a:fld>
            <a:endParaRPr lang="ru-RU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Запиши: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000" b="1">
                <a:solidFill>
                  <a:srgbClr val="0000FF"/>
                </a:solidFill>
              </a:rPr>
              <a:t>ДНК</a:t>
            </a:r>
            <a:r>
              <a:rPr lang="ru-RU" sz="2000">
                <a:solidFill>
                  <a:srgbClr val="0000FF"/>
                </a:solidFill>
              </a:rPr>
              <a:t>-</a:t>
            </a:r>
            <a:r>
              <a:rPr lang="ru-RU" sz="2000"/>
              <a:t> </a:t>
            </a:r>
            <a:r>
              <a:rPr lang="ru-RU" sz="2000" b="1"/>
              <a:t>двойная спираль</a:t>
            </a:r>
          </a:p>
          <a:p>
            <a:r>
              <a:rPr lang="ru-RU" sz="2000" b="1"/>
              <a:t>ДЖ.Уотсон, Ф. Крик-1953г.Нобелевская премия</a:t>
            </a:r>
          </a:p>
          <a:p>
            <a:r>
              <a:rPr lang="ru-RU" sz="2000" b="1">
                <a:solidFill>
                  <a:srgbClr val="0000FF"/>
                </a:solidFill>
              </a:rPr>
              <a:t>А=Т, Г=Ц-</a:t>
            </a:r>
            <a:r>
              <a:rPr lang="ru-RU" sz="2000"/>
              <a:t> </a:t>
            </a:r>
            <a:r>
              <a:rPr lang="ru-RU" sz="2000" b="1"/>
              <a:t>комплиментарность</a:t>
            </a:r>
          </a:p>
          <a:p>
            <a:r>
              <a:rPr lang="ru-RU" sz="2000" b="1">
                <a:solidFill>
                  <a:srgbClr val="0000FF"/>
                </a:solidFill>
              </a:rPr>
              <a:t>Функции:</a:t>
            </a:r>
            <a:r>
              <a:rPr lang="ru-RU" sz="2000">
                <a:solidFill>
                  <a:srgbClr val="0000FF"/>
                </a:solidFill>
              </a:rPr>
              <a:t> </a:t>
            </a:r>
          </a:p>
          <a:p>
            <a:r>
              <a:rPr lang="ru-RU" sz="2000" b="1"/>
              <a:t>1.хранение</a:t>
            </a:r>
          </a:p>
          <a:p>
            <a:r>
              <a:rPr lang="ru-RU" sz="2000" b="1"/>
              <a:t>2.воспроизведение</a:t>
            </a:r>
          </a:p>
          <a:p>
            <a:r>
              <a:rPr lang="ru-RU" sz="2000" b="1"/>
              <a:t>3.передача</a:t>
            </a:r>
          </a:p>
          <a:p>
            <a:r>
              <a:rPr lang="ru-RU" sz="2000" b="1"/>
              <a:t>Наследственной информации</a:t>
            </a:r>
          </a:p>
          <a:p>
            <a:endParaRPr lang="ru-RU" sz="2000" b="1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>
                <a:solidFill>
                  <a:srgbClr val="0000FF"/>
                </a:solidFill>
              </a:rPr>
              <a:t>РНК</a:t>
            </a:r>
            <a:r>
              <a:rPr lang="ru-RU" sz="2000"/>
              <a:t>- </a:t>
            </a:r>
            <a:r>
              <a:rPr lang="ru-RU" sz="2000" b="1"/>
              <a:t>одиночная цепь</a:t>
            </a:r>
          </a:p>
          <a:p>
            <a:r>
              <a:rPr lang="ru-RU" sz="2000" b="1">
                <a:solidFill>
                  <a:srgbClr val="0000FF"/>
                </a:solidFill>
              </a:rPr>
              <a:t>А,У,Ц,Г</a:t>
            </a:r>
            <a:r>
              <a:rPr lang="ru-RU" sz="2000" b="1"/>
              <a:t>-</a:t>
            </a:r>
            <a:r>
              <a:rPr lang="ru-RU" sz="2000"/>
              <a:t> </a:t>
            </a:r>
            <a:r>
              <a:rPr lang="ru-RU" sz="2000" b="1"/>
              <a:t>нуклеотиды</a:t>
            </a:r>
          </a:p>
          <a:p>
            <a:r>
              <a:rPr lang="ru-RU" sz="2000" b="1"/>
              <a:t>Виды РНК:</a:t>
            </a:r>
          </a:p>
          <a:p>
            <a:r>
              <a:rPr lang="ru-RU" sz="2000" b="1">
                <a:solidFill>
                  <a:srgbClr val="0000FF"/>
                </a:solidFill>
              </a:rPr>
              <a:t>И- РНК</a:t>
            </a:r>
          </a:p>
          <a:p>
            <a:r>
              <a:rPr lang="ru-RU" sz="2000" b="1">
                <a:solidFill>
                  <a:srgbClr val="0000FF"/>
                </a:solidFill>
              </a:rPr>
              <a:t>Т- РНК</a:t>
            </a:r>
          </a:p>
          <a:p>
            <a:r>
              <a:rPr lang="ru-RU" sz="2000" b="1">
                <a:solidFill>
                  <a:srgbClr val="0000FF"/>
                </a:solidFill>
              </a:rPr>
              <a:t>Р- РНК</a:t>
            </a:r>
          </a:p>
          <a:p>
            <a:r>
              <a:rPr lang="ru-RU" sz="2000" b="1">
                <a:solidFill>
                  <a:srgbClr val="0000FF"/>
                </a:solidFill>
              </a:rPr>
              <a:t>Функции:</a:t>
            </a:r>
          </a:p>
          <a:p>
            <a:pPr>
              <a:buFont typeface="Wingdings" pitchFamily="2" charset="2"/>
              <a:buNone/>
            </a:pPr>
            <a:r>
              <a:rPr lang="ru-RU" sz="2000"/>
              <a:t> </a:t>
            </a:r>
            <a:r>
              <a:rPr lang="ru-RU" sz="2000" b="1"/>
              <a:t>биосинтез белка</a:t>
            </a:r>
          </a:p>
        </p:txBody>
      </p:sp>
      <p:pic>
        <p:nvPicPr>
          <p:cNvPr id="53256" name="Picture 8" descr="MCj021710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188913"/>
            <a:ext cx="1657350" cy="1079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CDAE-9228-4835-BC4D-AC366F3BC728}" type="slidenum">
              <a:rPr lang="ru-RU"/>
              <a:pPr/>
              <a:t>11</a:t>
            </a:fld>
            <a:endParaRPr lang="ru-RU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Реши задачу: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Одна из цепей фрагмента молекулы ДНК имеет следующее строение: 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rgbClr val="009900"/>
                </a:solidFill>
              </a:rPr>
              <a:t>    Г-Г-Г-А-Т-А-А-Ц-А-Г-А-Т.</a:t>
            </a:r>
          </a:p>
          <a:p>
            <a:r>
              <a:rPr lang="ru-RU">
                <a:solidFill>
                  <a:srgbClr val="0000FF"/>
                </a:solidFill>
              </a:rPr>
              <a:t>Укажите строение противоположной цепи.</a:t>
            </a:r>
          </a:p>
          <a:p>
            <a:r>
              <a:rPr lang="ru-RU">
                <a:solidFill>
                  <a:srgbClr val="0000FF"/>
                </a:solidFill>
              </a:rPr>
              <a:t>Укажите последовательность нуклеотидов в молекуле и-РНК, построенной на этом участке цепи ДНК.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D623A-79DF-4684-80E7-36EB35BC6372}" type="slidenum">
              <a:rPr lang="ru-RU"/>
              <a:pPr/>
              <a:t>12</a:t>
            </a:fld>
            <a:endParaRPr lang="ru-RU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Решение: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I</a:t>
            </a:r>
            <a:r>
              <a:rPr lang="ru-RU" b="1">
                <a:solidFill>
                  <a:srgbClr val="0000FF"/>
                </a:solidFill>
              </a:rPr>
              <a:t> цепь ДНК Г-Г-Г-А-Т-А-А-Ц-А-Г-А-Т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FF"/>
                </a:solidFill>
              </a:rPr>
              <a:t>                        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FF"/>
                </a:solidFill>
              </a:rPr>
              <a:t>                       Ц-Ц-Ц-Т-А-Т-Т-Г-Т-Ц-Т-А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FF"/>
                </a:solidFill>
              </a:rPr>
              <a:t>    (по принципу комплементарности)</a:t>
            </a:r>
          </a:p>
          <a:p>
            <a:pPr>
              <a:buFont typeface="Wingdings" pitchFamily="2" charset="2"/>
              <a:buNone/>
            </a:pPr>
            <a:endParaRPr lang="ru-RU" b="1">
              <a:solidFill>
                <a:srgbClr val="0000FF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00FF"/>
                </a:solidFill>
              </a:rPr>
              <a:t>    и-РНК       Г-Г-Г-А-У-А-А-Ц-А-Г-Ц-У-</a:t>
            </a: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3419475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3779838" y="2133600"/>
            <a:ext cx="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>
            <a:off x="4067175" y="213360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4500563" y="206057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4787900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>
            <a:off x="5148263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>
            <a:off x="5508625" y="198913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5867400" y="206057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6300788" y="206057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6588125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6948488" y="1989138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>
            <a:off x="7308850" y="20605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 dir="d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BE39C-53A3-42CB-907A-B4F562DB2242}" type="slidenum">
              <a:rPr lang="ru-RU"/>
              <a:pPr/>
              <a:t>13</a:t>
            </a:fld>
            <a:endParaRPr lang="ru-RU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chemeClr val="accent2"/>
                </a:solidFill>
              </a:rPr>
              <a:t>АТФ.</a:t>
            </a:r>
            <a:r>
              <a:rPr lang="ru-RU"/>
              <a:t> </a:t>
            </a:r>
            <a:r>
              <a:rPr lang="ru-RU" sz="2400" b="1">
                <a:solidFill>
                  <a:srgbClr val="0000FF"/>
                </a:solidFill>
              </a:rPr>
              <a:t>Почему АТФ называют «аккумулятором» клетки?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600200"/>
            <a:ext cx="7772400" cy="4530725"/>
          </a:xfrm>
        </p:spPr>
        <p:txBody>
          <a:bodyPr/>
          <a:lstStyle/>
          <a:p>
            <a:r>
              <a:rPr lang="ru-RU"/>
              <a:t>АТФ-аденозинтрифосфорная кислота</a:t>
            </a:r>
          </a:p>
          <a:p>
            <a:pPr>
              <a:buFont typeface="Wingdings" pitchFamily="2" charset="2"/>
              <a:buNone/>
            </a:pPr>
            <a:r>
              <a:rPr lang="ru-RU"/>
              <a:t>                                    </a:t>
            </a:r>
          </a:p>
        </p:txBody>
      </p:sp>
      <p:graphicFrame>
        <p:nvGraphicFramePr>
          <p:cNvPr id="38919" name="Organization Chart 7"/>
          <p:cNvGraphicFramePr>
            <a:graphicFrameLocks/>
          </p:cNvGraphicFramePr>
          <p:nvPr>
            <p:ph type="dgm" idx="1"/>
          </p:nvPr>
        </p:nvGraphicFramePr>
        <p:xfrm>
          <a:off x="900113" y="2133600"/>
          <a:ext cx="7704137" cy="4464050"/>
        </p:xfrm>
        <a:graphic>
          <a:graphicData uri="http://schemas.openxmlformats.org/drawingml/2006/compatibility">
            <com:legacyDrawing xmlns:com="http://schemas.openxmlformats.org/drawingml/2006/compatibility" spid="_x0000_s38919"/>
          </a:graphicData>
        </a:graphic>
      </p:graphicFrame>
    </p:spTree>
  </p:cSld>
  <p:clrMapOvr>
    <a:masterClrMapping/>
  </p:clrMapOvr>
  <p:transition spd="slow">
    <p:cover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99CC7-EA28-41A3-85C8-9B93BFCA4371}" type="slidenum">
              <a:rPr lang="ru-RU"/>
              <a:pPr/>
              <a:t>14</a:t>
            </a:fld>
            <a:endParaRPr lang="ru-RU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Структура молекулы АТФ</a:t>
            </a:r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1116013" y="2492375"/>
            <a:ext cx="1368425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аденин</a:t>
            </a:r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>
            <a:off x="2484438" y="2781300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 flipH="1">
            <a:off x="2987675" y="2781300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3924300" y="2781300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2" name="Line 12"/>
          <p:cNvSpPr>
            <a:spLocks noChangeShapeType="1"/>
          </p:cNvSpPr>
          <p:nvPr/>
        </p:nvSpPr>
        <p:spPr bwMode="auto">
          <a:xfrm>
            <a:off x="2987675" y="3141663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3" name="Line 13"/>
          <p:cNvSpPr>
            <a:spLocks noChangeShapeType="1"/>
          </p:cNvSpPr>
          <p:nvPr/>
        </p:nvSpPr>
        <p:spPr bwMode="auto">
          <a:xfrm flipV="1">
            <a:off x="2987675" y="2708275"/>
            <a:ext cx="2159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 flipH="1" flipV="1">
            <a:off x="3635375" y="2708275"/>
            <a:ext cx="288925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5" name="Oval 15"/>
          <p:cNvSpPr>
            <a:spLocks noChangeArrowheads="1"/>
          </p:cNvSpPr>
          <p:nvPr/>
        </p:nvSpPr>
        <p:spPr bwMode="auto">
          <a:xfrm>
            <a:off x="3348038" y="2565400"/>
            <a:ext cx="144462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76" name="Line 16"/>
          <p:cNvSpPr>
            <a:spLocks noChangeShapeType="1"/>
          </p:cNvSpPr>
          <p:nvPr/>
        </p:nvSpPr>
        <p:spPr bwMode="auto">
          <a:xfrm>
            <a:off x="3924300" y="2781300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77" name="Oval 17"/>
          <p:cNvSpPr>
            <a:spLocks noChangeArrowheads="1"/>
          </p:cNvSpPr>
          <p:nvPr/>
        </p:nvSpPr>
        <p:spPr bwMode="auto">
          <a:xfrm>
            <a:off x="4427538" y="2420938"/>
            <a:ext cx="649287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Ф</a:t>
            </a:r>
          </a:p>
        </p:txBody>
      </p:sp>
      <p:sp>
        <p:nvSpPr>
          <p:cNvPr id="40978" name="Oval 18"/>
          <p:cNvSpPr>
            <a:spLocks noChangeArrowheads="1"/>
          </p:cNvSpPr>
          <p:nvPr/>
        </p:nvSpPr>
        <p:spPr bwMode="auto">
          <a:xfrm>
            <a:off x="5508625" y="2420938"/>
            <a:ext cx="647700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Ф</a:t>
            </a:r>
          </a:p>
        </p:txBody>
      </p:sp>
      <p:sp>
        <p:nvSpPr>
          <p:cNvPr id="40979" name="Oval 19"/>
          <p:cNvSpPr>
            <a:spLocks noChangeArrowheads="1"/>
          </p:cNvSpPr>
          <p:nvPr/>
        </p:nvSpPr>
        <p:spPr bwMode="auto">
          <a:xfrm>
            <a:off x="6659563" y="2420938"/>
            <a:ext cx="649287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Ф</a:t>
            </a:r>
          </a:p>
        </p:txBody>
      </p:sp>
      <p:cxnSp>
        <p:nvCxnSpPr>
          <p:cNvPr id="40980" name="AutoShape 20"/>
          <p:cNvCxnSpPr>
            <a:cxnSpLocks noChangeShapeType="1"/>
          </p:cNvCxnSpPr>
          <p:nvPr/>
        </p:nvCxnSpPr>
        <p:spPr bwMode="auto">
          <a:xfrm rot="5400000" flipV="1">
            <a:off x="4497388" y="1773238"/>
            <a:ext cx="1587" cy="1587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40981" name="AutoShape 21"/>
          <p:cNvCxnSpPr>
            <a:cxnSpLocks noChangeShapeType="1"/>
          </p:cNvCxnSpPr>
          <p:nvPr/>
        </p:nvCxnSpPr>
        <p:spPr bwMode="auto">
          <a:xfrm rot="5400000" flipV="1">
            <a:off x="4497388" y="1773238"/>
            <a:ext cx="1587" cy="1587"/>
          </a:xfrm>
          <a:prstGeom prst="curvedConnector3">
            <a:avLst>
              <a:gd name="adj1" fmla="val -144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40982" name="AutoShape 22"/>
          <p:cNvCxnSpPr>
            <a:cxnSpLocks noChangeShapeType="1"/>
          </p:cNvCxnSpPr>
          <p:nvPr/>
        </p:nvCxnSpPr>
        <p:spPr bwMode="auto">
          <a:xfrm rot="5400000" flipV="1">
            <a:off x="4497388" y="1773238"/>
            <a:ext cx="1587" cy="1587"/>
          </a:xfrm>
          <a:prstGeom prst="curvedConnector3">
            <a:avLst>
              <a:gd name="adj1" fmla="val -144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40983" name="Line 23"/>
          <p:cNvSpPr>
            <a:spLocks noChangeShapeType="1"/>
          </p:cNvSpPr>
          <p:nvPr/>
        </p:nvSpPr>
        <p:spPr bwMode="auto">
          <a:xfrm>
            <a:off x="4716463" y="2852738"/>
            <a:ext cx="1150937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 flipH="1">
            <a:off x="5867400" y="2852738"/>
            <a:ext cx="1081088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00" name="Text Box 40"/>
          <p:cNvSpPr txBox="1">
            <a:spLocks noChangeArrowheads="1"/>
          </p:cNvSpPr>
          <p:nvPr/>
        </p:nvSpPr>
        <p:spPr bwMode="auto">
          <a:xfrm>
            <a:off x="2987675" y="3213100"/>
            <a:ext cx="1384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Рибоза</a:t>
            </a:r>
          </a:p>
        </p:txBody>
      </p:sp>
      <p:sp>
        <p:nvSpPr>
          <p:cNvPr id="41004" name="Text Box 44"/>
          <p:cNvSpPr txBox="1">
            <a:spLocks noChangeArrowheads="1"/>
          </p:cNvSpPr>
          <p:nvPr/>
        </p:nvSpPr>
        <p:spPr bwMode="auto">
          <a:xfrm>
            <a:off x="5775325" y="4024313"/>
            <a:ext cx="2679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Макроэргические связи</a:t>
            </a:r>
          </a:p>
        </p:txBody>
      </p:sp>
      <p:sp>
        <p:nvSpPr>
          <p:cNvPr id="41021" name="Text Box 61"/>
          <p:cNvSpPr txBox="1">
            <a:spLocks noChangeArrowheads="1"/>
          </p:cNvSpPr>
          <p:nvPr/>
        </p:nvSpPr>
        <p:spPr bwMode="auto">
          <a:xfrm>
            <a:off x="1403350" y="4859338"/>
            <a:ext cx="63373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b="1">
                <a:solidFill>
                  <a:srgbClr val="0000FF"/>
                </a:solidFill>
              </a:rPr>
              <a:t>АТФ+Н </a:t>
            </a:r>
            <a:r>
              <a:rPr lang="ru-RU" sz="1000" b="1">
                <a:solidFill>
                  <a:srgbClr val="0000FF"/>
                </a:solidFill>
              </a:rPr>
              <a:t>2</a:t>
            </a:r>
            <a:r>
              <a:rPr lang="ru-RU" b="1">
                <a:solidFill>
                  <a:srgbClr val="0000FF"/>
                </a:solidFill>
              </a:rPr>
              <a:t>О        АДФ+Ф+Е(40кДж/моль</a:t>
            </a:r>
            <a:r>
              <a:rPr lang="ru-RU">
                <a:solidFill>
                  <a:srgbClr val="0000FF"/>
                </a:solidFill>
              </a:rPr>
              <a:t>)</a:t>
            </a:r>
          </a:p>
          <a:p>
            <a:pPr marL="342900" indent="-342900"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2.   АДФ+Н 2О       АМФ+Ф+Е(40кДж/моль)</a:t>
            </a:r>
          </a:p>
        </p:txBody>
      </p:sp>
      <p:sp>
        <p:nvSpPr>
          <p:cNvPr id="41022" name="Line 62"/>
          <p:cNvSpPr>
            <a:spLocks noChangeShapeType="1"/>
          </p:cNvSpPr>
          <p:nvPr/>
        </p:nvSpPr>
        <p:spPr bwMode="auto">
          <a:xfrm>
            <a:off x="2916238" y="5084763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24" name="Text Box 64"/>
          <p:cNvSpPr txBox="1">
            <a:spLocks noChangeArrowheads="1"/>
          </p:cNvSpPr>
          <p:nvPr/>
        </p:nvSpPr>
        <p:spPr bwMode="auto">
          <a:xfrm>
            <a:off x="755650" y="4941888"/>
            <a:ext cx="6462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</p:txBody>
      </p:sp>
      <p:sp>
        <p:nvSpPr>
          <p:cNvPr id="41025" name="Text Box 65"/>
          <p:cNvSpPr txBox="1">
            <a:spLocks noChangeArrowheads="1"/>
          </p:cNvSpPr>
          <p:nvPr/>
        </p:nvSpPr>
        <p:spPr bwMode="auto">
          <a:xfrm>
            <a:off x="1455738" y="5248275"/>
            <a:ext cx="6861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41026" name="Text Box 66"/>
          <p:cNvSpPr txBox="1">
            <a:spLocks noChangeArrowheads="1"/>
          </p:cNvSpPr>
          <p:nvPr/>
        </p:nvSpPr>
        <p:spPr bwMode="auto">
          <a:xfrm>
            <a:off x="1547813" y="5229225"/>
            <a:ext cx="6716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41040" name="Line 80"/>
          <p:cNvSpPr>
            <a:spLocks noChangeShapeType="1"/>
          </p:cNvSpPr>
          <p:nvPr/>
        </p:nvSpPr>
        <p:spPr bwMode="auto">
          <a:xfrm>
            <a:off x="2987675" y="54451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41" name="Text Box 81"/>
          <p:cNvSpPr txBox="1">
            <a:spLocks noChangeArrowheads="1"/>
          </p:cNvSpPr>
          <p:nvPr/>
        </p:nvSpPr>
        <p:spPr bwMode="auto">
          <a:xfrm>
            <a:off x="971550" y="5753100"/>
            <a:ext cx="7704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Энергетическая эффективность 2-ух макроэргических связей -80кДж/моль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112C-A1B4-4A93-A504-BA5808E585C1}" type="slidenum">
              <a:rPr lang="ru-RU"/>
              <a:pPr/>
              <a:t>15</a:t>
            </a:fld>
            <a:endParaRPr lang="ru-RU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chemeClr val="accent2"/>
                </a:solidFill>
              </a:rPr>
              <a:t>Запомни:</a:t>
            </a:r>
          </a:p>
        </p:txBody>
      </p:sp>
      <p:pic>
        <p:nvPicPr>
          <p:cNvPr id="41989" name="Picture 5" descr="j02991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1620838"/>
            <a:ext cx="1368425" cy="1303337"/>
          </a:xfrm>
          <a:prstGeom prst="rect">
            <a:avLst/>
          </a:prstGeom>
          <a:noFill/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843213" y="1916113"/>
            <a:ext cx="534987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365125">
              <a:buFontTx/>
              <a:buChar char="•"/>
            </a:pPr>
            <a:r>
              <a:rPr lang="ru-RU" sz="2400" b="1">
                <a:solidFill>
                  <a:srgbClr val="0000FF"/>
                </a:solidFill>
              </a:rPr>
              <a:t>АТФ Образуется в митохондриях клеток животных и хлоропластах растений.</a:t>
            </a:r>
          </a:p>
          <a:p>
            <a:pPr indent="365125">
              <a:buFontTx/>
              <a:buChar char="•"/>
            </a:pPr>
            <a:r>
              <a:rPr lang="ru-RU" sz="2400" b="1">
                <a:solidFill>
                  <a:srgbClr val="0000FF"/>
                </a:solidFill>
              </a:rPr>
              <a:t> Энергия АТФ используется на движение, биосинтез, деление и т.д.</a:t>
            </a:r>
          </a:p>
          <a:p>
            <a:pPr indent="365125">
              <a:buFontTx/>
              <a:buChar char="•"/>
            </a:pPr>
            <a:r>
              <a:rPr lang="ru-RU" sz="2400" b="1">
                <a:solidFill>
                  <a:srgbClr val="0000FF"/>
                </a:solidFill>
              </a:rPr>
              <a:t>Средняя продолжительность жизни1 молекулы АТФ менее !мин, т.к. она расщепляется и восстанавливается 2400раз в сутки.</a:t>
            </a:r>
          </a:p>
          <a:p>
            <a:pPr indent="365125"/>
            <a:endParaRPr lang="ru-RU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wipe dir="u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9BB7-12F1-410B-ABF7-7D3609EBAF19}" type="slidenum">
              <a:rPr lang="ru-RU"/>
              <a:pPr/>
              <a:t>16</a:t>
            </a:fld>
            <a:endParaRPr lang="ru-RU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Реши задачу: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№1. АТФ- постоянный источник энергии для клетки. Его роль можно сравнить с ролью аккумулятора. Объясните, в чем заключается это сходство?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A797-55C2-44D8-9B6D-4430486FD40C}" type="slidenum">
              <a:rPr lang="ru-RU"/>
              <a:pPr/>
              <a:t>17</a:t>
            </a:fld>
            <a:endParaRPr lang="ru-RU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>
                <a:solidFill>
                  <a:schemeClr val="accent2"/>
                </a:solidFill>
              </a:rPr>
              <a:t>Выполни тест</a:t>
            </a:r>
            <a:r>
              <a:rPr lang="ru-RU" sz="3800"/>
              <a:t> </a:t>
            </a:r>
            <a:r>
              <a:rPr lang="ru-RU" sz="2800"/>
              <a:t>(выбирая правильный ответ, Вы получите ключевое</a:t>
            </a:r>
            <a:r>
              <a:rPr lang="ru-RU" sz="3800"/>
              <a:t> </a:t>
            </a:r>
            <a:r>
              <a:rPr lang="ru-RU" sz="2800"/>
              <a:t>слово)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FF"/>
                </a:solidFill>
              </a:rPr>
              <a:t>1.</a:t>
            </a:r>
            <a:r>
              <a:rPr lang="ru-RU">
                <a:solidFill>
                  <a:srgbClr val="0000FF"/>
                </a:solidFill>
              </a:rPr>
              <a:t>Какой из нуклеотидов не входит в состав</a:t>
            </a:r>
            <a:r>
              <a:rPr lang="ru-RU"/>
              <a:t> </a:t>
            </a:r>
            <a:r>
              <a:rPr lang="ru-RU">
                <a:solidFill>
                  <a:srgbClr val="0000FF"/>
                </a:solidFill>
              </a:rPr>
              <a:t>ДНК?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rgbClr val="0000FF"/>
                </a:solidFill>
              </a:rPr>
              <a:t>а</a:t>
            </a:r>
            <a:r>
              <a:rPr lang="ru-RU"/>
              <a:t>)тимин; </a:t>
            </a:r>
            <a:r>
              <a:rPr lang="ru-RU">
                <a:solidFill>
                  <a:srgbClr val="0000FF"/>
                </a:solidFill>
              </a:rPr>
              <a:t>н</a:t>
            </a:r>
            <a:r>
              <a:rPr lang="ru-RU"/>
              <a:t>)урацил; </a:t>
            </a:r>
            <a:r>
              <a:rPr lang="ru-RU">
                <a:solidFill>
                  <a:srgbClr val="0000FF"/>
                </a:solidFill>
              </a:rPr>
              <a:t>п</a:t>
            </a:r>
            <a:r>
              <a:rPr lang="ru-RU"/>
              <a:t>)гуанин; </a:t>
            </a:r>
            <a:r>
              <a:rPr lang="ru-RU">
                <a:solidFill>
                  <a:srgbClr val="0000FF"/>
                </a:solidFill>
              </a:rPr>
              <a:t>г</a:t>
            </a:r>
            <a:r>
              <a:rPr lang="ru-RU"/>
              <a:t>)цитозин; </a:t>
            </a:r>
            <a:r>
              <a:rPr lang="ru-RU">
                <a:solidFill>
                  <a:srgbClr val="0000FF"/>
                </a:solidFill>
              </a:rPr>
              <a:t>е</a:t>
            </a:r>
            <a:r>
              <a:rPr lang="ru-RU"/>
              <a:t>)аденин.</a:t>
            </a:r>
          </a:p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FF"/>
                </a:solidFill>
              </a:rPr>
              <a:t>2.</a:t>
            </a:r>
            <a:r>
              <a:rPr lang="ru-RU">
                <a:solidFill>
                  <a:srgbClr val="0000FF"/>
                </a:solidFill>
              </a:rPr>
              <a:t>Если нуклеотидный состав ДНК-АТТ-ГЦГ-ТАТ-то каким должен быть нуклеотидный состав и-РНК?</a:t>
            </a:r>
          </a:p>
          <a:p>
            <a:pPr>
              <a:buFont typeface="Wingdings" pitchFamily="2" charset="2"/>
              <a:buNone/>
            </a:pPr>
            <a:r>
              <a:rPr lang="ru-RU" sz="2400">
                <a:solidFill>
                  <a:srgbClr val="0000FF"/>
                </a:solidFill>
              </a:rPr>
              <a:t>а</a:t>
            </a:r>
            <a:r>
              <a:rPr lang="ru-RU" sz="2400"/>
              <a:t>)ТАА-ЦГЦ-УТА;</a:t>
            </a:r>
            <a:r>
              <a:rPr lang="ru-RU" sz="2400">
                <a:solidFill>
                  <a:srgbClr val="0000FF"/>
                </a:solidFill>
              </a:rPr>
              <a:t>к</a:t>
            </a:r>
            <a:r>
              <a:rPr lang="ru-RU" sz="2400"/>
              <a:t>)ТАА-ГЦГ-УТУ; </a:t>
            </a:r>
            <a:r>
              <a:rPr lang="ru-RU" sz="2400">
                <a:solidFill>
                  <a:srgbClr val="0000FF"/>
                </a:solidFill>
              </a:rPr>
              <a:t>у</a:t>
            </a:r>
            <a:r>
              <a:rPr lang="ru-RU" sz="2400"/>
              <a:t>)уаа-цгц-ауа; </a:t>
            </a:r>
          </a:p>
          <a:p>
            <a:pPr>
              <a:buFont typeface="Wingdings" pitchFamily="2" charset="2"/>
              <a:buNone/>
            </a:pPr>
            <a:r>
              <a:rPr lang="ru-RU" sz="2400">
                <a:solidFill>
                  <a:srgbClr val="0000FF"/>
                </a:solidFill>
              </a:rPr>
              <a:t>г</a:t>
            </a:r>
            <a:r>
              <a:rPr lang="ru-RU" sz="2400"/>
              <a:t>)уаа-цгц-ата</a:t>
            </a:r>
          </a:p>
        </p:txBody>
      </p:sp>
    </p:spTree>
  </p:cSld>
  <p:clrMapOvr>
    <a:masterClrMapping/>
  </p:clrMapOvr>
  <p:transition spd="slow">
    <p:push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D95F-DBCA-4D0B-9663-B489283ABA10}" type="slidenum">
              <a:rPr lang="ru-RU"/>
              <a:pPr/>
              <a:t>18</a:t>
            </a:fld>
            <a:endParaRPr lang="ru-RU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Выполни тест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3.В каком случае правильно указан состав нуклеотида ДНК?</a:t>
            </a:r>
          </a:p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а) </a:t>
            </a:r>
            <a:r>
              <a:rPr lang="ru-RU" sz="2000"/>
              <a:t>рибоза, остаток ФК, тимин;</a:t>
            </a:r>
          </a:p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и) </a:t>
            </a:r>
            <a:r>
              <a:rPr lang="ru-RU" sz="2000"/>
              <a:t>ФК, урацил,дезоксирибоза;</a:t>
            </a:r>
          </a:p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к) </a:t>
            </a:r>
            <a:r>
              <a:rPr lang="ru-RU" sz="2000"/>
              <a:t>остаток ФК, дезосирибоза, аденин;</a:t>
            </a:r>
          </a:p>
          <a:p>
            <a:pPr>
              <a:buFont typeface="Wingdings" pitchFamily="2" charset="2"/>
              <a:buNone/>
            </a:pPr>
            <a:r>
              <a:rPr lang="ru-RU" sz="2000">
                <a:solidFill>
                  <a:srgbClr val="0000FF"/>
                </a:solidFill>
              </a:rPr>
              <a:t>к) </a:t>
            </a:r>
            <a:r>
              <a:rPr lang="ru-RU" sz="2000"/>
              <a:t>остатокФК, рибоза, гуанин.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00F2-9C99-4556-B4AD-EDCB636BFDE3}" type="slidenum">
              <a:rPr lang="ru-RU"/>
              <a:pPr/>
              <a:t>19</a:t>
            </a:fld>
            <a:endParaRPr lang="ru-RU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Выполни тест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>
                <a:solidFill>
                  <a:srgbClr val="0000FF"/>
                </a:solidFill>
              </a:rPr>
              <a:t>4.Мономерами ДНК и РНК являются? </a:t>
            </a:r>
          </a:p>
          <a:p>
            <a:pPr>
              <a:lnSpc>
                <a:spcPct val="90000"/>
              </a:lnSpc>
            </a:pPr>
            <a:r>
              <a:rPr lang="ru-RU" sz="2000"/>
              <a:t>б. азотистое основание </a:t>
            </a:r>
          </a:p>
          <a:p>
            <a:pPr>
              <a:lnSpc>
                <a:spcPct val="90000"/>
              </a:lnSpc>
            </a:pPr>
            <a:r>
              <a:rPr lang="ru-RU" sz="2000"/>
              <a:t>у. дезоксирибоза и рибоза</a:t>
            </a:r>
          </a:p>
          <a:p>
            <a:pPr>
              <a:lnSpc>
                <a:spcPct val="90000"/>
              </a:lnSpc>
            </a:pPr>
            <a:r>
              <a:rPr lang="ru-RU" sz="2000"/>
              <a:t>л. азотистое основание и фосфорная кислота</a:t>
            </a:r>
          </a:p>
          <a:p>
            <a:pPr>
              <a:lnSpc>
                <a:spcPct val="90000"/>
              </a:lnSpc>
            </a:pPr>
            <a:r>
              <a:rPr lang="ru-RU" sz="2000"/>
              <a:t>е. нуклеотиды</a:t>
            </a: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rgbClr val="0000FF"/>
                </a:solidFill>
              </a:rPr>
              <a:t>5.В каком случае правильно названы все отличия и -РНК от ДНК? </a:t>
            </a:r>
          </a:p>
          <a:p>
            <a:pPr>
              <a:lnSpc>
                <a:spcPct val="90000"/>
              </a:lnSpc>
            </a:pPr>
            <a:r>
              <a:rPr lang="ru-RU" sz="2000"/>
              <a:t>ш. одно-цепочная, содержит дезоксирибозу, хранение информации</a:t>
            </a:r>
          </a:p>
          <a:p>
            <a:pPr>
              <a:lnSpc>
                <a:spcPct val="90000"/>
              </a:lnSpc>
            </a:pPr>
            <a:r>
              <a:rPr lang="ru-RU" sz="2000"/>
              <a:t>ю. двуцепочечная, содержит рибозу, передает информацию</a:t>
            </a:r>
          </a:p>
          <a:p>
            <a:pPr>
              <a:lnSpc>
                <a:spcPct val="90000"/>
              </a:lnSpc>
            </a:pPr>
            <a:r>
              <a:rPr lang="ru-RU" sz="2000"/>
              <a:t>о. одно-цепочная, содержит рибозу, передает информацию</a:t>
            </a:r>
          </a:p>
          <a:p>
            <a:pPr>
              <a:lnSpc>
                <a:spcPct val="90000"/>
              </a:lnSpc>
            </a:pPr>
            <a:r>
              <a:rPr lang="ru-RU" sz="2000"/>
              <a:t>г. двуцепочная, содержит дезокирибозу, хранит информацию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AB4DC-A4D1-47CF-8E06-D89ED1955E79}" type="slidenum">
              <a:rPr lang="ru-RU"/>
              <a:pPr/>
              <a:t>2</a:t>
            </a:fld>
            <a:endParaRPr lang="ru-RU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Задачи: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Сформировать знания о строении и функциях молекул ДНК, РНК, АТФ, принципе </a:t>
            </a:r>
            <a:r>
              <a:rPr lang="ru-RU" dirty="0" err="1"/>
              <a:t>комплиментарности</a:t>
            </a:r>
            <a:r>
              <a:rPr lang="ru-RU" dirty="0"/>
              <a:t>.</a:t>
            </a:r>
          </a:p>
          <a:p>
            <a:r>
              <a:rPr lang="ru-RU" dirty="0"/>
              <a:t>Развитие логического мышления через сравнение структуры ДНК и РНК.</a:t>
            </a:r>
            <a:endParaRPr lang="en-US" dirty="0"/>
          </a:p>
          <a:p>
            <a:r>
              <a:rPr lang="ru-RU" dirty="0"/>
              <a:t>Воспитание коллективизма, точности и быстроты ответов.</a:t>
            </a: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EFD65-A687-4C40-B5B9-ED9DEAB1536F}" type="slidenum">
              <a:rPr lang="ru-RU"/>
              <a:pPr/>
              <a:t>20</a:t>
            </a:fld>
            <a:endParaRPr lang="ru-RU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Выполни тест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00FF"/>
                </a:solidFill>
              </a:rPr>
              <a:t>6.Прочная ковалентная связь в молекуле ДНК возникает между</a:t>
            </a:r>
            <a:r>
              <a:rPr lang="ru-RU" sz="2000"/>
              <a:t>: </a:t>
            </a:r>
          </a:p>
          <a:p>
            <a:pPr>
              <a:lnSpc>
                <a:spcPct val="80000"/>
              </a:lnSpc>
            </a:pPr>
            <a:r>
              <a:rPr lang="ru-RU" sz="2000"/>
              <a:t>в. нуклеотидами</a:t>
            </a:r>
          </a:p>
          <a:p>
            <a:pPr>
              <a:lnSpc>
                <a:spcPct val="80000"/>
              </a:lnSpc>
            </a:pPr>
            <a:r>
              <a:rPr lang="ru-RU" sz="2000"/>
              <a:t>и. дезоксирибозами соседних нуклеотидов</a:t>
            </a:r>
          </a:p>
          <a:p>
            <a:pPr>
              <a:lnSpc>
                <a:spcPct val="80000"/>
              </a:lnSpc>
            </a:pPr>
            <a:r>
              <a:rPr lang="ru-RU" sz="2000"/>
              <a:t>т. остатками фосфорной кислоты и сахара соседних нуклеотидов</a:t>
            </a:r>
          </a:p>
          <a:p>
            <a:pPr>
              <a:lnSpc>
                <a:spcPct val="80000"/>
              </a:lnSpc>
            </a:pPr>
            <a:r>
              <a:rPr lang="en-US" sz="2000" b="1">
                <a:solidFill>
                  <a:srgbClr val="0000FF"/>
                </a:solidFill>
              </a:rPr>
              <a:t>8</a:t>
            </a:r>
            <a:r>
              <a:rPr lang="ru-RU" sz="2000" b="1">
                <a:solidFill>
                  <a:srgbClr val="0000FF"/>
                </a:solidFill>
              </a:rPr>
              <a:t>.Какая из молекул РНК самая длинная? </a:t>
            </a:r>
          </a:p>
          <a:p>
            <a:pPr>
              <a:lnSpc>
                <a:spcPct val="80000"/>
              </a:lnSpc>
            </a:pPr>
            <a:r>
              <a:rPr lang="ru-RU" sz="2000"/>
              <a:t>а. т-РНК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к. р-РНК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и. и-РНК</a:t>
            </a:r>
          </a:p>
          <a:p>
            <a:pPr>
              <a:lnSpc>
                <a:spcPct val="80000"/>
              </a:lnSpc>
            </a:pPr>
            <a:r>
              <a:rPr lang="en-US" sz="2000" b="1">
                <a:solidFill>
                  <a:srgbClr val="0000FF"/>
                </a:solidFill>
              </a:rPr>
              <a:t>9</a:t>
            </a:r>
            <a:r>
              <a:rPr lang="ru-RU" sz="2000" b="1">
                <a:solidFill>
                  <a:srgbClr val="0000FF"/>
                </a:solidFill>
              </a:rPr>
              <a:t>.В реакцию с аминокислотами вступает:</a:t>
            </a:r>
            <a:r>
              <a:rPr lang="ru-RU" sz="2000">
                <a:solidFill>
                  <a:srgbClr val="0000FF"/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2000"/>
              <a:t>д. т-РНК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б. р-РНК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а. и-РНК</a:t>
            </a:r>
          </a:p>
          <a:p>
            <a:pPr>
              <a:lnSpc>
                <a:spcPct val="80000"/>
              </a:lnSpc>
            </a:pPr>
            <a:r>
              <a:rPr lang="ru-RU" sz="2000"/>
              <a:t>г. ДНК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24B8A-7EDC-4E93-818C-9F4146BCFA55}" type="slidenum">
              <a:rPr lang="ru-RU"/>
              <a:pPr/>
              <a:t>21</a:t>
            </a:fld>
            <a:endParaRPr lang="ru-RU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Ключевое слово: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                </a:t>
            </a:r>
          </a:p>
          <a:p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                         </a:t>
            </a:r>
            <a:r>
              <a:rPr lang="ru-RU" sz="3600" b="1">
                <a:solidFill>
                  <a:schemeClr val="accent2"/>
                </a:solidFill>
              </a:rPr>
              <a:t>Нуклеотид</a:t>
            </a:r>
          </a:p>
          <a:p>
            <a:endParaRPr lang="ru-RU" sz="3600" b="1">
              <a:solidFill>
                <a:schemeClr val="accent2"/>
              </a:solidFill>
            </a:endParaRPr>
          </a:p>
          <a:p>
            <a:r>
              <a:rPr lang="ru-RU" sz="3600" b="1">
                <a:solidFill>
                  <a:srgbClr val="0000FF"/>
                </a:solidFill>
              </a:rPr>
              <a:t>Домашнее задание:</a:t>
            </a:r>
            <a:r>
              <a:rPr lang="en-US" sz="3600" b="1">
                <a:solidFill>
                  <a:schemeClr val="accent2"/>
                </a:solidFill>
                <a:cs typeface="Arial" charset="0"/>
              </a:rPr>
              <a:t>§</a:t>
            </a:r>
            <a:r>
              <a:rPr lang="ru-RU" sz="3600" b="1">
                <a:solidFill>
                  <a:schemeClr val="accent2"/>
                </a:solidFill>
                <a:cs typeface="Arial" charset="0"/>
              </a:rPr>
              <a:t>4,5</a:t>
            </a:r>
            <a:endParaRPr lang="en-US" sz="3600" b="1">
              <a:solidFill>
                <a:schemeClr val="accent2"/>
              </a:solidFill>
              <a:cs typeface="Arial" charset="0"/>
            </a:endParaRPr>
          </a:p>
        </p:txBody>
      </p:sp>
    </p:spTree>
  </p:cSld>
  <p:clrMapOvr>
    <a:masterClrMapping/>
  </p:clrMapOvr>
  <p:transition spd="slow">
    <p:comb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A4AB-B90B-4461-B8D0-6D7E59E8303E}" type="slidenum">
              <a:rPr lang="ru-RU"/>
              <a:pPr/>
              <a:t>3</a:t>
            </a:fld>
            <a:endParaRPr lang="ru-RU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Оборудование: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Модель ДНК; Иллюстрации ДНК, РНК, АТФ учебника Д.К. Беляева, презентация урока.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8C554-9C68-436E-9E15-3B1C42BA01EB}" type="slidenum">
              <a:rPr lang="ru-RU"/>
              <a:pPr/>
              <a:t>4</a:t>
            </a:fld>
            <a:endParaRPr lang="ru-RU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Ход урока: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0000FF"/>
                </a:solidFill>
              </a:rPr>
              <a:t>О П Р О С-</a:t>
            </a:r>
          </a:p>
          <a:p>
            <a:r>
              <a:rPr lang="ru-RU" sz="2400" dirty="0"/>
              <a:t>В чем особенность химического состава белков?</a:t>
            </a:r>
          </a:p>
          <a:p>
            <a:r>
              <a:rPr lang="ru-RU" sz="2400" dirty="0"/>
              <a:t>Почему оказался прав Ф.Энгельс, когда высказал мысль: «Жизнь есть способ существования белковых тел…»</a:t>
            </a:r>
          </a:p>
          <a:p>
            <a:r>
              <a:rPr lang="ru-RU" sz="2400" dirty="0"/>
              <a:t>Какие структуры белков встречаются в природе и в чем их особенность?</a:t>
            </a:r>
          </a:p>
          <a:p>
            <a:r>
              <a:rPr lang="ru-RU" sz="2400" dirty="0"/>
              <a:t>В чем выражается видовая специфичность белков?</a:t>
            </a:r>
          </a:p>
          <a:p>
            <a:r>
              <a:rPr lang="ru-RU" sz="2400" dirty="0"/>
              <a:t>Раскройте понятия «денатурация» и «</a:t>
            </a:r>
            <a:r>
              <a:rPr lang="ru-RU" sz="2400" dirty="0" err="1"/>
              <a:t>ренатурация</a:t>
            </a:r>
            <a:r>
              <a:rPr lang="ru-RU" sz="2400" dirty="0"/>
              <a:t>»</a:t>
            </a:r>
          </a:p>
          <a:p>
            <a:endParaRPr lang="ru-RU" sz="24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8546-2B6C-4435-91F8-369C96A7DB42}" type="slidenum">
              <a:rPr lang="ru-RU"/>
              <a:pPr/>
              <a:t>5</a:t>
            </a:fld>
            <a:endParaRPr lang="ru-RU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Запомни: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050" y="1600200"/>
            <a:ext cx="663575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2400"/>
          </a:p>
          <a:p>
            <a:r>
              <a:rPr lang="ru-RU" sz="2400" b="1">
                <a:solidFill>
                  <a:srgbClr val="0000FF"/>
                </a:solidFill>
              </a:rPr>
              <a:t>Белки</a:t>
            </a:r>
            <a:r>
              <a:rPr lang="ru-RU" sz="2400">
                <a:solidFill>
                  <a:srgbClr val="0000FF"/>
                </a:solidFill>
              </a:rPr>
              <a:t>-биополимеры. Мономеры белков-аминокислоты(АК-20). Видовая специфичность белков определяется набором АК, количеством и последовательностью в полипептидной цепи. Функции белков многообразны, они определяют место Б. в природе. Различают </a:t>
            </a:r>
            <a:r>
              <a:rPr lang="en-US" sz="2400">
                <a:solidFill>
                  <a:srgbClr val="0000FF"/>
                </a:solidFill>
              </a:rPr>
              <a:t>I</a:t>
            </a:r>
            <a:r>
              <a:rPr lang="ru-RU" sz="2400">
                <a:solidFill>
                  <a:srgbClr val="0000FF"/>
                </a:solidFill>
              </a:rPr>
              <a:t>,</a:t>
            </a:r>
            <a:r>
              <a:rPr lang="en-US" sz="2400">
                <a:solidFill>
                  <a:srgbClr val="0000FF"/>
                </a:solidFill>
              </a:rPr>
              <a:t> II</a:t>
            </a:r>
            <a:r>
              <a:rPr lang="ru-RU" sz="2400">
                <a:solidFill>
                  <a:srgbClr val="0000FF"/>
                </a:solidFill>
              </a:rPr>
              <a:t>,</a:t>
            </a:r>
            <a:r>
              <a:rPr lang="en-US" sz="2400">
                <a:solidFill>
                  <a:srgbClr val="0000FF"/>
                </a:solidFill>
              </a:rPr>
              <a:t> III</a:t>
            </a:r>
            <a:r>
              <a:rPr lang="ru-RU" sz="2400">
                <a:solidFill>
                  <a:srgbClr val="0000FF"/>
                </a:solidFill>
              </a:rPr>
              <a:t>,</a:t>
            </a:r>
            <a:r>
              <a:rPr lang="en-US" sz="2400">
                <a:solidFill>
                  <a:srgbClr val="0000FF"/>
                </a:solidFill>
              </a:rPr>
              <a:t> IV</a:t>
            </a:r>
            <a:r>
              <a:rPr lang="ru-RU" sz="2400">
                <a:solidFill>
                  <a:srgbClr val="0000FF"/>
                </a:solidFill>
              </a:rPr>
              <a:t> структуры Б, различающихся по типу связи. В организме человека- 5млн. Белков.</a:t>
            </a:r>
          </a:p>
        </p:txBody>
      </p:sp>
      <p:pic>
        <p:nvPicPr>
          <p:cNvPr id="28676" name="Picture 4" descr="j0299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557338"/>
            <a:ext cx="1655762" cy="15113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1432-775D-48FE-B36D-C84208BED763}" type="slidenum">
              <a:rPr lang="ru-RU"/>
              <a:pPr/>
              <a:t>6</a:t>
            </a:fld>
            <a:endParaRPr lang="ru-RU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II.</a:t>
            </a:r>
            <a:r>
              <a:rPr lang="ru-RU"/>
              <a:t>Изучение нового материала.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>
                <a:solidFill>
                  <a:srgbClr val="0000FF"/>
                </a:solidFill>
              </a:rPr>
              <a:t>Нуклеиновые кислоты/</a:t>
            </a:r>
            <a:r>
              <a:rPr lang="ru-RU" i="1">
                <a:solidFill>
                  <a:srgbClr val="0000FF"/>
                </a:solidFill>
              </a:rPr>
              <a:t>характеристика</a:t>
            </a:r>
            <a:r>
              <a:rPr lang="ru-RU" b="1">
                <a:solidFill>
                  <a:srgbClr val="0000FF"/>
                </a:solidFill>
              </a:rPr>
              <a:t>/</a:t>
            </a:r>
          </a:p>
          <a:p>
            <a:r>
              <a:rPr lang="ru-RU"/>
              <a:t>«нуклеус»- от лат. –ядро. НК-биополимеры.</a:t>
            </a:r>
          </a:p>
          <a:p>
            <a:r>
              <a:rPr lang="ru-RU"/>
              <a:t>Впервые были обнаружены в ядре. Играют важную роль в синтезе белков в клетке, в мутациях. </a:t>
            </a:r>
          </a:p>
          <a:p>
            <a:r>
              <a:rPr lang="ru-RU"/>
              <a:t>Мономеры НК-нуклеотиды. </a:t>
            </a:r>
          </a:p>
          <a:p>
            <a:r>
              <a:rPr lang="ru-RU"/>
              <a:t>Обнаружены в ядрах лейкоцитов в 1869г. Ф.Мишером.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FD19-A322-49AE-8C0A-84602C2CF485}" type="slidenum">
              <a:rPr lang="ru-RU"/>
              <a:pPr/>
              <a:t>7</a:t>
            </a:fld>
            <a:endParaRPr lang="ru-RU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dirty="0"/>
              <a:t>Сравнительная характеристика НК</a:t>
            </a:r>
          </a:p>
        </p:txBody>
      </p:sp>
      <p:graphicFrame>
        <p:nvGraphicFramePr>
          <p:cNvPr id="30822" name="Group 102"/>
          <p:cNvGraphicFramePr>
            <a:graphicFrameLocks noGrp="1"/>
          </p:cNvGraphicFramePr>
          <p:nvPr>
            <p:ph type="tbl" idx="1"/>
          </p:nvPr>
        </p:nvGraphicFramePr>
        <p:xfrm>
          <a:off x="827088" y="1844675"/>
          <a:ext cx="7993062" cy="4947095"/>
        </p:xfrm>
        <a:graphic>
          <a:graphicData uri="http://schemas.openxmlformats.org/drawingml/2006/table">
            <a:tbl>
              <a:tblPr/>
              <a:tblGrid>
                <a:gridCol w="2016125"/>
                <a:gridCol w="3097212"/>
                <a:gridCol w="2879725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Признаки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РНК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ДНК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Нахождение в клетке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Ядро, митохондрии, рибосомы, хлоропласты.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Ядро,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митохондрии, хлоропласты.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Нахождение в ядре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Ядрышко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Хромосомы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Состав нуклеотида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Одинарная полинуклеотидная цепочка, кроме вирусов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Двойная, свернутая правозакрученная спираль (Дж.Уотсон и Ф.Крик в 1953г.)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CF32-0761-4F6D-9154-5BF5303629E3}" type="slidenum">
              <a:rPr lang="ru-RU"/>
              <a:pPr/>
              <a:t>8</a:t>
            </a:fld>
            <a:endParaRPr lang="ru-RU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Сравнительная характеристика НК</a:t>
            </a:r>
          </a:p>
        </p:txBody>
      </p:sp>
      <p:graphicFrame>
        <p:nvGraphicFramePr>
          <p:cNvPr id="32825" name="Group 57"/>
          <p:cNvGraphicFramePr>
            <a:graphicFrameLocks noGrp="1"/>
          </p:cNvGraphicFramePr>
          <p:nvPr>
            <p:ph type="tbl" idx="1"/>
          </p:nvPr>
        </p:nvGraphicFramePr>
        <p:xfrm>
          <a:off x="684213" y="1628775"/>
          <a:ext cx="8208962" cy="5160963"/>
        </p:xfrm>
        <a:graphic>
          <a:graphicData uri="http://schemas.openxmlformats.org/drawingml/2006/table">
            <a:tbl>
              <a:tblPr/>
              <a:tblGrid>
                <a:gridCol w="2217737"/>
                <a:gridCol w="2879725"/>
                <a:gridCol w="3111500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Признаки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РНК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ДНК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Состав нуклеотида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1.Азотистое основание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А-аденин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У-урацил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Г-гуанин,Ц-цитозин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2.Углевод рибоза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3.Остаток фосфорной кислоты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1.Азотистое основание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А-аденин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Т-тимин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Г-гуанин,Ц-цитозин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2.Углевод дезоксирибоза 3.Остаток фосфорной кислоты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28828-8068-46AF-9518-E9A261951E92}" type="slidenum">
              <a:rPr lang="ru-RU"/>
              <a:pPr/>
              <a:t>9</a:t>
            </a:fld>
            <a:endParaRPr lang="ru-RU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Сравнительная характеристика НК</a:t>
            </a:r>
          </a:p>
        </p:txBody>
      </p:sp>
      <p:graphicFrame>
        <p:nvGraphicFramePr>
          <p:cNvPr id="34881" name="Group 65"/>
          <p:cNvGraphicFramePr>
            <a:graphicFrameLocks noGrp="1"/>
          </p:cNvGraphicFramePr>
          <p:nvPr>
            <p:ph type="tbl" idx="1"/>
          </p:nvPr>
        </p:nvGraphicFramePr>
        <p:xfrm>
          <a:off x="790575" y="1455738"/>
          <a:ext cx="8245475" cy="5287963"/>
        </p:xfrm>
        <a:graphic>
          <a:graphicData uri="http://schemas.openxmlformats.org/drawingml/2006/table">
            <a:tbl>
              <a:tblPr/>
              <a:tblGrid>
                <a:gridCol w="1857375"/>
                <a:gridCol w="3398838"/>
                <a:gridCol w="2989262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Признаки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РНК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ДНК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способна к самоудвоению.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Лабильна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Способна к самоудвоению по принципу компли-ментарности:А-Т; Т-А; Г-Ц;Ц-Г. Стабильна.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Функции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и-РНК (или м-РНК)определяет порядок расположения АК в белке;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Т-РНК- подносит АК к месту синтеза белка(к рибосомам);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-РНК определяет структуру рибосом.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Химическая основа гена. Хранение и передача наследственной информации о структуре белков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387</TotalTime>
  <Words>872</Words>
  <Application>Microsoft Office PowerPoint</Application>
  <PresentationFormat>Экран (4:3)</PresentationFormat>
  <Paragraphs>186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Times New Roman</vt:lpstr>
      <vt:lpstr>Wingdings</vt:lpstr>
      <vt:lpstr>Слои</vt:lpstr>
      <vt:lpstr>Биополимеры. Нуклеиновые кислоты. АТФ. </vt:lpstr>
      <vt:lpstr>Задачи:</vt:lpstr>
      <vt:lpstr>Оборудование: </vt:lpstr>
      <vt:lpstr>Ход урока:</vt:lpstr>
      <vt:lpstr>Запомни:</vt:lpstr>
      <vt:lpstr>II.Изучение нового материала.</vt:lpstr>
      <vt:lpstr>Сравнительная характеристика НК</vt:lpstr>
      <vt:lpstr>Сравнительная характеристика НК</vt:lpstr>
      <vt:lpstr>Сравнительная характеристика НК</vt:lpstr>
      <vt:lpstr>Запиши:</vt:lpstr>
      <vt:lpstr>Реши задачу:</vt:lpstr>
      <vt:lpstr>Решение:</vt:lpstr>
      <vt:lpstr>АТФ. Почему АТФ называют «аккумулятором» клетки?</vt:lpstr>
      <vt:lpstr>Структура молекулы АТФ</vt:lpstr>
      <vt:lpstr>Запомни:</vt:lpstr>
      <vt:lpstr>Реши задачу:</vt:lpstr>
      <vt:lpstr>Выполни тест (выбирая правильный ответ, Вы получите ключевое слово)</vt:lpstr>
      <vt:lpstr>Выполни тест</vt:lpstr>
      <vt:lpstr>Выполни тест</vt:lpstr>
      <vt:lpstr>Выполни тест</vt:lpstr>
      <vt:lpstr>Ключевое слово:</vt:lpstr>
    </vt:vector>
  </TitlesOfParts>
  <Company>FIO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user1-5</dc:creator>
  <cp:lastModifiedBy>Николай</cp:lastModifiedBy>
  <cp:revision>29</cp:revision>
  <dcterms:created xsi:type="dcterms:W3CDTF">2005-09-27T06:52:03Z</dcterms:created>
  <dcterms:modified xsi:type="dcterms:W3CDTF">2012-09-10T06:41:19Z</dcterms:modified>
</cp:coreProperties>
</file>