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28" r:id="rId1"/>
  </p:sldMasterIdLst>
  <p:handoutMasterIdLst>
    <p:handoutMasterId r:id="rId22"/>
  </p:handoutMasterIdLst>
  <p:sldIdLst>
    <p:sldId id="256" r:id="rId2"/>
    <p:sldId id="257" r:id="rId3"/>
    <p:sldId id="268" r:id="rId4"/>
    <p:sldId id="269" r:id="rId5"/>
    <p:sldId id="270" r:id="rId6"/>
    <p:sldId id="266" r:id="rId7"/>
    <p:sldId id="267" r:id="rId8"/>
    <p:sldId id="271" r:id="rId9"/>
    <p:sldId id="276" r:id="rId10"/>
    <p:sldId id="272" r:id="rId11"/>
    <p:sldId id="281" r:id="rId12"/>
    <p:sldId id="273" r:id="rId13"/>
    <p:sldId id="282" r:id="rId14"/>
    <p:sldId id="274" r:id="rId15"/>
    <p:sldId id="283" r:id="rId16"/>
    <p:sldId id="284" r:id="rId17"/>
    <p:sldId id="285" r:id="rId18"/>
    <p:sldId id="286" r:id="rId19"/>
    <p:sldId id="275" r:id="rId20"/>
    <p:sldId id="277" r:id="rId21"/>
  </p:sldIdLst>
  <p:sldSz cx="9144000" cy="6858000" type="screen4x3"/>
  <p:notesSz cx="6784975" cy="9906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597" autoAdjust="0"/>
    <p:restoredTop sz="94660"/>
  </p:normalViewPr>
  <p:slideViewPr>
    <p:cSldViewPr>
      <p:cViewPr varScale="1">
        <p:scale>
          <a:sx n="75" d="100"/>
          <a:sy n="75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005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3338" y="0"/>
            <a:ext cx="294005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E84542A-68D0-4133-80DB-C694A5DDA702}" type="datetimeFigureOut">
              <a:rPr lang="ru-RU"/>
              <a:pPr>
                <a:defRPr/>
              </a:pPr>
              <a:t>17.04.2012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09113"/>
            <a:ext cx="294005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3338" y="9409113"/>
            <a:ext cx="294005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8EB0CDC-7119-4805-B927-FADD0A035A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grpSp>
        <p:nvGrpSpPr>
          <p:cNvPr id="6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7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38E8B-8182-4E6C-B913-17B5D1621ACB}" type="datetimeFigureOut">
              <a:rPr lang="ru-RU"/>
              <a:pPr>
                <a:defRPr/>
              </a:pPr>
              <a:t>17.04.2012</a:t>
            </a:fld>
            <a:endParaRPr lang="ru-RU"/>
          </a:p>
        </p:txBody>
      </p:sp>
      <p:sp>
        <p:nvSpPr>
          <p:cNvPr id="11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92775-5C32-471B-96FB-C5F6CE62BC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B4CD9-E774-46A4-8486-366167134E17}" type="datetimeFigureOut">
              <a:rPr lang="ru-RU"/>
              <a:pPr>
                <a:defRPr/>
              </a:pPr>
              <a:t>17.04.2012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E6E8F-3E70-426A-885F-8A027B7C65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1861A-9C6D-442F-BAA9-252048FEC0DC}" type="datetimeFigureOut">
              <a:rPr lang="ru-RU"/>
              <a:pPr>
                <a:defRPr/>
              </a:pPr>
              <a:t>17.04.2012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757422-E015-49E6-BEA2-23DCC860D1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C0781-28F2-4630-BE78-3ECC2596D3F0}" type="datetimeFigureOut">
              <a:rPr lang="ru-RU"/>
              <a:pPr>
                <a:defRPr/>
              </a:pPr>
              <a:t>17.04.2012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8826A-212D-4A0E-9836-DA3EE74A10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grpSp>
        <p:nvGrpSpPr>
          <p:cNvPr id="6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7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7ED09-5555-4B9E-BC77-6A68323006EC}" type="datetimeFigureOut">
              <a:rPr lang="ru-RU"/>
              <a:pPr>
                <a:defRPr/>
              </a:pPr>
              <a:t>17.04.2012</a:t>
            </a:fld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CB6A9-83E3-4D15-896C-D81B7F43CF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EFA408-6814-45B3-AA47-32E84701AE8B}" type="datetimeFigureOut">
              <a:rPr lang="ru-RU"/>
              <a:pPr>
                <a:defRPr/>
              </a:pPr>
              <a:t>17.04.2012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72194-1DD0-470B-9B83-122E18D1A5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37507-C7EF-4358-8394-1A1B4BB36CEC}" type="datetimeFigureOut">
              <a:rPr lang="ru-RU"/>
              <a:pPr>
                <a:defRPr/>
              </a:pPr>
              <a:t>17.04.2012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48254-F39C-4196-B267-C05989E9DC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452882-A6E6-4C2E-A3B5-600F663A2A71}" type="datetimeFigureOut">
              <a:rPr lang="ru-RU"/>
              <a:pPr>
                <a:defRPr/>
              </a:pPr>
              <a:t>17.04.2012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EFD951-E9AD-4317-9860-40D347E3B8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72332E-A87C-4993-9842-C5557AC76315}" type="datetimeFigureOut">
              <a:rPr lang="ru-RU"/>
              <a:pPr>
                <a:defRPr/>
              </a:pPr>
              <a:t>17.04.2012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9B0ED-8DE9-4709-93E6-E4E55080F5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D60EFB-1E76-429D-8688-B059AF6B9F32}" type="datetimeFigureOut">
              <a:rPr lang="ru-RU"/>
              <a:pPr>
                <a:defRPr/>
              </a:pPr>
              <a:t>17.04.2012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E33EDB-CC0A-4EA0-9E7A-969E93A563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5B510-F694-40E2-AE2F-24D68FDFBB9D}" type="datetimeFigureOut">
              <a:rPr lang="ru-RU"/>
              <a:pPr>
                <a:defRPr/>
              </a:pPr>
              <a:t>17.04.2012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911EF5-ED67-4F98-B1EE-B7DABBD77D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98E7A77-CD60-40FB-B822-E5DD29B9A5EE}" type="datetimeFigureOut">
              <a:rPr lang="ru-RU"/>
              <a:pPr>
                <a:defRPr/>
              </a:pPr>
              <a:t>17.04.2012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AF8A619-F961-4950-972A-7A85150F12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grpSp>
          <p:nvGrpSpPr>
            <p:cNvPr id="12" name="Полилиния 11"/>
            <p:cNvGrpSpPr>
              <a:grpSpLocks/>
            </p:cNvGrpSpPr>
            <p:nvPr/>
          </p:nvGrpSpPr>
          <p:grpSpPr bwMode="auto">
            <a:xfrm>
              <a:off x="-6124" y="-10242"/>
              <a:ext cx="9137904" cy="1048512"/>
              <a:chOff x="-6096" y="-24384"/>
              <a:chExt cx="9137904" cy="1048512"/>
            </a:xfrm>
          </p:grpSpPr>
          <p:pic>
            <p:nvPicPr>
              <p:cNvPr id="1034" name="Полилиния 11"/>
              <p:cNvPicPr>
                <a:picLocks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-6096" y="-24384"/>
                <a:ext cx="9137904" cy="1048512"/>
              </a:xfrm>
              <a:prstGeom prst="rect">
                <a:avLst/>
              </a:prstGeom>
              <a:noFill/>
            </p:spPr>
          </p:pic>
          <p:sp>
            <p:nvSpPr>
              <p:cNvPr id="1035" name="Text Box 11"/>
              <p:cNvSpPr txBox="1">
                <a:spLocks noChangeArrowheads="1"/>
              </p:cNvSpPr>
              <p:nvPr/>
            </p:nvSpPr>
            <p:spPr bwMode="auto">
              <a:xfrm rot="21435692">
                <a:off x="-29294" y="421671"/>
                <a:ext cx="0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Constantia" pitchFamily="18" charset="0"/>
                </a:endParaRPr>
              </a:p>
            </p:txBody>
          </p:sp>
        </p:grp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0" r:id="rId1"/>
    <p:sldLayoutId id="2147484139" r:id="rId2"/>
    <p:sldLayoutId id="2147484141" r:id="rId3"/>
    <p:sldLayoutId id="2147484138" r:id="rId4"/>
    <p:sldLayoutId id="2147484137" r:id="rId5"/>
    <p:sldLayoutId id="2147484136" r:id="rId6"/>
    <p:sldLayoutId id="2147484135" r:id="rId7"/>
    <p:sldLayoutId id="2147484134" r:id="rId8"/>
    <p:sldLayoutId id="2147484142" r:id="rId9"/>
    <p:sldLayoutId id="2147484133" r:id="rId10"/>
    <p:sldLayoutId id="214748413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ctr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347663" y="2041525"/>
            <a:ext cx="8551862" cy="4279900"/>
          </a:xfrm>
        </p:spPr>
      </p:pic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5325" y="854075"/>
            <a:ext cx="8120063" cy="1651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4" descr="detectiv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2214563"/>
            <a:ext cx="4071938" cy="248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25" y="1571625"/>
            <a:ext cx="8143875" cy="3929063"/>
          </a:xfrm>
        </p:spPr>
        <p:txBody>
          <a:bodyPr>
            <a:normAutofit fontScale="85000" lnSpcReduction="2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i="1" dirty="0" smtClean="0"/>
              <a:t>                    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i="1" dirty="0" smtClean="0"/>
              <a:t>                      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i="1" dirty="0" smtClean="0"/>
              <a:t>                                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i="1" dirty="0" smtClean="0"/>
              <a:t>                              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i="1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i="1" dirty="0" smtClean="0"/>
              <a:t>                   </a:t>
            </a:r>
          </a:p>
          <a:p>
            <a:pPr marL="274320" indent="-274320" fontAlgn="auto">
              <a:lnSpc>
                <a:spcPct val="17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i="1" dirty="0" smtClean="0"/>
              <a:t>                                     Сбор</a:t>
            </a:r>
            <a:r>
              <a:rPr lang="ru-RU" sz="2800" i="1" dirty="0"/>
              <a:t>, обработка информации</a:t>
            </a:r>
            <a:r>
              <a:rPr lang="ru-RU" sz="2800" i="1" dirty="0" smtClean="0"/>
              <a:t>.</a:t>
            </a:r>
          </a:p>
          <a:p>
            <a:pPr marL="274320" indent="-274320" fontAlgn="auto">
              <a:lnSpc>
                <a:spcPct val="17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i="1" dirty="0" smtClean="0"/>
              <a:t>Анализ </a:t>
            </a:r>
            <a:r>
              <a:rPr lang="ru-RU" sz="2800" i="1" dirty="0"/>
              <a:t>и обобщение полученных материалов</a:t>
            </a:r>
            <a:r>
              <a:rPr lang="ru-RU" sz="2800" dirty="0"/>
              <a:t>.</a:t>
            </a:r>
          </a:p>
          <a:p>
            <a:pPr marL="274320" indent="-274320" fontAlgn="auto">
              <a:lnSpc>
                <a:spcPct val="17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i="1" dirty="0"/>
              <a:t>Подготовка отчёта исследования.</a:t>
            </a:r>
            <a:endParaRPr lang="ru-RU" sz="2800" dirty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 smtClean="0"/>
          </a:p>
        </p:txBody>
      </p:sp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3413" y="463550"/>
            <a:ext cx="8229600" cy="1938338"/>
          </a:xfrm>
          <a:prstGeom prst="rect">
            <a:avLst/>
          </a:prstGeom>
          <a:noFill/>
        </p:spPr>
      </p:pic>
      <p:pic>
        <p:nvPicPr>
          <p:cNvPr id="23556" name="Рисунок 5" descr="0001-001-Publichnyj-otchet-obrazovatelnogo-uchrezhdenija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13" y="3286125"/>
            <a:ext cx="385762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75" y="1500188"/>
            <a:ext cx="3357563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57158" y="642918"/>
            <a:ext cx="9001156" cy="71438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Подведение итогов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исследования.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0" y="1643063"/>
            <a:ext cx="7500938" cy="4857750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000" spc="300" dirty="0" smtClean="0"/>
              <a:t>Защита сообщений.</a:t>
            </a:r>
            <a:endParaRPr lang="ru-RU" sz="2000" spc="300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000" spc="300" dirty="0" smtClean="0">
                <a:latin typeface="Times New Roman" pitchFamily="18" charset="0"/>
                <a:cs typeface="Times New Roman" pitchFamily="18" charset="0"/>
              </a:rPr>
              <a:t>Открытие бактерий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000" spc="300" dirty="0" smtClean="0">
                <a:latin typeface="Times New Roman" pitchFamily="18" charset="0"/>
                <a:cs typeface="Times New Roman" pitchFamily="18" charset="0"/>
              </a:rPr>
              <a:t>Первым человеком,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000" spc="300" dirty="0" smtClean="0">
                <a:latin typeface="Times New Roman" pitchFamily="18" charset="0"/>
                <a:cs typeface="Times New Roman" pitchFamily="18" charset="0"/>
              </a:rPr>
              <a:t>   увидевшим микробы,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000" spc="300" dirty="0" smtClean="0">
                <a:latin typeface="Times New Roman" pitchFamily="18" charset="0"/>
                <a:cs typeface="Times New Roman" pitchFamily="18" charset="0"/>
              </a:rPr>
              <a:t>   был голландец </a:t>
            </a:r>
            <a:r>
              <a:rPr lang="ru-RU" sz="2000" spc="300" dirty="0" err="1" smtClean="0">
                <a:latin typeface="Times New Roman" pitchFamily="18" charset="0"/>
                <a:cs typeface="Times New Roman" pitchFamily="18" charset="0"/>
              </a:rPr>
              <a:t>Антони</a:t>
            </a:r>
            <a:r>
              <a:rPr lang="ru-RU" sz="2000" spc="3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000" spc="300" dirty="0" smtClean="0">
                <a:latin typeface="Times New Roman" pitchFamily="18" charset="0"/>
                <a:cs typeface="Times New Roman" pitchFamily="18" charset="0"/>
              </a:rPr>
              <a:t>   Ван Левенгук. Он смог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000" spc="300" dirty="0" smtClean="0">
                <a:latin typeface="Times New Roman" pitchFamily="18" charset="0"/>
                <a:cs typeface="Times New Roman" pitchFamily="18" charset="0"/>
              </a:rPr>
              <a:t>   подтвердить на практике существовавшее </a:t>
            </a:r>
            <a:r>
              <a:rPr lang="ru-RU" sz="2000" spc="300" dirty="0" err="1" smtClean="0">
                <a:latin typeface="Times New Roman" pitchFamily="18" charset="0"/>
                <a:cs typeface="Times New Roman" pitchFamily="18" charset="0"/>
              </a:rPr>
              <a:t>доэтого</a:t>
            </a:r>
            <a:r>
              <a:rPr lang="ru-RU" sz="2000" spc="300" dirty="0" smtClean="0">
                <a:latin typeface="Times New Roman" pitchFamily="18" charset="0"/>
                <a:cs typeface="Times New Roman" pitchFamily="18" charset="0"/>
              </a:rPr>
              <a:t> лишь в теории знание о микробах. С помощью собственного микроскопа (на деле                                        представлявшем собой сильную лупу, увеличивавшую в 300 раз) Левенгук с удивлением обнаружил огромное количество неведомых живых микроорганизмом в капле воды. Мир был поражен открытиями Левенгука: оказалось, что микробы есть практически во всем, что нас окружает!</a:t>
            </a:r>
            <a:endParaRPr lang="ru-RU" sz="2000" spc="3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8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643188"/>
            <a:ext cx="1731963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Рисунок 4" descr="Безымянный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3" y="2571750"/>
            <a:ext cx="4659312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928688"/>
            <a:ext cx="8429625" cy="5429250"/>
          </a:xfrm>
        </p:spPr>
        <p:txBody>
          <a:bodyPr>
            <a:normAutofit fontScale="77500" lnSpcReduction="2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4600" b="1" i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Защита сообщений</a:t>
            </a:r>
            <a:r>
              <a:rPr lang="ru-RU" sz="46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i="1" dirty="0" smtClean="0">
                <a:solidFill>
                  <a:schemeClr val="accent1"/>
                </a:solidFill>
              </a:rPr>
              <a:t>Где живут бактерии</a:t>
            </a:r>
            <a:endParaRPr lang="ru-RU" b="1" i="1" dirty="0">
              <a:solidFill>
                <a:schemeClr val="accent1"/>
              </a:solidFill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i="1" dirty="0" smtClean="0">
                <a:solidFill>
                  <a:schemeClr val="accent1"/>
                </a:solidFill>
              </a:rPr>
              <a:t>Бактерии</a:t>
            </a:r>
            <a:r>
              <a:rPr lang="ru-RU" dirty="0" smtClean="0">
                <a:solidFill>
                  <a:schemeClr val="accent1"/>
                </a:solidFill>
              </a:rPr>
              <a:t> — наиболее распространенная форма жизни на Земле. Это микроорганизмы, их можно рассмотреть только под микроскопом. Бактерия состоит только из одной клетки и имеет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>
                <a:solidFill>
                  <a:schemeClr val="accent1"/>
                </a:solidFill>
              </a:rPr>
              <a:t>     свойства как животных,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>
                <a:solidFill>
                  <a:schemeClr val="accent1"/>
                </a:solidFill>
              </a:rPr>
              <a:t>     так и растений. Существует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>
                <a:solidFill>
                  <a:schemeClr val="accent1"/>
                </a:solidFill>
              </a:rPr>
              <a:t>     по крайней мере две тысячи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>
                <a:solidFill>
                  <a:schemeClr val="accent1"/>
                </a:solidFill>
              </a:rPr>
              <a:t>     видов бактерий, и живут они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>
                <a:solidFill>
                  <a:schemeClr val="accent1"/>
                </a:solidFill>
              </a:rPr>
              <a:t>     повсюду. Они обитают во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>
                <a:solidFill>
                  <a:schemeClr val="accent1"/>
                </a:solidFill>
              </a:rPr>
              <a:t>     рту, носу, кишечнике всех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>
                <a:solidFill>
                  <a:schemeClr val="accent1"/>
                </a:solidFill>
              </a:rPr>
              <a:t>     живых существ,  включая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>
                <a:solidFill>
                  <a:schemeClr val="accent1"/>
                </a:solidFill>
              </a:rPr>
              <a:t>     человека. Другие живут в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>
                <a:solidFill>
                  <a:schemeClr val="accent1"/>
                </a:solidFill>
              </a:rPr>
              <a:t>     опавших листьях, мертвых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>
                <a:solidFill>
                  <a:schemeClr val="accent1"/>
                </a:solidFill>
              </a:rPr>
              <a:t>     деревьях, останках погибших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>
                <a:solidFill>
                  <a:schemeClr val="accent1"/>
                </a:solidFill>
              </a:rPr>
              <a:t>     животных и скелетах.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1143000"/>
            <a:ext cx="4500562" cy="5286375"/>
          </a:xfrm>
        </p:spPr>
        <p:txBody>
          <a:bodyPr>
            <a:normAutofit fontScale="92500" lnSpcReduction="2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solidFill>
                  <a:schemeClr val="accent2"/>
                </a:solidFill>
              </a:rPr>
              <a:t>Изучением микробов занимается  </a:t>
            </a:r>
            <a:r>
              <a:rPr lang="ru-RU" b="1" i="1" dirty="0" smtClean="0">
                <a:solidFill>
                  <a:schemeClr val="accent2"/>
                </a:solidFill>
              </a:rPr>
              <a:t>микробиология</a:t>
            </a:r>
            <a:r>
              <a:rPr lang="ru-RU" dirty="0" smtClean="0">
                <a:solidFill>
                  <a:schemeClr val="accent2"/>
                </a:solidFill>
              </a:rPr>
              <a:t> – одна из областей медицинских знаний. Именно благодаря ее достижениям мы сегодня гораздо меньше болеем, чем наши предки!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 smtClean="0">
              <a:solidFill>
                <a:schemeClr val="accent2"/>
              </a:solidFill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solidFill>
                  <a:schemeClr val="accent2"/>
                </a:solidFill>
              </a:rPr>
              <a:t>Известно, что в 1 кубическом миллиметре воды содержится несколько миллиардов различных микробов: все это можно наблюдать в электронный микроскоп.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  <p:pic>
        <p:nvPicPr>
          <p:cNvPr id="2662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071563"/>
            <a:ext cx="428625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Содержимое 2"/>
          <p:cNvSpPr>
            <a:spLocks noGrp="1"/>
          </p:cNvSpPr>
          <p:nvPr>
            <p:ph idx="1"/>
          </p:nvPr>
        </p:nvSpPr>
        <p:spPr>
          <a:xfrm>
            <a:off x="428625" y="2286000"/>
            <a:ext cx="8229600" cy="4389438"/>
          </a:xfrm>
        </p:spPr>
        <p:txBody>
          <a:bodyPr/>
          <a:lstStyle/>
          <a:p>
            <a:r>
              <a:rPr lang="ru-RU" smtClean="0">
                <a:solidFill>
                  <a:schemeClr val="accent2"/>
                </a:solidFill>
              </a:rPr>
              <a:t>Всасывание витаминов и аминокислот.</a:t>
            </a:r>
          </a:p>
          <a:p>
            <a:r>
              <a:rPr lang="ru-RU" smtClean="0">
                <a:solidFill>
                  <a:schemeClr val="accent2"/>
                </a:solidFill>
              </a:rPr>
              <a:t>Производство молочной, уксусной, муравьиной и янтарной кислот, которые участвуют в обмене веществ.</a:t>
            </a:r>
          </a:p>
          <a:p>
            <a:r>
              <a:rPr lang="ru-RU" smtClean="0">
                <a:solidFill>
                  <a:schemeClr val="accent2"/>
                </a:solidFill>
              </a:rPr>
              <a:t>Производство витаминов.</a:t>
            </a:r>
          </a:p>
          <a:p>
            <a:r>
              <a:rPr lang="ru-RU" smtClean="0">
                <a:solidFill>
                  <a:schemeClr val="accent2"/>
                </a:solidFill>
              </a:rPr>
              <a:t>Усиление иммунитета.</a:t>
            </a:r>
          </a:p>
          <a:p>
            <a:r>
              <a:rPr lang="ru-RU" smtClean="0">
                <a:solidFill>
                  <a:schemeClr val="accent2"/>
                </a:solidFill>
              </a:rPr>
              <a:t>Предупреждение проникновения болезнетворных бактерий через слизистую оболочку.</a:t>
            </a:r>
          </a:p>
          <a:p>
            <a:r>
              <a:rPr lang="ru-RU" smtClean="0">
                <a:solidFill>
                  <a:schemeClr val="accent2"/>
                </a:solidFill>
              </a:rPr>
              <a:t>Улучшение состава крови, обмена жиров.</a:t>
            </a:r>
          </a:p>
          <a:p>
            <a:endParaRPr lang="ru-RU" smtClean="0"/>
          </a:p>
        </p:txBody>
      </p:sp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2788" y="371475"/>
            <a:ext cx="7675562" cy="1974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7"/>
          <p:cNvSpPr>
            <a:spLocks noGrp="1"/>
          </p:cNvSpPr>
          <p:nvPr>
            <p:ph type="title"/>
          </p:nvPr>
        </p:nvSpPr>
        <p:spPr>
          <a:xfrm>
            <a:off x="428625" y="500063"/>
            <a:ext cx="8301038" cy="2928937"/>
          </a:xfrm>
        </p:spPr>
        <p:txBody>
          <a:bodyPr/>
          <a:lstStyle/>
          <a:p>
            <a:r>
              <a:rPr lang="ru-RU" sz="2000" b="1" i="1" smtClean="0">
                <a:solidFill>
                  <a:schemeClr val="accent2"/>
                </a:solidFill>
              </a:rPr>
              <a:t>В организме человека содержится очень много полезных и вредных бактерий. Вредных бактерий всегда меньше. Если организм человека здоров, то вредные микробы, попавшие в него, сразу же уничтожаются полезными микробами. Если в кишечник попадает кишечная палочка, то человек может заболеть. Вредные бактерии могут стать активными при благоприятных условиях, и человек заболеет. Это происходит, когда организм слабеет, например, в зимнее время от недостатка витаминов и разных питательных веществ, закаливания</a:t>
            </a:r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3643313"/>
            <a:ext cx="2974975" cy="2971800"/>
          </a:xfrm>
        </p:spPr>
      </p:pic>
      <p:pic>
        <p:nvPicPr>
          <p:cNvPr id="28675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4143375" y="3643313"/>
            <a:ext cx="4429125" cy="2933700"/>
          </a:xfr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160838" y="2643188"/>
            <a:ext cx="4983162" cy="3686175"/>
          </a:xfrm>
        </p:spPr>
      </p:pic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285750" y="857250"/>
            <a:ext cx="8229600" cy="2214563"/>
          </a:xfrm>
        </p:spPr>
        <p:txBody>
          <a:bodyPr/>
          <a:lstStyle/>
          <a:p>
            <a:r>
              <a:rPr lang="ru-RU" sz="2400" b="1" smtClean="0">
                <a:solidFill>
                  <a:schemeClr val="accent1"/>
                </a:solidFill>
              </a:rPr>
              <a:t>Вредные бактерии вызывают тяжёлые заболевания у человека (туберкулёз, сибирскую язву, ангину, пищевые отравления, гонорею и др.), животных и растений (например, бактериальный ожог яблонь). Благоприятные внешние условия увеличивают скорость размножения бактерий и могут вызвать эпидемии.</a:t>
            </a:r>
            <a:endParaRPr lang="ru-RU" sz="2400" smtClean="0">
              <a:solidFill>
                <a:schemeClr val="accent1"/>
              </a:solidFill>
            </a:endParaRPr>
          </a:p>
        </p:txBody>
      </p:sp>
      <p:pic>
        <p:nvPicPr>
          <p:cNvPr id="29699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00063" y="3143250"/>
            <a:ext cx="3429000" cy="3429000"/>
          </a:xfrm>
        </p:spPr>
      </p:pic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4"/>
          <p:cNvSpPr>
            <a:spLocks noGrp="1"/>
          </p:cNvSpPr>
          <p:nvPr>
            <p:ph type="title"/>
          </p:nvPr>
        </p:nvSpPr>
        <p:spPr>
          <a:xfrm>
            <a:off x="428625" y="1071563"/>
            <a:ext cx="8229600" cy="2428875"/>
          </a:xfrm>
        </p:spPr>
        <p:txBody>
          <a:bodyPr/>
          <a:lstStyle/>
          <a:p>
            <a:r>
              <a:rPr lang="ru-RU" sz="2000" b="1" i="1" smtClean="0">
                <a:solidFill>
                  <a:schemeClr val="accent1"/>
                </a:solidFill>
              </a:rPr>
              <a:t>Большинство бактерий человеческого организма очень полезны для него. В кишечнике любого человека содержится примерно три килограмма бактерий. Эти друзья человека помогают ему справиться со всеми трудностями. Самые полезные бактерии -бифидобактерии. Если их в организме 98%, то человек здоров. Бифидобактерии — это настоящие стражи человеческого организма. Как только в него захочет проникнуть какая-либо болезнетворная бактерия, бифидобактерии вступают с ней в бой и убивают ее. </a:t>
            </a:r>
          </a:p>
        </p:txBody>
      </p:sp>
      <p:pic>
        <p:nvPicPr>
          <p:cNvPr id="30722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71500" y="4000500"/>
            <a:ext cx="2643188" cy="2690813"/>
          </a:xfrm>
        </p:spPr>
      </p:pic>
      <p:pic>
        <p:nvPicPr>
          <p:cNvPr id="30723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0" y="3214688"/>
            <a:ext cx="2000250" cy="290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88" y="4265613"/>
            <a:ext cx="2000250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5" y="3500438"/>
            <a:ext cx="1809750" cy="245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071813" y="3000375"/>
            <a:ext cx="5715000" cy="3429000"/>
          </a:xfr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5750" y="1214438"/>
            <a:ext cx="8229600" cy="257175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chemeClr val="accent1"/>
                </a:solidFill>
              </a:rPr>
              <a:t>Полезные бактерии нужно поддерживать в организме, так как они очень сильно помогают ему. Людям необходимо употреблять кисломолочные продукты, так как в них содержится много </a:t>
            </a:r>
            <a:r>
              <a:rPr lang="ru-RU" sz="2400" b="1" i="1" dirty="0" err="1" smtClean="0">
                <a:solidFill>
                  <a:schemeClr val="accent1"/>
                </a:solidFill>
              </a:rPr>
              <a:t>бифидобактерий</a:t>
            </a:r>
            <a:r>
              <a:rPr lang="ru-RU" sz="2400" b="1" i="1" dirty="0" smtClean="0">
                <a:solidFill>
                  <a:schemeClr val="accent1"/>
                </a:solidFill>
              </a:rPr>
              <a:t>. </a:t>
            </a:r>
            <a:br>
              <a:rPr lang="ru-RU" sz="2400" b="1" i="1" dirty="0" smtClean="0">
                <a:solidFill>
                  <a:schemeClr val="accent1"/>
                </a:solidFill>
              </a:rPr>
            </a:br>
            <a:r>
              <a:rPr lang="ru-RU" sz="2400" b="1" i="1" dirty="0" smtClean="0">
                <a:solidFill>
                  <a:schemeClr val="accent1"/>
                </a:solidFill>
              </a:rPr>
              <a:t>Тысячелетиями человек использовал молочнокислых бактерий для производства сыра, йогурта, кефира, уксуса, а также квашения</a:t>
            </a:r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</a:rPr>
              <a:t>..</a:t>
            </a:r>
            <a:endParaRPr lang="ru-RU" sz="2400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Рисунок 5" descr="x_03b4f58a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5" y="1143000"/>
            <a:ext cx="4011613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>
                <a:solidFill>
                  <a:schemeClr val="accent1"/>
                </a:solidFill>
              </a:rPr>
              <a:t>Какова наша тема? </a:t>
            </a:r>
          </a:p>
          <a:p>
            <a:pPr>
              <a:buFont typeface="Wingdings 2" pitchFamily="18" charset="2"/>
              <a:buNone/>
            </a:pPr>
            <a:r>
              <a:rPr lang="ru-RU" smtClean="0">
                <a:solidFill>
                  <a:schemeClr val="accent1"/>
                </a:solidFill>
              </a:rPr>
              <a:t>Что мы пытались изучить? </a:t>
            </a:r>
          </a:p>
          <a:p>
            <a:pPr>
              <a:buFont typeface="Wingdings 2" pitchFamily="18" charset="2"/>
              <a:buNone/>
            </a:pPr>
            <a:r>
              <a:rPr lang="ru-RU" smtClean="0">
                <a:solidFill>
                  <a:schemeClr val="accent1"/>
                </a:solidFill>
              </a:rPr>
              <a:t>К какому выводу пришли? </a:t>
            </a:r>
          </a:p>
          <a:p>
            <a:pPr>
              <a:buFont typeface="Wingdings 2" pitchFamily="18" charset="2"/>
              <a:buNone/>
            </a:pPr>
            <a:r>
              <a:rPr lang="ru-RU" smtClean="0">
                <a:solidFill>
                  <a:schemeClr val="accent1"/>
                </a:solidFill>
              </a:rPr>
              <a:t>                        Как доказать помогают или вредят                             </a:t>
            </a:r>
          </a:p>
          <a:p>
            <a:pPr>
              <a:buFont typeface="Wingdings 2" pitchFamily="18" charset="2"/>
              <a:buNone/>
            </a:pPr>
            <a:r>
              <a:rPr lang="ru-RU" smtClean="0">
                <a:solidFill>
                  <a:schemeClr val="accent1"/>
                </a:solidFill>
              </a:rPr>
              <a:t>                        бактерии человеку? </a:t>
            </a:r>
          </a:p>
          <a:p>
            <a:pPr>
              <a:buFont typeface="Wingdings 2" pitchFamily="18" charset="2"/>
              <a:buNone/>
            </a:pPr>
            <a:r>
              <a:rPr lang="ru-RU" smtClean="0">
                <a:solidFill>
                  <a:schemeClr val="accent1"/>
                </a:solidFill>
              </a:rPr>
              <a:t>                        Почему польза некоторых бактерий                                     </a:t>
            </a:r>
          </a:p>
          <a:p>
            <a:pPr>
              <a:buFont typeface="Wingdings 2" pitchFamily="18" charset="2"/>
              <a:buNone/>
            </a:pPr>
            <a:r>
              <a:rPr lang="ru-RU" smtClean="0">
                <a:solidFill>
                  <a:schemeClr val="accent1"/>
                </a:solidFill>
              </a:rPr>
              <a:t>                        вызвала у вас сомнение?                     </a:t>
            </a:r>
          </a:p>
          <a:p>
            <a:pPr>
              <a:buFont typeface="Wingdings 2" pitchFamily="18" charset="2"/>
              <a:buNone/>
            </a:pPr>
            <a:r>
              <a:rPr lang="ru-RU" smtClean="0">
                <a:solidFill>
                  <a:schemeClr val="accent1"/>
                </a:solidFill>
              </a:rPr>
              <a:t>                        Как мы вышли из затруднительно  </a:t>
            </a:r>
          </a:p>
          <a:p>
            <a:pPr>
              <a:buFont typeface="Wingdings 2" pitchFamily="18" charset="2"/>
              <a:buNone/>
            </a:pPr>
            <a:r>
              <a:rPr lang="ru-RU" smtClean="0">
                <a:solidFill>
                  <a:schemeClr val="accent1"/>
                </a:solidFill>
              </a:rPr>
              <a:t>                        положения?</a:t>
            </a:r>
          </a:p>
          <a:p>
            <a:endParaRPr lang="ru-RU" smtClean="0"/>
          </a:p>
        </p:txBody>
      </p:sp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0750" y="450850"/>
            <a:ext cx="6516688" cy="1225550"/>
          </a:xfrm>
          <a:prstGeom prst="rect">
            <a:avLst/>
          </a:prstGeom>
          <a:noFill/>
        </p:spPr>
      </p:pic>
      <p:pic>
        <p:nvPicPr>
          <p:cNvPr id="32772" name="Рисунок 6" descr="13624920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" y="3500438"/>
            <a:ext cx="2214563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3000" y="4214813"/>
            <a:ext cx="8229600" cy="2779712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b="1" i="1" spc="3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Тема </a:t>
            </a:r>
            <a:r>
              <a:rPr lang="ru-RU" sz="2400" b="1" i="1" spc="3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уроков: Царство природы.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b="1" i="1" spc="3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Класс: 3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b="1" i="1" spc="3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Проблема </a:t>
            </a:r>
            <a:r>
              <a:rPr lang="ru-RU" sz="2400" b="1" i="1" spc="3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исследования: Бактерии помогают или вредят человеку.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b="1" i="1" spc="3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Тип урока: Усвоение новых знаний </a:t>
            </a:r>
            <a:endParaRPr lang="ru-RU" sz="2400" b="1" i="1" spc="3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i="1" spc="3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( </a:t>
            </a:r>
            <a:r>
              <a:rPr lang="ru-RU" sz="2400" b="1" i="1" spc="3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урок-исследование).</a:t>
            </a:r>
          </a:p>
        </p:txBody>
      </p:sp>
      <p:pic>
        <p:nvPicPr>
          <p:cNvPr id="15362" name="Рисунок 5" descr="2588494kkrfzq8azm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0" y="1357313"/>
            <a:ext cx="413702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3413" y="633413"/>
            <a:ext cx="8516937" cy="3371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Рисунок 4" descr="cite_book_mla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0" y="2428875"/>
            <a:ext cx="6072188" cy="377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Содержимое 2"/>
          <p:cNvSpPr>
            <a:spLocks noGrp="1"/>
          </p:cNvSpPr>
          <p:nvPr>
            <p:ph idx="1"/>
          </p:nvPr>
        </p:nvSpPr>
        <p:spPr>
          <a:xfrm>
            <a:off x="571500" y="2286000"/>
            <a:ext cx="8229600" cy="4389438"/>
          </a:xfrm>
        </p:spPr>
        <p:txBody>
          <a:bodyPr/>
          <a:lstStyle/>
          <a:p>
            <a:r>
              <a:rPr lang="ru-RU" smtClean="0"/>
              <a:t>Вот и подошёл к концу наш урок. Мы хорошо потрудились: молодцы  и исследователи, и те кто задавал им вопросы. Исследование помогло нам решить проблему: помогают или вредят бактерии человеку? Однако тот, кто по-прежнему сомневается в верности нашего вывода, может дома продолжить исследование по данной проблеме, используя другие методы для сбора информации. Ваши отчёты мы выслушаем на следующем уроке.</a:t>
            </a:r>
          </a:p>
          <a:p>
            <a:endParaRPr lang="ru-RU" smtClean="0"/>
          </a:p>
        </p:txBody>
      </p:sp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950" y="384175"/>
            <a:ext cx="7894638" cy="19510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4" descr="417325-01012-4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500" y="2357438"/>
            <a:ext cx="4357688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500" y="2143125"/>
            <a:ext cx="4286250" cy="4357688"/>
          </a:xfrm>
        </p:spPr>
        <p:txBody>
          <a:bodyPr>
            <a:normAutofit fontScale="85000"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i="1" spc="300" dirty="0" smtClean="0">
                <a:solidFill>
                  <a:schemeClr val="accent3"/>
                </a:solidFill>
              </a:rPr>
              <a:t>Формирование </a:t>
            </a:r>
            <a:r>
              <a:rPr lang="ru-RU" b="1" i="1" spc="300" dirty="0">
                <a:solidFill>
                  <a:schemeClr val="accent3"/>
                </a:solidFill>
              </a:rPr>
              <a:t>новых умений и знаний об обитателях земли, создание условий для осознания и осмысления блока новой учебной информации, выявление уровня овладения системой знаний и </a:t>
            </a:r>
            <a:r>
              <a:rPr lang="ru-RU" b="1" i="1" spc="300" dirty="0" smtClean="0">
                <a:solidFill>
                  <a:schemeClr val="accent3"/>
                </a:solidFill>
              </a:rPr>
              <a:t>умений, опытом </a:t>
            </a:r>
            <a:r>
              <a:rPr lang="ru-RU" b="1" i="1" spc="300" dirty="0">
                <a:solidFill>
                  <a:schemeClr val="accent3"/>
                </a:solidFill>
              </a:rPr>
              <a:t>творческой деятельности.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4038" y="633413"/>
            <a:ext cx="8016875" cy="15859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pc="300" dirty="0" smtClean="0">
                <a:solidFill>
                  <a:srgbClr val="0070C0"/>
                </a:solidFill>
              </a:rPr>
              <a:t>Познакомиться </a:t>
            </a:r>
            <a:r>
              <a:rPr lang="ru-RU" spc="300" dirty="0">
                <a:solidFill>
                  <a:srgbClr val="0070C0"/>
                </a:solidFill>
              </a:rPr>
              <a:t>с обитателями земли.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pc="300" dirty="0" smtClean="0">
                <a:solidFill>
                  <a:srgbClr val="0070C0"/>
                </a:solidFill>
              </a:rPr>
              <a:t>С </a:t>
            </a:r>
            <a:r>
              <a:rPr lang="ru-RU" spc="300" dirty="0">
                <a:solidFill>
                  <a:srgbClr val="0070C0"/>
                </a:solidFill>
              </a:rPr>
              <a:t>помощью проблемных вопросов, проведения учебного исследования повышать интерес к  учебно – познавательной деятельности.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pc="300" dirty="0" smtClean="0">
                <a:solidFill>
                  <a:srgbClr val="0070C0"/>
                </a:solidFill>
              </a:rPr>
              <a:t>Формировать </a:t>
            </a:r>
            <a:r>
              <a:rPr lang="ru-RU" spc="300" dirty="0">
                <a:solidFill>
                  <a:srgbClr val="0070C0"/>
                </a:solidFill>
              </a:rPr>
              <a:t>и развивать умение чётко и правильно формулировать ответы, быстро находить верное решение.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pc="300" dirty="0" smtClean="0">
                <a:solidFill>
                  <a:srgbClr val="0070C0"/>
                </a:solidFill>
              </a:rPr>
              <a:t>Развивать </a:t>
            </a:r>
            <a:r>
              <a:rPr lang="ru-RU" spc="300" dirty="0">
                <a:solidFill>
                  <a:srgbClr val="0070C0"/>
                </a:solidFill>
              </a:rPr>
              <a:t>умение работать с энциклопедической и справочной литературой.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pc="300" dirty="0" smtClean="0">
                <a:solidFill>
                  <a:srgbClr val="0070C0"/>
                </a:solidFill>
              </a:rPr>
              <a:t>Развивать </a:t>
            </a:r>
            <a:r>
              <a:rPr lang="ru-RU" spc="300" dirty="0">
                <a:solidFill>
                  <a:srgbClr val="0070C0"/>
                </a:solidFill>
              </a:rPr>
              <a:t>практические умения и навыки учащихся, потребность в получении новых знаний.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pc="300" dirty="0" smtClean="0">
                <a:solidFill>
                  <a:srgbClr val="0070C0"/>
                </a:solidFill>
              </a:rPr>
              <a:t>Формировать </a:t>
            </a:r>
            <a:r>
              <a:rPr lang="ru-RU" spc="300" dirty="0">
                <a:solidFill>
                  <a:srgbClr val="0070C0"/>
                </a:solidFill>
              </a:rPr>
              <a:t>умение работать в группе.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pc="300" dirty="0" smtClean="0">
                <a:solidFill>
                  <a:srgbClr val="0070C0"/>
                </a:solidFill>
              </a:rPr>
              <a:t>Воспитывать </a:t>
            </a:r>
            <a:r>
              <a:rPr lang="ru-RU" spc="300" dirty="0">
                <a:solidFill>
                  <a:srgbClr val="0070C0"/>
                </a:solidFill>
              </a:rPr>
              <a:t>у школьников положительные личностные качества. Чувство товарищества, коллективизма, взаимовыручки</a:t>
            </a:r>
            <a:r>
              <a:rPr lang="ru-RU" i="1" spc="300" dirty="0">
                <a:solidFill>
                  <a:srgbClr val="0070C0"/>
                </a:solidFill>
              </a:rPr>
              <a:t>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3050" y="669925"/>
            <a:ext cx="6686550" cy="1811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5" descr="photos0-800x600.jpe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2714625"/>
            <a:ext cx="4857750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Содержимое 2"/>
          <p:cNvSpPr>
            <a:spLocks noGrp="1"/>
          </p:cNvSpPr>
          <p:nvPr>
            <p:ph idx="1"/>
          </p:nvPr>
        </p:nvSpPr>
        <p:spPr>
          <a:xfrm>
            <a:off x="0" y="1785938"/>
            <a:ext cx="6615113" cy="2636837"/>
          </a:xfrm>
        </p:spPr>
        <p:txBody>
          <a:bodyPr/>
          <a:lstStyle/>
          <a:p>
            <a:r>
              <a:rPr lang="ru-RU" smtClean="0"/>
              <a:t>Картинки с изображением  видов бактерий, сообщения, энциклопедии, презентации.</a:t>
            </a:r>
          </a:p>
          <a:p>
            <a:endParaRPr lang="ru-RU" smtClean="0"/>
          </a:p>
        </p:txBody>
      </p:sp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58875" y="354013"/>
            <a:ext cx="6424613" cy="1425575"/>
          </a:xfrm>
          <a:prstGeom prst="rect">
            <a:avLst/>
          </a:prstGeom>
          <a:noFill/>
        </p:spPr>
      </p:pic>
      <p:pic>
        <p:nvPicPr>
          <p:cNvPr id="18436" name="Рисунок 4" descr="4965422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5" y="2571750"/>
            <a:ext cx="3214688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Рисунок 4" descr="Рисунок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4071938"/>
            <a:ext cx="3074988" cy="258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2143125"/>
            <a:ext cx="8229600" cy="1428750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i="1" spc="300" dirty="0" smtClean="0"/>
              <a:t>Распределите </a:t>
            </a:r>
            <a:r>
              <a:rPr lang="ru-RU" i="1" spc="300" dirty="0"/>
              <a:t>серию картинок на 2 группы (полезные и вредные бактерии).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i="1" spc="300" dirty="0"/>
              <a:t>Чем отличаются эти группы?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700" y="280988"/>
            <a:ext cx="7613650" cy="2595562"/>
          </a:xfrm>
          <a:prstGeom prst="rect">
            <a:avLst/>
          </a:prstGeom>
          <a:noFill/>
        </p:spPr>
      </p:pic>
      <p:pic>
        <p:nvPicPr>
          <p:cNvPr id="19460" name="Рисунок 7" descr="f0ynudosup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88" y="3500438"/>
            <a:ext cx="2789237" cy="206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Рисунок 8" descr="Veillonella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0" y="3500438"/>
            <a:ext cx="2800350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Рисунок 6" descr="Рисунок3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71938" y="4286250"/>
            <a:ext cx="2805112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4" descr="quiz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785938"/>
            <a:ext cx="3786188" cy="384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Содержимое 2"/>
          <p:cNvSpPr>
            <a:spLocks noGrp="1"/>
          </p:cNvSpPr>
          <p:nvPr>
            <p:ph idx="1"/>
          </p:nvPr>
        </p:nvSpPr>
        <p:spPr>
          <a:xfrm>
            <a:off x="3929063" y="3357563"/>
            <a:ext cx="4786312" cy="3954462"/>
          </a:xfrm>
        </p:spPr>
        <p:txBody>
          <a:bodyPr/>
          <a:lstStyle/>
          <a:p>
            <a:r>
              <a:rPr lang="ru-RU" b="1" i="1" smtClean="0"/>
              <a:t>Бактерии помогают или вредят человеку.</a:t>
            </a:r>
          </a:p>
          <a:p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1000108"/>
            <a:ext cx="7590476" cy="2585323"/>
          </a:xfrm>
          <a:prstGeom prst="rect">
            <a:avLst/>
          </a:prstGeom>
          <a:noFill/>
        </p:spPr>
        <p:txBody>
          <a:bodyPr>
            <a:prstTxWarp prst="textFadeDown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/>
                <a:solidFill>
                  <a:schemeClr val="accent3"/>
                </a:solidFill>
                <a:latin typeface="+mn-lt"/>
              </a:rPr>
              <a:t>Формулирование проблемы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ln/>
              <a:solidFill>
                <a:schemeClr val="accent3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Содержимое 2"/>
          <p:cNvSpPr>
            <a:spLocks noGrp="1"/>
          </p:cNvSpPr>
          <p:nvPr>
            <p:ph idx="1"/>
          </p:nvPr>
        </p:nvSpPr>
        <p:spPr>
          <a:xfrm>
            <a:off x="500063" y="2071688"/>
            <a:ext cx="8229600" cy="4357687"/>
          </a:xfrm>
        </p:spPr>
        <p:txBody>
          <a:bodyPr/>
          <a:lstStyle/>
          <a:p>
            <a:r>
              <a:rPr lang="ru-RU" smtClean="0"/>
              <a:t>Определение темы, проблемы исследования.</a:t>
            </a:r>
          </a:p>
          <a:p>
            <a:r>
              <a:rPr lang="ru-RU" i="1" smtClean="0"/>
              <a:t>Выдвижение гипотезы.</a:t>
            </a:r>
            <a:endParaRPr lang="ru-RU" smtClean="0"/>
          </a:p>
          <a:p>
            <a:r>
              <a:rPr lang="ru-RU" i="1" smtClean="0"/>
              <a:t>Выбор методов исследования.</a:t>
            </a:r>
            <a:endParaRPr lang="ru-RU" smtClean="0"/>
          </a:p>
          <a:p>
            <a:r>
              <a:rPr lang="ru-RU" i="1" smtClean="0"/>
              <a:t>Составление плана исследования.</a:t>
            </a:r>
            <a:endParaRPr lang="ru-RU" smtClean="0"/>
          </a:p>
          <a:p>
            <a:r>
              <a:rPr lang="ru-RU" i="1" smtClean="0"/>
              <a:t>Сбор, обработка информации.</a:t>
            </a:r>
            <a:endParaRPr lang="ru-RU" smtClean="0"/>
          </a:p>
          <a:p>
            <a:r>
              <a:rPr lang="ru-RU" i="1" smtClean="0"/>
              <a:t>Анализ и обобщение полученных    материалов.</a:t>
            </a:r>
            <a:endParaRPr lang="ru-RU" smtClean="0"/>
          </a:p>
          <a:p>
            <a:r>
              <a:rPr lang="ru-RU" i="1" smtClean="0"/>
              <a:t>Подготовка отчёта исследования.</a:t>
            </a:r>
            <a:endParaRPr lang="ru-RU" smtClean="0"/>
          </a:p>
          <a:p>
            <a:r>
              <a:rPr lang="ru-RU" i="1" smtClean="0"/>
              <a:t>Защита сообщений.</a:t>
            </a:r>
            <a:endParaRPr lang="ru-RU" smtClean="0"/>
          </a:p>
          <a:p>
            <a:r>
              <a:rPr lang="ru-RU" i="1" smtClean="0"/>
              <a:t>Обсуждение</a:t>
            </a:r>
            <a:r>
              <a:rPr lang="ru-RU" smtClean="0"/>
              <a:t> </a:t>
            </a:r>
            <a:r>
              <a:rPr lang="ru-RU" i="1" smtClean="0"/>
              <a:t>итогов завершения работы.</a:t>
            </a:r>
            <a:endParaRPr lang="ru-RU" smtClean="0"/>
          </a:p>
          <a:p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857232"/>
            <a:ext cx="8143932" cy="1071570"/>
          </a:xfrm>
          <a:prstGeom prst="rect">
            <a:avLst/>
          </a:prstGeom>
          <a:noFill/>
        </p:spPr>
        <p:txBody>
          <a:bodyPr>
            <a:prstTxWarp prst="textPlain">
              <a:avLst>
                <a:gd name="adj" fmla="val 50257"/>
              </a:avLst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Составление плана исследования.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8" y="481013"/>
            <a:ext cx="8869362" cy="1444625"/>
          </a:xfrm>
          <a:prstGeom prst="rect">
            <a:avLst/>
          </a:prstGeom>
          <a:noFill/>
        </p:spPr>
      </p:pic>
      <p:pic>
        <p:nvPicPr>
          <p:cNvPr id="22530" name="Рисунок 4" descr="Рисунок1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38" y="1928813"/>
            <a:ext cx="6786562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276</TotalTime>
  <Words>678</Words>
  <Application>Microsoft Office PowerPoint</Application>
  <PresentationFormat>Экран (4:3)</PresentationFormat>
  <Paragraphs>79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20</vt:i4>
      </vt:variant>
    </vt:vector>
  </HeadingPairs>
  <TitlesOfParts>
    <vt:vector size="29" baseType="lpstr">
      <vt:lpstr>Constantia</vt:lpstr>
      <vt:lpstr>Arial</vt:lpstr>
      <vt:lpstr>Calibri</vt:lpstr>
      <vt:lpstr>Wingdings 2</vt:lpstr>
      <vt:lpstr>Times New Roman</vt:lpstr>
      <vt:lpstr>Поток</vt:lpstr>
      <vt:lpstr>Поток</vt:lpstr>
      <vt:lpstr>Поток</vt:lpstr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В организме человека содержится очень много полезных и вредных бактерий. Вредных бактерий всегда меньше. Если организм человека здоров, то вредные микробы, попавшие в него, сразу же уничтожаются полезными микробами. Если в кишечник попадает кишечная палочка, то человек может заболеть. Вредные бактерии могут стать активными при благоприятных условиях, и человек заболеет. Это происходит, когда организм слабеет, например, в зимнее время от недостатка витаминов и разных питательных веществ, закаливания</vt:lpstr>
      <vt:lpstr>Вредные бактерии вызывают тяжёлые заболевания у человека (туберкулёз, сибирскую язву, ангину, пищевые отравления, гонорею и др.), животных и растений (например, бактериальный ожог яблонь). Благоприятные внешние условия увеличивают скорость размножения бактерий и могут вызвать эпидемии.</vt:lpstr>
      <vt:lpstr>Большинство бактерий человеческого организма очень полезны для него. В кишечнике любого человека содержится примерно три килограмма бактерий. Эти друзья человека помогают ему справиться со всеми трудностями. Самые полезные бактерии -бифидобактерии. Если их в организме 98%, то человек здоров. Бифидобактерии — это настоящие стражи человеческого организма. Как только в него захочет проникнуть какая-либо болезнетворная бактерия, бифидобактерии вступают с ней в бой и убивают ее. </vt:lpstr>
      <vt:lpstr>Полезные бактерии нужно поддерживать в организме, так как они очень сильно помогают ему. Людям необходимо употреблять кисломолочные продукты, так как в них содержится много бифидобактерий.  Тысячелетиями человек использовал молочнокислых бактерий для производства сыра, йогурта, кефира, уксуса, а также квашения..</vt:lpstr>
      <vt:lpstr>Слайд 19</vt:lpstr>
      <vt:lpstr>Слайд 20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Преподаватель: Плугатырёва Татьяна Анатольевна    МАОУ Лицей №1</dc:title>
  <dc:creator>Admin</dc:creator>
  <cp:lastModifiedBy>КарМаН</cp:lastModifiedBy>
  <cp:revision>33</cp:revision>
  <dcterms:created xsi:type="dcterms:W3CDTF">2012-02-07T12:24:13Z</dcterms:created>
  <dcterms:modified xsi:type="dcterms:W3CDTF">2012-04-17T10:59:58Z</dcterms:modified>
</cp:coreProperties>
</file>