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6" r:id="rId9"/>
    <p:sldId id="268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6" autoAdjust="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  <p:sp>
          <p:nvSpPr>
            <p:cNvPr id="6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>
                <a:defRPr/>
              </a:pPr>
              <a:endParaRPr kumimoji="1" lang="ru-RU" sz="2400">
                <a:latin typeface="Times New Roman" pitchFamily="18" charset="0"/>
              </a:endParaRPr>
            </a:p>
          </p:txBody>
        </p:sp>
      </p:grp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21864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1868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0" name="Rectangle 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 smtClean="0"/>
            </a:lvl1pPr>
          </a:lstStyle>
          <a:p>
            <a:pPr>
              <a:defRPr/>
            </a:pPr>
            <a:fld id="{F3F006E1-5829-4BD8-9D07-5BBCD1D54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735E27-4EB5-4713-B5E5-96BB584E7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DC424-141C-4CA7-B6FA-36A18CAB75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7693025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300538"/>
            <a:ext cx="7693025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9C31E1-37FB-4606-B151-4A066D32B2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762000" y="762000"/>
            <a:ext cx="7924800" cy="53244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D8BD3-23E4-43F4-AB91-28F033540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760913" y="2362200"/>
            <a:ext cx="3770312" cy="17859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760913" y="4300538"/>
            <a:ext cx="3770312" cy="17859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B2B20-8D1B-491D-89C0-6213466507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44D348-E1FD-49BB-A1FC-94A41E9CE5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BE062B-BD3C-4CD5-B9D9-2E697BED3C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709522-B06A-4276-A4FD-0BF8869A4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4BC145-4D81-494D-AFC3-77FD0BAB42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D80DC9-073B-4EE1-9B1E-6F77822D98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4B7B6-8BD5-4D2E-BF29-931577C91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4D5455-8F09-4A21-B898-B519F26CC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B29E19-9DD9-4E6C-BE17-857FB79B7F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DC160-DC30-41B0-8C1B-5A6F7F80AB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1032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120836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837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/>
                <a:ahLst/>
                <a:cxnLst>
                  <a:cxn ang="0">
                    <a:pos x="1728" y="0"/>
                  </a:cxn>
                  <a:cxn ang="0">
                    <a:pos x="1728" y="480"/>
                  </a:cxn>
                  <a:cxn ang="0">
                    <a:pos x="380" y="482"/>
                  </a:cxn>
                  <a:cxn ang="0">
                    <a:pos x="354" y="480"/>
                  </a:cxn>
                  <a:cxn ang="0">
                    <a:pos x="308" y="489"/>
                  </a:cxn>
                  <a:cxn ang="0">
                    <a:pos x="246" y="531"/>
                  </a:cxn>
                  <a:cxn ang="0">
                    <a:pos x="206" y="597"/>
                  </a:cxn>
                  <a:cxn ang="0">
                    <a:pos x="192" y="666"/>
                  </a:cxn>
                  <a:cxn ang="0">
                    <a:pos x="192" y="735"/>
                  </a:cxn>
                  <a:cxn ang="0">
                    <a:pos x="0" y="735"/>
                  </a:cxn>
                  <a:cxn ang="0">
                    <a:pos x="0" y="480"/>
                  </a:cxn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 cap="flat" cmpd="sng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wrap="none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3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120839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840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27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084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084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 smtClean="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6815E5C9-89E1-42A3-A427-ECF0886CAD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  <p:sldLayoutId id="2147483729" r:id="rId14"/>
    <p:sldLayoutId id="2147483730" r:id="rId15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Grp="1" noChangeArrowheads="1"/>
          </p:cNvSpPr>
          <p:nvPr>
            <p:ph type="ctrTitle"/>
          </p:nvPr>
        </p:nvSpPr>
        <p:spPr>
          <a:xfrm>
            <a:off x="685800" y="990600"/>
            <a:ext cx="8305800" cy="1905000"/>
          </a:xfrm>
          <a:ln w="28575">
            <a:solidFill>
              <a:schemeClr val="accent6">
                <a:lumMod val="75000"/>
              </a:schemeClr>
            </a:solidFill>
            <a:prstDash val="dash"/>
          </a:ln>
        </p:spPr>
        <p:txBody>
          <a:bodyPr/>
          <a:lstStyle/>
          <a:p>
            <a:pPr eaLnBrk="1" hangingPunct="1">
              <a:defRPr/>
            </a:pP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Смешанные </a:t>
            </a:r>
            <a:b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широколиственные леса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4191000"/>
            <a:ext cx="3352800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895600"/>
            <a:ext cx="2857500" cy="381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Смешанные широколиственные леса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600" b="1" i="1" smtClean="0"/>
              <a:t>Это природная зона, характеризующаяся смешением хвойных и лиственных лесов.</a:t>
            </a:r>
            <a:r>
              <a:rPr lang="ru-RU" sz="2400" smtClean="0"/>
              <a:t> </a:t>
            </a:r>
          </a:p>
        </p:txBody>
      </p:sp>
      <p:pic>
        <p:nvPicPr>
          <p:cNvPr id="410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105400" y="3505200"/>
            <a:ext cx="3725863" cy="3036888"/>
          </a:xfrm>
          <a:noFill/>
        </p:spPr>
      </p:pic>
      <p:pic>
        <p:nvPicPr>
          <p:cNvPr id="4101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505200"/>
            <a:ext cx="454977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Географическое положение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2400" b="1" i="1" smtClean="0"/>
              <a:t>Зона смешанных и широколиственных лесов протянулась от западных границ России до Уральских гор,  тонкой полосой до истока реки Оби.</a:t>
            </a:r>
          </a:p>
        </p:txBody>
      </p:sp>
      <p:pic>
        <p:nvPicPr>
          <p:cNvPr id="22537" name="Picture 9" descr="800px-Lahnberge_Wal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19600" y="3657600"/>
            <a:ext cx="4343400" cy="3048000"/>
          </a:xfrm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253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76" name="AutoShap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Климат</a:t>
            </a:r>
          </a:p>
        </p:txBody>
      </p:sp>
      <p:sp>
        <p:nvSpPr>
          <p:cNvPr id="23582" name="Rectangle 30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2514600"/>
            <a:ext cx="8077200" cy="4343400"/>
          </a:xfrm>
        </p:spPr>
        <p:txBody>
          <a:bodyPr/>
          <a:lstStyle/>
          <a:p>
            <a:pPr eaLnBrk="1" hangingPunct="1"/>
            <a:r>
              <a:rPr lang="ru-RU" sz="1600" b="1" i="1" smtClean="0"/>
              <a:t>Смешанные леса характерны тёплым летом и относительно холодной и долгой зимой. Это одна из наиболее распространённых климатических зон в России. </a:t>
            </a:r>
          </a:p>
          <a:p>
            <a:pPr eaLnBrk="1" hangingPunct="1"/>
            <a:r>
              <a:rPr lang="ru-RU" sz="1600" b="1" i="1" smtClean="0"/>
              <a:t>Лето долгое и теплое (не менее четырех месяцев имеют среднемесячную температуру выше 10°С). Именно это благоприятствует произрастанию широколиственных деревьев.</a:t>
            </a:r>
          </a:p>
          <a:p>
            <a:pPr eaLnBrk="1" hangingPunct="1"/>
            <a:r>
              <a:rPr lang="ru-RU" sz="1600" b="1" i="1" smtClean="0"/>
              <a:t>Средняя температура июля составляет 18-20°С. Вместе с тем климат достаточно влажный. Годовая сумма осадков не менее 600-800 мм. Максимум осадков приходится на теплый период, баланс влаги близок к нейтральному. </a:t>
            </a:r>
          </a:p>
          <a:p>
            <a:pPr eaLnBrk="1" hangingPunct="1"/>
            <a:r>
              <a:rPr lang="ru-RU" sz="1600" b="1" i="1" smtClean="0"/>
              <a:t>Поверхностный сток больше, чем в тайге, речная сеть развита хорошо, и реки многоводны. Заболоченность значительно меньше, чем в таежной зоне. </a:t>
            </a:r>
          </a:p>
          <a:p>
            <a:pPr eaLnBrk="1" hangingPunct="1"/>
            <a:r>
              <a:rPr lang="ru-RU" sz="1600" b="1" i="1" smtClean="0"/>
              <a:t>Преобладают низинные и переходные болота.</a:t>
            </a:r>
          </a:p>
        </p:txBody>
      </p:sp>
      <p:pic>
        <p:nvPicPr>
          <p:cNvPr id="23584" name="Picture 32" descr="800px-Lahnberge_Wald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00800" y="0"/>
            <a:ext cx="2743200" cy="2032000"/>
          </a:xfrm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6" grpId="0"/>
      <p:bldP spid="2358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Растительность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838200" y="2362200"/>
            <a:ext cx="80010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000" b="1" i="1" smtClean="0"/>
              <a:t>Леса отличаются от европейских по видовому составу древесных и кустарниковых пород. Основные лесообразующие породы из хвойных — кедр корейский, цельнолистная пихта, саянская ель и ряд лиственниц; из широколиственных — дуб монгольский, липа амурская, бархатное дерево, и др.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/>
              <a:t>Леса образованы дубом, кленом, липой, ясенем, орешником и др. </a:t>
            </a:r>
          </a:p>
          <a:p>
            <a:pPr eaLnBrk="1" hangingPunct="1">
              <a:lnSpc>
                <a:spcPct val="80000"/>
              </a:lnSpc>
            </a:pPr>
            <a:r>
              <a:rPr lang="ru-RU" sz="2000" b="1" i="1" smtClean="0"/>
              <a:t>На месте хвойно-широколиственных лесов распространены березняки, осинники и кустарники.</a:t>
            </a:r>
            <a:r>
              <a:rPr lang="ru-RU" sz="2000" smtClean="0"/>
              <a:t> </a:t>
            </a:r>
          </a:p>
        </p:txBody>
      </p:sp>
      <p:pic>
        <p:nvPicPr>
          <p:cNvPr id="33797" name="Picture 5" descr="167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24600" y="0"/>
            <a:ext cx="2819400" cy="1994210"/>
          </a:xfrm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Почвы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3505200"/>
            <a:ext cx="7477125" cy="2236788"/>
          </a:xfrm>
        </p:spPr>
        <p:txBody>
          <a:bodyPr/>
          <a:lstStyle/>
          <a:p>
            <a:pPr eaLnBrk="1" hangingPunct="1"/>
            <a:r>
              <a:rPr lang="ru-RU" b="1" i="1" smtClean="0"/>
              <a:t>Почвы под смешанными и широколистными лесами серые лесные и бурые лесные. Они содержат больше перегноя, чем подзолистые почвы тайги. </a:t>
            </a:r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26194" y="0"/>
            <a:ext cx="4817806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5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  <p:bldP spid="4505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2"/>
          <p:cNvSpPr>
            <a:spLocks noChangeArrowheads="1"/>
          </p:cNvSpPr>
          <p:nvPr/>
        </p:nvSpPr>
        <p:spPr bwMode="auto">
          <a:xfrm>
            <a:off x="9372600" y="1905000"/>
            <a:ext cx="69215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000">
              <a:latin typeface="Verdana" pitchFamily="34" charset="0"/>
            </a:endParaRPr>
          </a:p>
        </p:txBody>
      </p:sp>
      <p:sp>
        <p:nvSpPr>
          <p:cNvPr id="50213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Животные</a:t>
            </a:r>
            <a:endParaRPr lang="ru-RU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209" name="Rectangle 3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362200"/>
            <a:ext cx="7924800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b="1" i="1" smtClean="0"/>
              <a:t>Сложные растительные сообщества способствуют формированию разнообразного животного мира. Здесь обитают зубр, лось, кабан, волк, лесная куница, соня-полчок, древний и редкий вид этой зоны выхухоль и др.; из птиц — иволга, дубонос, зеленый и средний дятлы.</a:t>
            </a:r>
          </a:p>
          <a:p>
            <a:pPr eaLnBrk="1" hangingPunct="1">
              <a:lnSpc>
                <a:spcPct val="90000"/>
              </a:lnSpc>
            </a:pPr>
            <a:endParaRPr lang="ru-RU" sz="2400" b="1" i="1" smtClean="0"/>
          </a:p>
          <a:p>
            <a:pPr eaLnBrk="1" hangingPunct="1">
              <a:lnSpc>
                <a:spcPct val="90000"/>
              </a:lnSpc>
            </a:pPr>
            <a:endParaRPr lang="ru-RU" sz="2400" b="1" i="1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400" smtClean="0"/>
              <a:t>                                      </a:t>
            </a:r>
            <a:endParaRPr lang="ru-RU" sz="2400" i="1" smtClean="0"/>
          </a:p>
        </p:txBody>
      </p:sp>
      <p:pic>
        <p:nvPicPr>
          <p:cNvPr id="50215" name="Picture 39" descr="image007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553200" y="0"/>
            <a:ext cx="2590800" cy="1981200"/>
          </a:xfrm>
          <a:effectLst>
            <a:softEdge rad="112500"/>
          </a:effectLst>
        </p:spPr>
      </p:pic>
      <p:pic>
        <p:nvPicPr>
          <p:cNvPr id="8" name="Picture 12" descr="ol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165" y="4800600"/>
            <a:ext cx="3023835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0216" name="Picture 4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52600" y="4787900"/>
            <a:ext cx="3105150" cy="2070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502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5021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50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0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0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02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213" grpId="0"/>
      <p:bldP spid="5020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человека</a:t>
            </a:r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2362200"/>
            <a:ext cx="80010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800" b="1" i="1" smtClean="0"/>
              <a:t>В лесных зонах сосредоточены запасы древесины и промысловых животных, недра богаты различными полезными ископаемыми, а могучие реки обладают колоссальными запасами гидроэнергии.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/>
              <a:t>Зоны давно освоены человеком, особенно на Русской равнине, где значительная часть территории освоена под земледелие и скотоводство.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/>
              <a:t>Основная кормовая база животноводства — пойменные и суходольные луга. 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/>
              <a:t>Построены крупные города и многочисленные поселки, проведены железные и шоссейные дороги, нефте и газопроводы, сооружены водохранилища, поэтому многие природные комплексы лесных зон сильно изменены человеком, подчас превращены в природно-антропогенные.</a:t>
            </a:r>
          </a:p>
          <a:p>
            <a:pPr eaLnBrk="1" hangingPunct="1">
              <a:lnSpc>
                <a:spcPct val="80000"/>
              </a:lnSpc>
            </a:pPr>
            <a:r>
              <a:rPr lang="ru-RU" sz="1800" b="1" i="1" smtClean="0"/>
              <a:t>Для сохранения типичных таежных и хвойно-широколиственных лесных комплексов в России созданы заповедники, заказники и национальные парки</a:t>
            </a:r>
            <a:r>
              <a:rPr lang="ru-RU" sz="1800" smtClean="0"/>
              <a:t>.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7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75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7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75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/>
      <p:bldP spid="6758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AutoShap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Проблемы и пути их решения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2286000"/>
            <a:ext cx="41529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700" b="1" i="1" smtClean="0"/>
              <a:t>В наше время животный мир широколиственных лесов претерпел большие изменения под влиянием деятельности человека. Многие животные изменили пределы своего распространения в этой зоне, расширив их или, наоборот, сократив. Численность одних животных уменьшилась, некоторые из них почти исчезли, другие, напротив, стали более многочисленными. В нашей стране сейчас ведется работа по восстановлению и охране природных ресурсов. Это касается и зоны широколиственных лесов, в частности ее животного мира</a:t>
            </a:r>
            <a:r>
              <a:rPr lang="ru-RU" sz="1700" smtClean="0"/>
              <a:t>.</a:t>
            </a:r>
          </a:p>
        </p:txBody>
      </p:sp>
      <p:pic>
        <p:nvPicPr>
          <p:cNvPr id="71688" name="Picture 8" descr="1286394647_m21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800600" y="2819400"/>
            <a:ext cx="4343400" cy="3048000"/>
          </a:xfrm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716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6" grpId="0" build="p"/>
    </p:bldLst>
  </p:timing>
</p:sld>
</file>

<file path=ppt/theme/theme1.xml><?xml version="1.0" encoding="utf-8"?>
<a:theme xmlns:a="http://schemas.openxmlformats.org/drawingml/2006/main" name="Капсулы">
  <a:themeElements>
    <a:clrScheme name="Капсулы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Капсулы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апсулы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апсулы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апсулы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111</TotalTime>
  <Words>483</Words>
  <Application>Microsoft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Wingdings</vt:lpstr>
      <vt:lpstr>Calibri</vt:lpstr>
      <vt:lpstr>Times New Roman</vt:lpstr>
      <vt:lpstr>Verdana</vt:lpstr>
      <vt:lpstr>Капсулы</vt:lpstr>
      <vt:lpstr>Смешанные  широколиственные леса</vt:lpstr>
      <vt:lpstr>Смешанные широколиственные леса</vt:lpstr>
      <vt:lpstr>Географическое положение</vt:lpstr>
      <vt:lpstr>Климат</vt:lpstr>
      <vt:lpstr>Растительность</vt:lpstr>
      <vt:lpstr>Почвы</vt:lpstr>
      <vt:lpstr>Животные</vt:lpstr>
      <vt:lpstr>Деятельность человека</vt:lpstr>
      <vt:lpstr>Проблемы и пути их решения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Администратор</dc:creator>
  <cp:lastModifiedBy>Николай</cp:lastModifiedBy>
  <cp:revision>3</cp:revision>
  <cp:lastPrinted>1601-01-01T00:00:00Z</cp:lastPrinted>
  <dcterms:created xsi:type="dcterms:W3CDTF">2012-03-12T18:12:02Z</dcterms:created>
  <dcterms:modified xsi:type="dcterms:W3CDTF">2013-02-27T12:41:13Z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