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6" r:id="rId1"/>
  </p:sldMasterIdLst>
  <p:notesMasterIdLst>
    <p:notesMasterId r:id="rId27"/>
  </p:notesMasterIdLst>
  <p:sldIdLst>
    <p:sldId id="256" r:id="rId2"/>
    <p:sldId id="271" r:id="rId3"/>
    <p:sldId id="272" r:id="rId4"/>
    <p:sldId id="273" r:id="rId5"/>
    <p:sldId id="274" r:id="rId6"/>
    <p:sldId id="275" r:id="rId7"/>
    <p:sldId id="257" r:id="rId8"/>
    <p:sldId id="276" r:id="rId9"/>
    <p:sldId id="258" r:id="rId10"/>
    <p:sldId id="260" r:id="rId11"/>
    <p:sldId id="263" r:id="rId12"/>
    <p:sldId id="277" r:id="rId13"/>
    <p:sldId id="259" r:id="rId14"/>
    <p:sldId id="261" r:id="rId15"/>
    <p:sldId id="262" r:id="rId16"/>
    <p:sldId id="279" r:id="rId17"/>
    <p:sldId id="264" r:id="rId18"/>
    <p:sldId id="265" r:id="rId19"/>
    <p:sldId id="266" r:id="rId20"/>
    <p:sldId id="268" r:id="rId21"/>
    <p:sldId id="281" r:id="rId22"/>
    <p:sldId id="269" r:id="rId23"/>
    <p:sldId id="282" r:id="rId24"/>
    <p:sldId id="286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EFAA1-464F-490B-B266-5FAF86A84A0B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502EE-B1D4-4CFE-BE88-9DCE9E2AE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502EE-B1D4-4CFE-BE88-9DCE9E2AE77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659EF1D-E264-4CBA-BB1F-C526D025327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C6A9BC-C9F2-40ED-B97F-0E3EB4B50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500042"/>
            <a:ext cx="8286808" cy="14465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oftRound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Фасад – лицо избы,</a:t>
            </a:r>
          </a:p>
          <a:p>
            <a:pPr algn="ctr"/>
            <a:r>
              <a:rPr lang="ru-RU" sz="4400" b="1" cap="all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  <a:r>
              <a:rPr lang="ru-RU" sz="4400" b="1" cap="all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кна – её глаза.</a:t>
            </a:r>
            <a:endParaRPr lang="ru-RU" sz="4400" b="1" cap="all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" name="Рисунок 8" descr="IM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4414" y="2214554"/>
            <a:ext cx="2991708" cy="3791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4500562" y="4929198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Красивое нужно сохранить, взять его как образец, исходить из него, </a:t>
            </a: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даже если оно «старое». 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Рисунок 11" descr="IMG_000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72132" y="2428868"/>
            <a:ext cx="1643074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500042"/>
            <a:ext cx="6143668" cy="1754326"/>
          </a:xfrm>
          <a:prstGeom prst="rect">
            <a:avLst/>
          </a:prstGeom>
          <a:noFill/>
          <a:effectLst>
            <a:softEdge rad="12700"/>
          </a:effectLst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Инструменты для резьбы</a:t>
            </a:r>
            <a:endParaRPr lang="ru-RU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IMG_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2500306"/>
            <a:ext cx="2985322" cy="3275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71472" y="2214554"/>
            <a:ext cx="3857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Основной  ( режущий ) инструмент :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РЕЗАКИ      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5" name="Рисунок 4" descr="IMG_0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857628"/>
            <a:ext cx="381683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929322" y="592933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СТАСМЕСКИ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6" y="642918"/>
            <a:ext cx="521497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Работа косым ножом  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4" name="Рисунок 3" descr="IMG_0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71612"/>
            <a:ext cx="3286148" cy="4157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0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571612"/>
            <a:ext cx="3812797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0"/>
            <a:ext cx="4143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Вспомогательные инструменты:</a:t>
            </a:r>
          </a:p>
          <a:p>
            <a:endParaRPr lang="ru-RU" sz="2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IMG_0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428604"/>
            <a:ext cx="2143140" cy="3304008"/>
          </a:xfrm>
          <a:prstGeom prst="roundRect">
            <a:avLst>
              <a:gd name="adj" fmla="val 23067"/>
            </a:avLst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Рисунок 4" descr="IMG_0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4071942"/>
            <a:ext cx="2155301" cy="2016434"/>
          </a:xfrm>
          <a:prstGeom prst="roundRect">
            <a:avLst>
              <a:gd name="adj" fmla="val 24981"/>
            </a:avLst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Рисунок 5" descr="IMG_0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857232"/>
            <a:ext cx="1500198" cy="2293630"/>
          </a:xfrm>
          <a:prstGeom prst="roundRect">
            <a:avLst>
              <a:gd name="adj" fmla="val 23778"/>
            </a:avLst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Рисунок 6" descr="IMG_000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4143380"/>
            <a:ext cx="1666941" cy="2001239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 descr="IMG_000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4612" y="4143380"/>
            <a:ext cx="3242435" cy="1241404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785786" y="2643182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Рубанки, лобзики, пилы, рашпили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1214422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Топоры, клещи, киянки,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молотки,чеканы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Последовательность выполнения </a:t>
            </a:r>
          </a:p>
          <a:p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журной резьбы и  различные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виды  узоров: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IMG_0032.jpg"/>
          <p:cNvPicPr>
            <a:picLocks noChangeAspect="1"/>
          </p:cNvPicPr>
          <p:nvPr/>
        </p:nvPicPr>
        <p:blipFill>
          <a:blip r:embed="rId2" cstate="print"/>
          <a:srcRect r="-807"/>
          <a:stretch>
            <a:fillRect/>
          </a:stretch>
        </p:blipFill>
        <p:spPr>
          <a:xfrm>
            <a:off x="3143240" y="5143512"/>
            <a:ext cx="5214974" cy="121444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Рисунок 3" descr="Столяр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929066"/>
            <a:ext cx="1571636" cy="192882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Рисунок 9" descr="IMG_003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816769" y="214290"/>
            <a:ext cx="2631371" cy="457203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Рисунок 10" descr="IMG_003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000364" y="1643050"/>
            <a:ext cx="2571768" cy="315123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214290"/>
            <a:ext cx="7305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Фрагменты резьбы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IMG_0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20067">
            <a:off x="1071538" y="1500174"/>
            <a:ext cx="3214710" cy="4821936"/>
          </a:xfrm>
          <a:prstGeom prst="roundRect">
            <a:avLst>
              <a:gd name="adj" fmla="val 31807"/>
            </a:avLst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</p:pic>
      <p:pic>
        <p:nvPicPr>
          <p:cNvPr id="5" name="Рисунок 4" descr="IMG_00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85860"/>
            <a:ext cx="3294888" cy="1785950"/>
          </a:xfrm>
          <a:prstGeom prst="roundRect">
            <a:avLst>
              <a:gd name="adj" fmla="val 50000"/>
            </a:avLst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Оформление пиляст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74833">
            <a:off x="5687527" y="3530093"/>
            <a:ext cx="2643206" cy="2709672"/>
          </a:xfrm>
          <a:prstGeom prst="roundRect">
            <a:avLst>
              <a:gd name="adj" fmla="val 27268"/>
            </a:avLst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92919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«Азбука»  геометрической резьбы: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IMG_00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16224" y="169604"/>
            <a:ext cx="3226092" cy="417272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Рисунок 7" descr="IMG_0014.jpg"/>
          <p:cNvPicPr>
            <a:picLocks noChangeAspect="1"/>
          </p:cNvPicPr>
          <p:nvPr/>
        </p:nvPicPr>
        <p:blipFill>
          <a:blip r:embed="rId3"/>
          <a:srcRect l="15140" t="8333" r="10532" b="45833"/>
          <a:stretch>
            <a:fillRect/>
          </a:stretch>
        </p:blipFill>
        <p:spPr>
          <a:xfrm>
            <a:off x="5072066" y="3429000"/>
            <a:ext cx="3419282" cy="2786082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18.jpg"/>
          <p:cNvPicPr>
            <a:picLocks noChangeAspect="1"/>
          </p:cNvPicPr>
          <p:nvPr/>
        </p:nvPicPr>
        <p:blipFill>
          <a:blip r:embed="rId2"/>
          <a:srcRect l="15730" t="24288" r="6603" b="13475"/>
          <a:stretch>
            <a:fillRect/>
          </a:stretch>
        </p:blipFill>
        <p:spPr>
          <a:xfrm rot="16200000">
            <a:off x="-285784" y="928670"/>
            <a:ext cx="4071966" cy="278608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" name="Рисунок 2" descr="IMG_0019.jpg"/>
          <p:cNvPicPr>
            <a:picLocks noChangeAspect="1"/>
          </p:cNvPicPr>
          <p:nvPr/>
        </p:nvPicPr>
        <p:blipFill>
          <a:blip r:embed="rId3"/>
          <a:srcRect l="9715" t="379" r="10748" b="23535"/>
          <a:stretch>
            <a:fillRect/>
          </a:stretch>
        </p:blipFill>
        <p:spPr>
          <a:xfrm rot="16200000">
            <a:off x="1847262" y="1438830"/>
            <a:ext cx="3877842" cy="285752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857224" y="571501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НАЛИЧНИКИ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IMG_0020.jpg"/>
          <p:cNvPicPr>
            <a:picLocks noChangeAspect="1"/>
          </p:cNvPicPr>
          <p:nvPr/>
        </p:nvPicPr>
        <p:blipFill>
          <a:blip r:embed="rId4"/>
          <a:srcRect l="9420" t="24261" r="5461" b="7606"/>
          <a:stretch>
            <a:fillRect/>
          </a:stretch>
        </p:blipFill>
        <p:spPr>
          <a:xfrm rot="16200000">
            <a:off x="4232048" y="2411632"/>
            <a:ext cx="3464743" cy="278483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 descr="IMG_0021.jpg"/>
          <p:cNvPicPr>
            <a:picLocks noChangeAspect="1"/>
          </p:cNvPicPr>
          <p:nvPr/>
        </p:nvPicPr>
        <p:blipFill>
          <a:blip r:embed="rId5"/>
          <a:srcRect l="15314" t="2767" r="6395" b="42341"/>
          <a:stretch>
            <a:fillRect/>
          </a:stretch>
        </p:blipFill>
        <p:spPr>
          <a:xfrm rot="16200000">
            <a:off x="5607849" y="3393283"/>
            <a:ext cx="3714778" cy="2500328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571480"/>
            <a:ext cx="3066352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Оконца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IMG_0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1785926"/>
            <a:ext cx="2306839" cy="3143272"/>
          </a:xfrm>
          <a:prstGeom prst="roundRect">
            <a:avLst/>
          </a:prstGeom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IMG_00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7" y="545302"/>
            <a:ext cx="2500330" cy="3240887"/>
          </a:xfrm>
          <a:prstGeom prst="roundRect">
            <a:avLst/>
          </a:prstGeom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IMG_00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643182"/>
            <a:ext cx="2500330" cy="3334890"/>
          </a:xfrm>
          <a:prstGeom prst="roundRect">
            <a:avLst>
              <a:gd name="adj" fmla="val 23745"/>
            </a:avLst>
          </a:prstGeom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IMG_00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4143380"/>
            <a:ext cx="2091543" cy="2214554"/>
          </a:xfrm>
          <a:prstGeom prst="roundRect">
            <a:avLst/>
          </a:prstGeom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71480"/>
            <a:ext cx="3631675" cy="3357586"/>
          </a:xfrm>
          <a:prstGeom prst="snip2DiagRect">
            <a:avLst/>
          </a:prstGeom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571472" y="4214818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Monotype Corsiva" pitchFamily="66" charset="0"/>
              </a:rPr>
              <a:t>Фрагмент наличника </a:t>
            </a:r>
          </a:p>
          <a:p>
            <a:r>
              <a:rPr lang="ru-RU" sz="3200" dirty="0" smtClean="0">
                <a:solidFill>
                  <a:srgbClr val="00B050"/>
                </a:solidFill>
                <a:latin typeface="Monotype Corsiva" pitchFamily="66" charset="0"/>
              </a:rPr>
              <a:t>с элементами пропильной резьбы</a:t>
            </a:r>
            <a:endParaRPr lang="ru-RU" sz="3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IMG_00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714488"/>
            <a:ext cx="4088261" cy="3786214"/>
          </a:xfrm>
          <a:prstGeom prst="snip2DiagRect">
            <a:avLst/>
          </a:prstGeom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4786314" y="714356"/>
            <a:ext cx="3651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Monotype Corsiva" pitchFamily="66" charset="0"/>
              </a:rPr>
              <a:t>Двойные наличники</a:t>
            </a:r>
            <a:endParaRPr lang="ru-RU" sz="3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858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cap="all" spc="0" dirty="0" smtClean="0">
                <a:ln w="0">
                  <a:solidFill>
                    <a:srgbClr val="7030A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Деревянные </a:t>
            </a:r>
            <a:r>
              <a:rPr lang="ru-RU" sz="4000" b="1" i="1" cap="all" dirty="0" smtClean="0">
                <a:ln w="0">
                  <a:solidFill>
                    <a:srgbClr val="7030A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кружева</a:t>
            </a:r>
            <a:endParaRPr lang="ru-RU" sz="4000" b="1" i="1" cap="all" spc="0" dirty="0">
              <a:ln w="0">
                <a:solidFill>
                  <a:srgbClr val="7030A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IMG_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285860"/>
            <a:ext cx="3738759" cy="4895100"/>
          </a:xfrm>
          <a:prstGeom prst="roundRect">
            <a:avLst>
              <a:gd name="adj" fmla="val 37574"/>
            </a:avLst>
          </a:prstGeom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Рисунок 3" descr="IMG_00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285860"/>
            <a:ext cx="3786214" cy="4857784"/>
          </a:xfrm>
          <a:prstGeom prst="roundRect">
            <a:avLst>
              <a:gd name="adj" fmla="val 31858"/>
            </a:avLst>
          </a:prstGeom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15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15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7" y="785795"/>
            <a:ext cx="5000659" cy="10715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2664"/>
                <a:gd name="adj2" fmla="val -386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урока: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00024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Monotype Corsiva" pitchFamily="66" charset="0"/>
                <a:cs typeface="Arial" pitchFamily="34" charset="0"/>
              </a:rPr>
              <a:t>Обучающая :</a:t>
            </a:r>
            <a:endParaRPr lang="ru-RU" sz="2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2071678"/>
            <a:ext cx="492922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Ознакомить учащихся с техникой выполнения резьбы,</a:t>
            </a:r>
          </a:p>
          <a:p>
            <a:r>
              <a:rPr lang="ru-RU" dirty="0" smtClean="0">
                <a:latin typeface="Monotype Corsiva" pitchFamily="66" charset="0"/>
              </a:rPr>
              <a:t>создать условия для проявления инициативности учащихся в процессе работы , обучить рабочим приёмам художественноё резьбы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57187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Monotype Corsiva" pitchFamily="66" charset="0"/>
              </a:rPr>
              <a:t>Развивающая:</a:t>
            </a:r>
            <a:endParaRPr lang="ru-RU" sz="2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3643314"/>
            <a:ext cx="492922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Развивать художественно-творческие способности, образное  мышление, фантазию, воображение, зрительную и логическую память, моторные навыки, самостоятельность.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5072074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Monotype Corsiva" pitchFamily="66" charset="0"/>
              </a:rPr>
              <a:t>Воспитывающая:</a:t>
            </a:r>
            <a:endParaRPr lang="ru-RU" sz="2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5143512"/>
            <a:ext cx="492922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Воспитывать художественный вкус, трудовую дисциплину, творческое начало личности, патриотизм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ики 60-х годов 20 ве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00042"/>
            <a:ext cx="4456780" cy="3478916"/>
          </a:xfrm>
          <a:prstGeom prst="round2DiagRect">
            <a:avLst>
              <a:gd name="adj1" fmla="val 26842"/>
              <a:gd name="adj2" fmla="val 16110"/>
            </a:avLst>
          </a:prstGeom>
          <a:ln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714349" y="4286256"/>
            <a:ext cx="421484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Наличники 60-х годов </a:t>
            </a:r>
            <a:r>
              <a:rPr lang="en-US" sz="2800" dirty="0" smtClean="0">
                <a:solidFill>
                  <a:srgbClr val="C00000"/>
                </a:solidFill>
                <a:latin typeface="Monotype Corsiva" pitchFamily="66" charset="0"/>
              </a:rPr>
              <a:t>XX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века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Наличники 70-х годов 20 ве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1071546"/>
            <a:ext cx="3214710" cy="4214842"/>
          </a:xfrm>
          <a:prstGeom prst="round2DiagRect">
            <a:avLst>
              <a:gd name="adj1" fmla="val 32265"/>
              <a:gd name="adj2" fmla="val 0"/>
            </a:avLst>
          </a:prstGeom>
          <a:ln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3786182" y="5715016"/>
            <a:ext cx="457203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Наличники 70-х годов </a:t>
            </a:r>
            <a:r>
              <a:rPr lang="en-US" sz="2800" dirty="0" smtClean="0">
                <a:solidFill>
                  <a:srgbClr val="C00000"/>
                </a:solidFill>
                <a:latin typeface="Monotype Corsiva" pitchFamily="66" charset="0"/>
              </a:rPr>
              <a:t>XX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века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571480"/>
            <a:ext cx="5572164" cy="569386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Мастера создают узоры из бумаги.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Они вырезают фигурные наличники окон, солнышки и дорожки. 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Самые интересные работы хранятся в музеях. В нашем крае их можно увидеть в художественном музее г.Палеха.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Такие работы называются  </a:t>
            </a:r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ВЫРЕЗАНКИ. 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 Особенно красивые ВЫРЕЗАНКИ  получались у мастера  Капитона Воробьёва.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Полюбуйтесь его работами.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224" y="428604"/>
            <a:ext cx="7215238" cy="4786345"/>
          </a:xfrm>
          <a:prstGeom prst="roundRect">
            <a:avLst/>
          </a:prstGeom>
          <a:ln>
            <a:solidFill>
              <a:srgbClr val="0070C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785786" y="5357826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70C0"/>
                </a:solidFill>
                <a:latin typeface="Monotype Corsiva" pitchFamily="66" charset="0"/>
              </a:rPr>
              <a:t>Рассмотрите его работы на этом слайде.</a:t>
            </a:r>
          </a:p>
          <a:p>
            <a:pPr algn="ctr"/>
            <a:r>
              <a:rPr lang="ru-RU" sz="2400" i="1" dirty="0" smtClean="0">
                <a:solidFill>
                  <a:srgbClr val="0070C0"/>
                </a:solidFill>
                <a:latin typeface="Monotype Corsiva" pitchFamily="66" charset="0"/>
              </a:rPr>
              <a:t>Почему их назвали вырезанки?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785926"/>
            <a:ext cx="6429420" cy="4031873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u="sng" dirty="0" smtClean="0"/>
              <a:t>  </a:t>
            </a:r>
            <a:r>
              <a:rPr lang="ru-RU" sz="2800" b="1" u="sng" dirty="0" smtClean="0">
                <a:solidFill>
                  <a:srgbClr val="FF0000"/>
                </a:solidFill>
                <a:latin typeface="Monotype Corsiva" pitchFamily="66" charset="0"/>
              </a:rPr>
              <a:t>Придумай и сделай свою ВЫРЕЗАНКУ</a:t>
            </a:r>
            <a:r>
              <a:rPr lang="ru-RU" b="1" u="sng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endParaRPr lang="ru-RU" dirty="0" smtClean="0"/>
          </a:p>
          <a:p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1. Возьми</a:t>
            </a:r>
            <a:r>
              <a:rPr lang="en-US" sz="3200" dirty="0" smtClean="0"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 чистый лист белой  или цветной бумаги .</a:t>
            </a:r>
          </a:p>
          <a:p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2. Нарисуй  узор  для наличника.</a:t>
            </a:r>
          </a:p>
          <a:p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3. Вырежи ножницами  заготовку.</a:t>
            </a:r>
          </a:p>
          <a:p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4. Приклей   в альбом  к </a:t>
            </a:r>
            <a:r>
              <a:rPr lang="en-US" sz="3200" dirty="0" smtClean="0"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3200" dirty="0" smtClean="0">
                <a:latin typeface="Monotype Corsiva" pitchFamily="66" charset="0"/>
                <a:cs typeface="Arial" pitchFamily="34" charset="0"/>
              </a:rPr>
              <a:t> заранее нарисованному фасаду дома.</a:t>
            </a:r>
            <a:endParaRPr lang="ru-RU" sz="3200" dirty="0"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5967" y="642918"/>
            <a:ext cx="4732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ЗАДАНИЕ</a:t>
            </a:r>
            <a:endParaRPr lang="ru-RU" sz="5400" b="1" cap="none" spc="0" dirty="0">
              <a:ln/>
              <a:solidFill>
                <a:schemeClr val="accent3">
                  <a:lumMod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FF0000"/>
                  </a:solidFill>
                </a:ln>
                <a:latin typeface="Cambria Math" pitchFamily="18" charset="0"/>
                <a:ea typeface="Cambria Math" pitchFamily="18" charset="0"/>
              </a:rPr>
              <a:t>Правила безопасной работы</a:t>
            </a:r>
            <a:br>
              <a:rPr lang="ru-RU" dirty="0" smtClean="0">
                <a:ln>
                  <a:solidFill>
                    <a:srgbClr val="FF0000"/>
                  </a:solidFill>
                </a:ln>
                <a:latin typeface="Cambria Math" pitchFamily="18" charset="0"/>
                <a:ea typeface="Cambria Math" pitchFamily="18" charset="0"/>
              </a:rPr>
            </a:br>
            <a:endParaRPr lang="ru-RU" dirty="0">
              <a:ln>
                <a:solidFill>
                  <a:srgbClr val="FF0000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 descr="ножницы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071678"/>
            <a:ext cx="1760232" cy="1833575"/>
          </a:xfrm>
          <a:prstGeom prst="rect">
            <a:avLst/>
          </a:prstGeom>
        </p:spPr>
      </p:pic>
      <p:pic>
        <p:nvPicPr>
          <p:cNvPr id="7" name="Рисунок 6" descr="IMG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4546" y="3643314"/>
            <a:ext cx="6519672" cy="2000264"/>
          </a:xfrm>
          <a:prstGeom prst="rect">
            <a:avLst/>
          </a:prstGeom>
          <a:ln w="38100">
            <a:solidFill>
              <a:srgbClr val="80008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71736" y="1214422"/>
            <a:ext cx="4643470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80"/>
                </a:solidFill>
                <a:latin typeface="Monotype Corsiva" pitchFamily="66" charset="0"/>
              </a:rPr>
              <a:t>Смотрите,   мы  раскрыли  пасть –</a:t>
            </a:r>
          </a:p>
          <a:p>
            <a:r>
              <a:rPr lang="ru-RU" sz="2400" b="1" dirty="0" smtClean="0">
                <a:solidFill>
                  <a:srgbClr val="800080"/>
                </a:solidFill>
                <a:latin typeface="Monotype Corsiva" pitchFamily="66" charset="0"/>
              </a:rPr>
              <a:t>В  неё  бумагу  можно  класть,</a:t>
            </a:r>
          </a:p>
          <a:p>
            <a:r>
              <a:rPr lang="ru-RU" sz="2400" b="1" dirty="0" smtClean="0">
                <a:solidFill>
                  <a:srgbClr val="800080"/>
                </a:solidFill>
                <a:latin typeface="Monotype Corsiva" pitchFamily="66" charset="0"/>
              </a:rPr>
              <a:t>Бумага  в  нашей    пасти  </a:t>
            </a:r>
          </a:p>
          <a:p>
            <a:r>
              <a:rPr lang="ru-RU" sz="2400" b="1" dirty="0" smtClean="0">
                <a:solidFill>
                  <a:srgbClr val="800080"/>
                </a:solidFill>
                <a:latin typeface="Monotype Corsiva" pitchFamily="66" charset="0"/>
              </a:rPr>
              <a:t>Разделится   на   части.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8794" y="5857892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Проверьте, правильно ли подготовились к работе Шарик и Мурка?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3.jpg"/>
          <p:cNvPicPr>
            <a:picLocks noChangeAspect="1"/>
          </p:cNvPicPr>
          <p:nvPr/>
        </p:nvPicPr>
        <p:blipFill>
          <a:blip r:embed="rId2"/>
          <a:srcRect l="11529" t="1036" r="6597" b="14093"/>
          <a:stretch>
            <a:fillRect/>
          </a:stretch>
        </p:blipFill>
        <p:spPr>
          <a:xfrm rot="16200000">
            <a:off x="5326907" y="2888407"/>
            <a:ext cx="3990912" cy="264320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IMG_0022.jpg"/>
          <p:cNvPicPr>
            <a:picLocks noChangeAspect="1"/>
          </p:cNvPicPr>
          <p:nvPr/>
        </p:nvPicPr>
        <p:blipFill>
          <a:blip r:embed="rId3"/>
          <a:srcRect l="17933" t="19952" r="4330" b="3425"/>
          <a:stretch>
            <a:fillRect/>
          </a:stretch>
        </p:blipFill>
        <p:spPr>
          <a:xfrm rot="16200000">
            <a:off x="-88279" y="1302669"/>
            <a:ext cx="4034149" cy="2571770"/>
          </a:xfrm>
          <a:prstGeom prst="rect">
            <a:avLst/>
          </a:prstGeom>
          <a:ln>
            <a:solidFill>
              <a:srgbClr val="0070C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3571868" y="3214686"/>
            <a:ext cx="2071702" cy="132343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Образцы простейших рисунков для </a:t>
            </a:r>
          </a:p>
          <a:p>
            <a:pPr algn="ctr"/>
            <a:r>
              <a:rPr lang="ru-RU" sz="2000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  <a:latin typeface="Monotype Corsiva" pitchFamily="66" charset="0"/>
              </a:rPr>
              <a:t>ВЫРЕЗАНКИ</a:t>
            </a:r>
            <a:endParaRPr lang="ru-RU" sz="2000" dirty="0">
              <a:ln>
                <a:solidFill>
                  <a:srgbClr val="FF0000"/>
                </a:solidFill>
              </a:ln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28670"/>
            <a:ext cx="5429288" cy="20717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Резьба по дереву возникла ещё с древнейших времён. Древние славяне считали дерево посредником между человеком и солнцем. Оно было символом благополучия и счастья, долголетия и здоровья.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4071942"/>
            <a:ext cx="4643470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Люди изображали зверей, птиц, солнце, луну и поклонялись им, считая, что вырезанные фигурки приносят в дом счастье, отгоняют всякую нечисть и оберегают хозяев от несчастий.</a:t>
            </a:r>
            <a:endParaRPr lang="ru-RU" dirty="0"/>
          </a:p>
        </p:txBody>
      </p:sp>
      <p:pic>
        <p:nvPicPr>
          <p:cNvPr id="6" name="Рисунок 5" descr="Избушка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928670"/>
            <a:ext cx="2562930" cy="2143140"/>
          </a:xfrm>
          <a:prstGeom prst="rect">
            <a:avLst/>
          </a:prstGeom>
        </p:spPr>
      </p:pic>
      <p:pic>
        <p:nvPicPr>
          <p:cNvPr id="7" name="Рисунок 6" descr="Сельский дом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714752"/>
            <a:ext cx="2746910" cy="221457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876" y="571480"/>
            <a:ext cx="3643338" cy="31432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Каждый мастер , выполняя то или иное изделие из древесины, старается сделать его красивым, показав природную красоту дерева и усилив её.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5400000">
            <a:off x="-531496" y="1817324"/>
            <a:ext cx="5849274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4000504"/>
            <a:ext cx="1857388" cy="221760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500042"/>
            <a:ext cx="5143536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Резьба выполнялась в разной технике.</a:t>
            </a:r>
          </a:p>
          <a:p>
            <a:r>
              <a:rPr lang="ru-RU" sz="2400" dirty="0" smtClean="0">
                <a:latin typeface="Monotype Corsiva" pitchFamily="66" charset="0"/>
              </a:rPr>
              <a:t>Самой распространённой была 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ПРОРЕЗНАЯ</a:t>
            </a:r>
            <a:r>
              <a:rPr lang="ru-RU" sz="2400" dirty="0" smtClean="0">
                <a:latin typeface="Monotype Corsiva" pitchFamily="66" charset="0"/>
              </a:rPr>
              <a:t> или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АЖУРНАЯ </a:t>
            </a:r>
            <a:r>
              <a:rPr lang="ru-RU" sz="2400" dirty="0" smtClean="0">
                <a:latin typeface="Monotype Corsiva" pitchFamily="66" charset="0"/>
              </a:rPr>
              <a:t> резьба. Именно она использовалась чаще всего при отделке домов.</a:t>
            </a:r>
          </a:p>
          <a:p>
            <a:r>
              <a:rPr lang="ru-RU" sz="2400" dirty="0" smtClean="0">
                <a:latin typeface="Monotype Corsiva" pitchFamily="66" charset="0"/>
              </a:rPr>
              <a:t>  </a:t>
            </a:r>
            <a:r>
              <a:rPr lang="en-US" sz="2400" dirty="0" smtClean="0">
                <a:solidFill>
                  <a:srgbClr val="FF0000"/>
                </a:solidFill>
                <a:latin typeface="Monotype Corsiva" pitchFamily="66" charset="0"/>
              </a:rPr>
              <a:t>C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КУЛЬПТУРНАЯ </a:t>
            </a:r>
            <a:r>
              <a:rPr lang="ru-RU" sz="2400" dirty="0" smtClean="0">
                <a:latin typeface="Monotype Corsiva" pitchFamily="66" charset="0"/>
              </a:rPr>
              <a:t>резьба применялась для украшения кораблей</a:t>
            </a:r>
          </a:p>
          <a:p>
            <a:r>
              <a:rPr lang="ru-RU" sz="2400" dirty="0" smtClean="0">
                <a:latin typeface="Monotype Corsiva" pitchFamily="66" charset="0"/>
              </a:rPr>
              <a:t> ( носовую часть корабля выполняли в виде какого-либо зверя или птицы, бога или богини), </a:t>
            </a:r>
          </a:p>
          <a:p>
            <a:endParaRPr lang="ru-RU" sz="2400" dirty="0" smtClean="0">
              <a:latin typeface="Monotype Corsiva" pitchFamily="66" charset="0"/>
            </a:endParaRPr>
          </a:p>
          <a:p>
            <a:endParaRPr lang="ru-RU" sz="2400" dirty="0" smtClean="0">
              <a:latin typeface="Monotype Corsiva" pitchFamily="66" charset="0"/>
            </a:endParaRPr>
          </a:p>
          <a:p>
            <a:endParaRPr lang="ru-RU" sz="2400" dirty="0" smtClean="0">
              <a:latin typeface="Monotype Corsiva" pitchFamily="66" charset="0"/>
            </a:endParaRPr>
          </a:p>
          <a:p>
            <a:r>
              <a:rPr lang="ru-RU" sz="2400" dirty="0" smtClean="0">
                <a:latin typeface="Monotype Corsiva" pitchFamily="66" charset="0"/>
              </a:rPr>
              <a:t>а также в изготовлении деревянных игрушек и сувениров.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10" name="Рисунок 9" descr="Галера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788772"/>
            <a:ext cx="1428760" cy="1497616"/>
          </a:xfrm>
          <a:prstGeom prst="rect">
            <a:avLst/>
          </a:prstGeom>
        </p:spPr>
      </p:pic>
      <p:pic>
        <p:nvPicPr>
          <p:cNvPr id="22" name="Рисунок 21" descr="IMG_000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0800000">
            <a:off x="6357950" y="500042"/>
            <a:ext cx="2024076" cy="165606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3" name="Рисунок 22" descr="IMG_000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357950" y="4643446"/>
            <a:ext cx="2053843" cy="164307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4" name="Рисунок 23" descr="IMG_000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357950" y="2428868"/>
            <a:ext cx="2000263" cy="195637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642918"/>
            <a:ext cx="6858048" cy="1323439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Если обычный  кирпичный  или построенный из железобетонных блоков дом выглядит скучно, однообразно, то дом украшенный резьбой , сразу становится нарядным и красивым, подчёркивая свою индивидуальность.</a:t>
            </a:r>
          </a:p>
        </p:txBody>
      </p:sp>
      <p:pic>
        <p:nvPicPr>
          <p:cNvPr id="4" name="Рисунок 3" descr="IMG_000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57224" y="2928934"/>
            <a:ext cx="3512368" cy="307183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57818" y="2500306"/>
            <a:ext cx="2974149" cy="376885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00043"/>
            <a:ext cx="27860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   В городах и сёлах      нашего края много деревянных домов с красивыми  резными узорами. 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Мастера вырезают из деревянных досок сказочные цветы, ветки, а также удивительных птиц и животных,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Ими украшают крыши, окна, стены, калитки, двери , ворота, заборы  и другие элементы дома.</a:t>
            </a:r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IMG_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43306" y="642918"/>
            <a:ext cx="4643470" cy="29289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MG_000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6512" y="3929066"/>
            <a:ext cx="2006375" cy="2386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G_00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3929066"/>
            <a:ext cx="2071702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слесарноедело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290" y="5000636"/>
            <a:ext cx="1143008" cy="140017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642918"/>
            <a:ext cx="3286148" cy="50167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</a:rPr>
              <a:t>Особенно нарядно украшают дом с фасадной стороны, т.е. со стороны, обращённой на улицу.</a:t>
            </a:r>
          </a:p>
          <a:p>
            <a:r>
              <a:rPr lang="ru-RU" sz="2000" dirty="0" smtClean="0">
                <a:latin typeface="Monotype Corsiva" pitchFamily="66" charset="0"/>
              </a:rPr>
              <a:t> Очень хорошо смотрятся резные </a:t>
            </a:r>
            <a:r>
              <a:rPr lang="ru-RU" sz="2000" dirty="0" err="1" smtClean="0">
                <a:latin typeface="Monotype Corsiva" pitchFamily="66" charset="0"/>
              </a:rPr>
              <a:t>причелины</a:t>
            </a:r>
            <a:r>
              <a:rPr lang="ru-RU" sz="2000" dirty="0" smtClean="0">
                <a:latin typeface="Monotype Corsiva" pitchFamily="66" charset="0"/>
              </a:rPr>
              <a:t>, подзоры, карнизы, выполненные ажурной резьбой.</a:t>
            </a:r>
          </a:p>
          <a:p>
            <a:r>
              <a:rPr lang="ru-RU" sz="2000" dirty="0" smtClean="0">
                <a:latin typeface="Monotype Corsiva" pitchFamily="66" charset="0"/>
              </a:rPr>
              <a:t>  Особым украшением дома служат наличники., которые не только выполняют свою защитную функцию, но и украшают собой окна.</a:t>
            </a:r>
          </a:p>
          <a:p>
            <a:r>
              <a:rPr lang="ru-RU" sz="2000" dirty="0" smtClean="0">
                <a:latin typeface="Monotype Corsiva" pitchFamily="66" charset="0"/>
              </a:rPr>
              <a:t> Не зря в народе говорят:</a:t>
            </a:r>
          </a:p>
          <a:p>
            <a:r>
              <a:rPr lang="ru-RU" sz="2000" dirty="0" smtClean="0">
                <a:latin typeface="Monotype Corsiva" pitchFamily="66" charset="0"/>
              </a:rPr>
              <a:t>« Фасад- лицо избы, а окна – её глаза"</a:t>
            </a:r>
          </a:p>
          <a:p>
            <a:r>
              <a:rPr lang="ru-RU" sz="2000" dirty="0" smtClean="0">
                <a:latin typeface="Monotype Corsiva" pitchFamily="66" charset="0"/>
              </a:rPr>
              <a:t>   </a:t>
            </a:r>
            <a:endParaRPr lang="ru-RU" sz="2000" dirty="0">
              <a:latin typeface="Monotype Corsiva" pitchFamily="66" charset="0"/>
            </a:endParaRPr>
          </a:p>
        </p:txBody>
      </p:sp>
      <p:pic>
        <p:nvPicPr>
          <p:cNvPr id="20" name="Рисунок 19" descr="IM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00496" y="571480"/>
            <a:ext cx="4643470" cy="588422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215370" cy="107721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Monotype Corsiva" pitchFamily="66" charset="0"/>
              </a:rPr>
              <a:t>Схема расположения </a:t>
            </a:r>
          </a:p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Monotype Corsiva" pitchFamily="66" charset="0"/>
              </a:rPr>
              <a:t>ажурных декоративных элементов на фасаде дома:</a:t>
            </a:r>
            <a:endParaRPr lang="ru-RU" sz="3200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2571744"/>
            <a:ext cx="2986715" cy="3416320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- </a:t>
            </a:r>
            <a:r>
              <a:rPr lang="ru-RU" sz="2400" dirty="0" smtClean="0">
                <a:latin typeface="Monotype Corsiva" pitchFamily="66" charset="0"/>
              </a:rPr>
              <a:t>полотенце;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причелина;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слуховое окно;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кисть;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подзор;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очелье наличника;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низ наличника;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- полотенце </a:t>
            </a:r>
          </a:p>
          <a:p>
            <a:pPr marL="342900" indent="-342900"/>
            <a:r>
              <a:rPr lang="ru-RU" sz="2400" dirty="0" smtClean="0">
                <a:latin typeface="Monotype Corsiva" pitchFamily="66" charset="0"/>
              </a:rPr>
              <a:t>       или торцовая доска 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7" name="Рисунок 6" descr="IMG_003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14348" y="1857364"/>
            <a:ext cx="3913589" cy="4429156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653</Words>
  <Application>Microsoft Office PowerPoint</Application>
  <PresentationFormat>Экран (4:3)</PresentationFormat>
  <Paragraphs>93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Правила безопасной работы 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Вредина</cp:lastModifiedBy>
  <cp:revision>91</cp:revision>
  <dcterms:created xsi:type="dcterms:W3CDTF">2009-01-18T12:05:19Z</dcterms:created>
  <dcterms:modified xsi:type="dcterms:W3CDTF">2012-03-06T11:28:07Z</dcterms:modified>
</cp:coreProperties>
</file>