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57" r:id="rId6"/>
    <p:sldId id="258" r:id="rId7"/>
    <p:sldId id="259" r:id="rId8"/>
    <p:sldId id="260" r:id="rId9"/>
    <p:sldId id="269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1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826B6-D687-43E5-876D-B3FFDE6AD6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404FB-2A11-4D37-96FE-55F4FA3D76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EBD6A-4404-45B8-B934-2FCAC35469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C697C-EF16-4B81-94CB-CAEB34E0B4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2A72A-68D0-4785-8A6F-84F66DC561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41508-D8EC-4899-9500-D3D7ABD115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5666A-9EE6-459D-AC0E-B98950D086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27590-12FF-4834-9B1A-7DCB9C7800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4A2E9-7B9A-4176-8310-83B5CEAB69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CAF29-EC47-4210-8417-C705868EE0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0972A-2507-49A6-BB43-3C3764ADDA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0DF5EC-FFFE-4522-82BF-875A30EA6E1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bunin.niv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prezentacii.com/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5429264"/>
            <a:ext cx="7991475" cy="11525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Рассказы И.А.Бунина о любви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57422" y="571480"/>
            <a:ext cx="6264275" cy="392909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 i="1" dirty="0" smtClean="0">
                <a:solidFill>
                  <a:schemeClr val="bg1"/>
                </a:solidFill>
              </a:rPr>
              <a:t>«Как дико, страшно все будничное, обычное, когда сердце поражено…этим страшным «солнечным» ударом, слишком большой любовью, слишком большим счастьем!» </a:t>
            </a:r>
          </a:p>
          <a:p>
            <a:pPr>
              <a:lnSpc>
                <a:spcPct val="80000"/>
              </a:lnSpc>
            </a:pPr>
            <a:r>
              <a:rPr lang="ru-RU" sz="3600" i="1" dirty="0" smtClean="0">
                <a:solidFill>
                  <a:schemeClr val="bg1"/>
                </a:solidFill>
              </a:rPr>
              <a:t>И.Бунин</a:t>
            </a:r>
            <a:endParaRPr lang="ru-RU" sz="3600" i="1" dirty="0">
              <a:solidFill>
                <a:schemeClr val="bg1"/>
              </a:solidFill>
            </a:endParaRPr>
          </a:p>
        </p:txBody>
      </p:sp>
      <p:pic>
        <p:nvPicPr>
          <p:cNvPr id="10244" name="Picture 4" descr="Иван Бунин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357298"/>
            <a:ext cx="1738314" cy="26432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5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525129"/>
                </a:solidFill>
              </a:rPr>
              <a:t>Вывод</a:t>
            </a:r>
            <a:endParaRPr lang="ru-RU" dirty="0">
              <a:solidFill>
                <a:srgbClr val="525129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525129"/>
                </a:solidFill>
              </a:rPr>
              <a:t>   Любовь в произведениях Бунина драматична, даже трагична она есть что-то неуловимое и естественное, ослепляющее человека, действующее на него, как солнечный удар. Любовь – это великая бездна, загадочная и необъяснимая, сильная и мучительная.</a:t>
            </a:r>
            <a:endParaRPr lang="ru-RU" dirty="0">
              <a:solidFill>
                <a:srgbClr val="525129"/>
              </a:solidFill>
            </a:endParaRPr>
          </a:p>
        </p:txBody>
      </p:sp>
      <p:pic>
        <p:nvPicPr>
          <p:cNvPr id="5122" name="Picture 2" descr="http://im3-tub.yandex.net/i?id=45987601&amp;tov=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0"/>
            <a:ext cx="2000264" cy="145254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олна 5"/>
          <p:cNvSpPr/>
          <p:nvPr/>
        </p:nvSpPr>
        <p:spPr>
          <a:xfrm>
            <a:off x="1857356" y="2357430"/>
            <a:ext cx="5643602" cy="2714644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Спасибо за урок!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2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/>
          <a:lstStyle/>
          <a:p>
            <a:r>
              <a:rPr lang="ru-RU" b="1" i="1" dirty="0" smtClean="0">
                <a:solidFill>
                  <a:srgbClr val="525129"/>
                </a:solidFill>
                <a:latin typeface="Monotype Corsiva" pitchFamily="66" charset="0"/>
              </a:rPr>
              <a:t>Тема любви  -  одна из постоянных тем в искусстве и одна из главных в творчестве И.А. Бунина.</a:t>
            </a:r>
            <a:endParaRPr lang="ru-RU" b="1" dirty="0">
              <a:solidFill>
                <a:srgbClr val="525129"/>
              </a:solidFill>
              <a:latin typeface="Monotype Corsiva" pitchFamily="66" charset="0"/>
            </a:endParaRPr>
          </a:p>
        </p:txBody>
      </p:sp>
      <p:pic>
        <p:nvPicPr>
          <p:cNvPr id="24580" name="Picture 4" descr="http://im6-tub.yandex.net/i?id=16153246&amp;tov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643314"/>
            <a:ext cx="1857388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285728"/>
            <a:ext cx="8929718" cy="6357982"/>
          </a:xfrm>
        </p:spPr>
        <p:txBody>
          <a:bodyPr numCol="2"/>
          <a:lstStyle/>
          <a:p>
            <a:pPr>
              <a:buNone/>
            </a:pP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В душе померк бы день, и тьма настала б вновь,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Когда бы на земле изгнали мы любовь.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Лишь тот блаженство знал,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Кто страстно сердце нежил,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А кто не  знал  любовь, тот все равно, что не жил...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Любовь, любовь – загадочное слово, 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Кто мог бы до конца его понять? 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Всегда во всем старо ты или ново, 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Томленье духа ты иль благодать?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Невозвратимая себе утрата,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Или обогащение без конца? 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Горячий день, какому нет заката,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Иль ночь, опустошившая сердца?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А может быть, ты лишь напоминанье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О том, что всех нас неизбежно ждет? 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С природою, с беспамятством слиянье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И вечный мировой круговорот?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Любовь, любовь, – гласит преданье,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Союз души с душой родной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Их единенье, сочетанье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И роковое их слиянье.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И поединок роковой.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И чем одно из них нежнее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В борьбе неравной двух сердец,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Тем неизбежней и вернее,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Любя, страдая, страстно млея,</a:t>
            </a:r>
            <a:b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525129"/>
                </a:solidFill>
                <a:latin typeface="Monotype Corsiva" pitchFamily="66" charset="0"/>
              </a:rPr>
              <a:t>Оно изноет наконец.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525129"/>
                </a:solidFill>
              </a:rPr>
              <a:t> (Р.Рождественский)</a:t>
            </a:r>
            <a:endParaRPr lang="ru-RU" sz="2400" b="1" dirty="0">
              <a:solidFill>
                <a:srgbClr val="525129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О счастье мы всегда лишь вспоминаем.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А счастье всюду. Может быть, оно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Вот этот сад осенний за сараем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И чистый воздух, льющийся в окно.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В бездомном небе легким краем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Встает, сияет облако. Давно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Слежу за ним ... мы мало видим, знаем,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А счастье только знающим дано.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Окно открыто. Пискнула и села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На подоконник птичка и от книг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Усталый взгляд я отвожу на миг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День вечереет, небо опустело,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Гул молотилки слышен на гумне ...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Я вижу, слышу, счастье. Все во мне.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525129"/>
                </a:solidFill>
                <a:latin typeface="Monotype Corsiva" pitchFamily="66" charset="0"/>
              </a:rPr>
              <a:t>(И.Бунин «Вечер»)</a:t>
            </a:r>
          </a:p>
          <a:p>
            <a:pPr algn="ctr">
              <a:buNone/>
            </a:pPr>
            <a:endParaRPr lang="ru-RU" sz="2000" b="1" dirty="0">
              <a:solidFill>
                <a:srgbClr val="525129"/>
              </a:solidFill>
              <a:latin typeface="Monotype Corsiva" pitchFamily="66" charset="0"/>
            </a:endParaRPr>
          </a:p>
        </p:txBody>
      </p:sp>
      <p:pic>
        <p:nvPicPr>
          <p:cNvPr id="4" name="Picture 2" descr="http://im5-tub.yandex.net/i?id=72707501&amp;tov=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1857356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525129"/>
                </a:solidFill>
              </a:rPr>
              <a:t>«Грамматика любви» (1915)</a:t>
            </a:r>
            <a:endParaRPr lang="ru-RU" dirty="0">
              <a:solidFill>
                <a:srgbClr val="525129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600200"/>
            <a:ext cx="8786874" cy="4972072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rgbClr val="525129"/>
                </a:solidFill>
                <a:latin typeface="Monotype Corsiva" pitchFamily="66" charset="0"/>
              </a:rPr>
              <a:t>      «Мой племянник Коля Пушешников, большой любитель книг, редких особенно, приятель многих московских букинистов, добыл где-то и подарил мне маленькую старинную книжечку под заглавием «Грамматика любви».  Прочитав ее, я вспомнил что-то смутное, что слышал еще в ранней юности от моего отца о каком-то бедном помещике из числа наших соседей, помешавшемся на любви  к одной из своих крепостных, и вскоре выдумал и написал рассказ с заглавием этой книжечки» (И.Бунин)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 может рассчитывать только на мгновение счастья. Однако это мгновение остается в душе навсегда.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525129"/>
              </a:solidFill>
            </a:endParaRPr>
          </a:p>
        </p:txBody>
      </p:sp>
      <p:pic>
        <p:nvPicPr>
          <p:cNvPr id="9218" name="Picture 2" descr="http://im8-tub.yandex.net/i?id=25276106&amp;tov=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00" cy="161446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525129"/>
                </a:solidFill>
              </a:rPr>
              <a:t>«Легкое дыхание» (1916)</a:t>
            </a:r>
            <a:endParaRPr lang="ru-RU" dirty="0">
              <a:solidFill>
                <a:srgbClr val="525129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525129"/>
                </a:solidFill>
                <a:latin typeface="Monotype Corsiva" pitchFamily="66" charset="0"/>
              </a:rPr>
              <a:t>«Такая наивность и легкость во всем: и в дерзости, и в смерти,- и есть «легкое дыхание», «недоумение» (И.Бунин)</a:t>
            </a:r>
            <a:endParaRPr lang="ru-RU" b="1" dirty="0">
              <a:solidFill>
                <a:srgbClr val="525129"/>
              </a:solidFill>
              <a:latin typeface="Monotype Corsiva" pitchFamily="66" charset="0"/>
            </a:endParaRPr>
          </a:p>
        </p:txBody>
      </p:sp>
      <p:pic>
        <p:nvPicPr>
          <p:cNvPr id="8194" name="Picture 2" descr="http://im2-tub.yandex.net/i?id=65303653&amp;tov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714620"/>
            <a:ext cx="2000264" cy="2500330"/>
          </a:xfrm>
          <a:prstGeom prst="rect">
            <a:avLst/>
          </a:prstGeom>
          <a:noFill/>
        </p:spPr>
      </p:pic>
      <p:pic>
        <p:nvPicPr>
          <p:cNvPr id="8200" name="Picture 8" descr="http://im6-tub.yandex.net/i?id=107343735&amp;tov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86190"/>
            <a:ext cx="1785950" cy="2857520"/>
          </a:xfrm>
          <a:prstGeom prst="rect">
            <a:avLst/>
          </a:prstGeom>
          <a:noFill/>
        </p:spPr>
      </p:pic>
      <p:pic>
        <p:nvPicPr>
          <p:cNvPr id="8202" name="Picture 10" descr="http://im2-tub.yandex.net/i?id=78570246&amp;tov=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500438"/>
            <a:ext cx="2786082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525129"/>
                </a:solidFill>
              </a:rPr>
              <a:t>«Солнечный удар» (1925)</a:t>
            </a:r>
            <a:endParaRPr lang="ru-RU" dirty="0">
              <a:solidFill>
                <a:srgbClr val="525129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525129"/>
                </a:solidFill>
              </a:rPr>
              <a:t>   </a:t>
            </a:r>
            <a:r>
              <a:rPr lang="ru-RU" b="1" dirty="0" smtClean="0">
                <a:solidFill>
                  <a:srgbClr val="525129"/>
                </a:solidFill>
                <a:latin typeface="Monotype Corsiva" pitchFamily="66" charset="0"/>
              </a:rPr>
              <a:t>«Если в произведениях, написанных до «Солнечного удара», любовь трагедийна потому, что она не разделена, одинока, - то здесь ее трагедийность именно в том, что она взаимна – и слишком прекрасна для того, чтобы продлиться»</a:t>
            </a:r>
            <a:endParaRPr lang="ru-RU" b="1" dirty="0">
              <a:solidFill>
                <a:srgbClr val="525129"/>
              </a:solidFill>
              <a:latin typeface="Monotype Corsiva" pitchFamily="66" charset="0"/>
            </a:endParaRPr>
          </a:p>
        </p:txBody>
      </p:sp>
      <p:pic>
        <p:nvPicPr>
          <p:cNvPr id="7170" name="Picture 2" descr="http://im2-tub.yandex.net/i?id=24877798&amp;tov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714884"/>
            <a:ext cx="2428892" cy="17859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525129"/>
                </a:solidFill>
              </a:rPr>
              <a:t>«Темные аллеи» (1938)</a:t>
            </a:r>
            <a:endParaRPr lang="ru-RU" dirty="0">
              <a:solidFill>
                <a:srgbClr val="525129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     «Всякая любовь – великое счастье, даже если она не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разделена». Она вспыхивает и угасает, всякая попытка построить счастье «навечно» обречена на неудачу, но «одна мысль о жизни без неё» приводит Бунина в ужас. Праздник любви, постепенно превращается в будни, одинаково печальные для всех героев Бунина.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«И все же, и все же…, любовь остается в сердце на всю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  <a:t>жизнь». </a:t>
            </a:r>
            <a:br>
              <a:rPr lang="ru-RU" sz="2800" b="1" dirty="0" smtClean="0">
                <a:solidFill>
                  <a:srgbClr val="525129"/>
                </a:solidFill>
                <a:latin typeface="Monotype Corsiva" pitchFamily="66" charset="0"/>
              </a:rPr>
            </a:br>
            <a:endParaRPr lang="ru-RU" sz="2800" b="1" dirty="0">
              <a:solidFill>
                <a:srgbClr val="525129"/>
              </a:solidFill>
              <a:latin typeface="Monotype Corsiva" pitchFamily="66" charset="0"/>
            </a:endParaRPr>
          </a:p>
        </p:txBody>
      </p:sp>
      <p:pic>
        <p:nvPicPr>
          <p:cNvPr id="2" name="Picture 2" descr="http://im0-tub.yandex.net/i?id=98352540&amp;tov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19452">
            <a:off x="4500562" y="4857760"/>
            <a:ext cx="1000132" cy="164307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Безымянный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">
  <a:themeElements>
    <a:clrScheme name="Текс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кс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Текст</Template>
  <TotalTime>79</TotalTime>
  <Words>345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Текст</vt:lpstr>
      <vt:lpstr>Рассказы И.А.Бунина о любви</vt:lpstr>
      <vt:lpstr>Тема любви  -  одна из постоянных тем в искусстве и одна из главных в творчестве И.А. Бунина.</vt:lpstr>
      <vt:lpstr>Слайд 3</vt:lpstr>
      <vt:lpstr>Слайд 4</vt:lpstr>
      <vt:lpstr>«Грамматика любви» (1915)</vt:lpstr>
      <vt:lpstr>«Легкое дыхание» (1916)</vt:lpstr>
      <vt:lpstr>«Солнечный удар» (1925)</vt:lpstr>
      <vt:lpstr>«Темные аллеи» (1938)</vt:lpstr>
      <vt:lpstr>Слайд 9</vt:lpstr>
      <vt:lpstr>Вывод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Рассказы И.А.Бунина о любви</dc:title>
  <dc:creator>Admin</dc:creator>
  <cp:lastModifiedBy>Admin</cp:lastModifiedBy>
  <cp:revision>10</cp:revision>
  <dcterms:created xsi:type="dcterms:W3CDTF">2009-09-14T14:13:35Z</dcterms:created>
  <dcterms:modified xsi:type="dcterms:W3CDTF">2012-09-08T16:27:53Z</dcterms:modified>
</cp:coreProperties>
</file>