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79" r:id="rId5"/>
    <p:sldId id="260" r:id="rId6"/>
    <p:sldId id="280" r:id="rId7"/>
    <p:sldId id="281" r:id="rId8"/>
    <p:sldId id="261" r:id="rId9"/>
    <p:sldId id="262" r:id="rId10"/>
    <p:sldId id="263" r:id="rId11"/>
    <p:sldId id="269" r:id="rId12"/>
    <p:sldId id="270" r:id="rId13"/>
    <p:sldId id="268" r:id="rId14"/>
    <p:sldId id="264" r:id="rId15"/>
    <p:sldId id="278" r:id="rId16"/>
    <p:sldId id="267" r:id="rId1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5" d="100"/>
          <a:sy n="115" d="100"/>
        </p:scale>
        <p:origin x="-1512"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28.02.2016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28.02.2016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28.02.2016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28.02.2016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28.02.2016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28.02.2016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28.02.2016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google.com/url?q=http://www.infoniac.ru/news/Kak-krasit-yaica-na-Pashu.html&amp;sa=D&amp;sntz=1&amp;usg=AFQjCNH849yiNLLIvnCf-AGN_P7w90vK_A"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hyperlink" Target="http://www.google.com/url?q=http://palomnic.org/oh/poet/pasha/&amp;sa=D&amp;sntz=1&amp;usg=AFQjCNGjM_CATRh76WRvV5YQZQKHEKeDFg" TargetMode="External"/><Relationship Id="rId4" Type="http://schemas.openxmlformats.org/officeDocument/2006/relationships/hyperlink" Target="http://www.google.com/url?q=http://eliseyka.ru/kak-rasskazat-detyam-o-pasxe/&amp;sa=D&amp;sntz=1&amp;usg=AFQjCNFiqZeGhUHAMrS-50Ji9zspADMz6A" TargetMode="Externa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Пасха - Картинка 214/128"/>
          <p:cNvPicPr>
            <a:picLocks noChangeAspect="1" noChangeArrowheads="1"/>
          </p:cNvPicPr>
          <p:nvPr/>
        </p:nvPicPr>
        <p:blipFill>
          <a:blip r:embed="rId2"/>
          <a:srcRect/>
          <a:stretch>
            <a:fillRect/>
          </a:stretch>
        </p:blipFill>
        <p:spPr bwMode="auto">
          <a:xfrm>
            <a:off x="378707" y="332656"/>
            <a:ext cx="8622387" cy="6332088"/>
          </a:xfrm>
          <a:prstGeom prst="rect">
            <a:avLst/>
          </a:prstGeom>
          <a:noFill/>
        </p:spPr>
      </p:pic>
      <p:sp>
        <p:nvSpPr>
          <p:cNvPr id="5" name="TextBox 4"/>
          <p:cNvSpPr txBox="1"/>
          <p:nvPr/>
        </p:nvSpPr>
        <p:spPr>
          <a:xfrm>
            <a:off x="521613" y="1268760"/>
            <a:ext cx="6429420" cy="3046988"/>
          </a:xfrm>
          <a:prstGeom prst="rect">
            <a:avLst/>
          </a:prstGeom>
          <a:noFill/>
        </p:spPr>
        <p:txBody>
          <a:bodyPr wrap="square" rtlCol="0">
            <a:spAutoFit/>
          </a:bodyPr>
          <a:lstStyle/>
          <a:p>
            <a:pPr algn="ctr"/>
            <a:r>
              <a:rPr lang="ru-RU" sz="6000" b="1" dirty="0">
                <a:solidFill>
                  <a:srgbClr val="FF0000"/>
                </a:solidFill>
                <a:latin typeface="Times New Roman" panose="02020603050405020304" pitchFamily="18" charset="0"/>
                <a:cs typeface="Times New Roman" panose="02020603050405020304" pitchFamily="18" charset="0"/>
              </a:rPr>
              <a:t>«Праздник Светлой Пасхи».</a:t>
            </a:r>
            <a:endParaRPr lang="ru-RU" sz="6000" dirty="0">
              <a:solidFill>
                <a:srgbClr val="FF0000"/>
              </a:solidFill>
              <a:latin typeface="Times New Roman" panose="02020603050405020304" pitchFamily="18" charset="0"/>
              <a:cs typeface="Times New Roman" panose="02020603050405020304" pitchFamily="18" charset="0"/>
            </a:endParaRPr>
          </a:p>
          <a:p>
            <a:pPr algn="ctr"/>
            <a:endParaRPr lang="en-US" sz="2400" dirty="0" smtClean="0">
              <a:latin typeface="Times New Roman" pitchFamily="18" charset="0"/>
              <a:cs typeface="Times New Roman" pitchFamily="18" charset="0"/>
            </a:endParaRPr>
          </a:p>
          <a:p>
            <a:pPr algn="ctr"/>
            <a:endParaRPr lang="ru-RU" sz="2000" dirty="0" smtClean="0">
              <a:latin typeface="Times New Roman" pitchFamily="18" charset="0"/>
              <a:cs typeface="Times New Roman" pitchFamily="18" charset="0"/>
            </a:endParaRPr>
          </a:p>
          <a:p>
            <a:pPr algn="ctr"/>
            <a:endParaRPr lang="ru-RU" sz="2800" b="1" dirty="0">
              <a:solidFill>
                <a:srgbClr val="FF0000"/>
              </a:solidFill>
              <a:latin typeface="Times New Roman" pitchFamily="18" charset="0"/>
              <a:cs typeface="Times New Roman" pitchFamily="18" charset="0"/>
            </a:endParaRPr>
          </a:p>
        </p:txBody>
      </p:sp>
      <p:sp>
        <p:nvSpPr>
          <p:cNvPr id="2" name="TextBox 1"/>
          <p:cNvSpPr txBox="1"/>
          <p:nvPr/>
        </p:nvSpPr>
        <p:spPr>
          <a:xfrm>
            <a:off x="389109" y="4653136"/>
            <a:ext cx="1655903" cy="369332"/>
          </a:xfrm>
          <a:prstGeom prst="rect">
            <a:avLst/>
          </a:prstGeom>
          <a:noFill/>
        </p:spPr>
        <p:txBody>
          <a:bodyPr wrap="none" rtlCol="0">
            <a:spAutoFit/>
          </a:bodyPr>
          <a:lstStyle/>
          <a:p>
            <a:r>
              <a:rPr lang="ru-RU" b="1" dirty="0" err="1" smtClean="0">
                <a:latin typeface="Times New Roman" panose="02020603050405020304" pitchFamily="18" charset="0"/>
                <a:cs typeface="Times New Roman" panose="02020603050405020304" pitchFamily="18" charset="0"/>
              </a:rPr>
              <a:t>Рябкова</a:t>
            </a:r>
            <a:r>
              <a:rPr lang="ru-RU" b="1" dirty="0" smtClean="0">
                <a:latin typeface="Times New Roman" panose="02020603050405020304" pitchFamily="18" charset="0"/>
                <a:cs typeface="Times New Roman" panose="02020603050405020304" pitchFamily="18" charset="0"/>
              </a:rPr>
              <a:t> А. М</a:t>
            </a:r>
            <a:r>
              <a:rPr lang="ru-RU" dirty="0" smtClean="0"/>
              <a:t>.</a:t>
            </a:r>
            <a:endParaRPr lang="ru-RU" dirty="0"/>
          </a:p>
        </p:txBody>
      </p:sp>
      <p:sp>
        <p:nvSpPr>
          <p:cNvPr id="6" name="TextBox 5"/>
          <p:cNvSpPr txBox="1"/>
          <p:nvPr/>
        </p:nvSpPr>
        <p:spPr>
          <a:xfrm>
            <a:off x="401618" y="5022468"/>
            <a:ext cx="1577932" cy="369332"/>
          </a:xfrm>
          <a:prstGeom prst="rect">
            <a:avLst/>
          </a:prstGeom>
          <a:noFill/>
        </p:spPr>
        <p:txBody>
          <a:bodyPr wrap="none" rtlCol="0">
            <a:spAutoFit/>
          </a:bodyPr>
          <a:lstStyle/>
          <a:p>
            <a:r>
              <a:rPr lang="ru-RU" b="1" dirty="0" smtClean="0">
                <a:latin typeface="Times New Roman" panose="02020603050405020304" pitchFamily="18" charset="0"/>
                <a:cs typeface="Times New Roman" panose="02020603050405020304" pitchFamily="18" charset="0"/>
              </a:rPr>
              <a:t>Сургут 2016г.</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easter eggs wallpaper"/>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Прямоугольник 4"/>
          <p:cNvSpPr/>
          <p:nvPr/>
        </p:nvSpPr>
        <p:spPr>
          <a:xfrm>
            <a:off x="642910" y="357166"/>
            <a:ext cx="7929618" cy="4708981"/>
          </a:xfrm>
          <a:prstGeom prst="rect">
            <a:avLst/>
          </a:prstGeom>
        </p:spPr>
        <p:txBody>
          <a:bodyPr wrap="square">
            <a:spAutoFit/>
          </a:bodyPr>
          <a:lstStyle/>
          <a:p>
            <a:pPr algn="ctr"/>
            <a:r>
              <a:rPr lang="ru-RU" sz="2000" dirty="0" smtClean="0">
                <a:solidFill>
                  <a:srgbClr val="FF0000"/>
                </a:solidFill>
                <a:latin typeface="Times New Roman" pitchFamily="18" charset="0"/>
                <a:cs typeface="Times New Roman" pitchFamily="18" charset="0"/>
              </a:rPr>
              <a:t>основной </a:t>
            </a:r>
          </a:p>
          <a:p>
            <a:pPr algn="just"/>
            <a:endParaRPr lang="ru-RU" sz="2000" dirty="0" smtClean="0">
              <a:solidFill>
                <a:srgbClr val="FF0000"/>
              </a:solidFill>
              <a:latin typeface="Times New Roman" pitchFamily="18" charset="0"/>
              <a:cs typeface="Times New Roman" pitchFamily="18" charset="0"/>
            </a:endParaRPr>
          </a:p>
          <a:p>
            <a:pPr algn="just"/>
            <a:r>
              <a:rPr lang="ru-RU" sz="2000" dirty="0">
                <a:latin typeface="Times New Roman" panose="02020603050405020304" pitchFamily="18" charset="0"/>
                <a:cs typeface="Times New Roman" panose="02020603050405020304" pitchFamily="18" charset="0"/>
              </a:rPr>
              <a:t>Чтение художественной литературы. Проведение НОД по теме. Беседа на тему «Что такое пасха?» Беседа на тему «Почему мы красим яйца?» Пасхальные игры «Катание яиц», «Чиж», «Летели две птички» Рисование на тему: «Украшаем пасхальные яйца». Аппликация «Пасхальный кулич» Лепка из пластилина птичек. Просмотр мультфильмов на тему «Пасха». Оформление книги «Пасха», ознакомить с произведениями искусства, посвященные празднику Пасхи, составление рассказов «Как моя семья отмечает Пасху». Оформление выставки детских работ. Проведение развлечения для детей с привлечением родителей. </a:t>
            </a:r>
          </a:p>
          <a:p>
            <a:pPr algn="just"/>
            <a:endParaRPr lang="ru-RU" sz="2000" dirty="0" smtClean="0">
              <a:latin typeface="Times New Roman" pitchFamily="18" charset="0"/>
              <a:cs typeface="Times New Roman" pitchFamily="18" charset="0"/>
            </a:endParaRPr>
          </a:p>
          <a:p>
            <a:endParaRPr lang="ru-RU" sz="2000" dirty="0" smtClean="0">
              <a:latin typeface="Times New Roman" pitchFamily="18" charset="0"/>
              <a:cs typeface="Times New Roman" pitchFamily="18" charset="0"/>
            </a:endParaRPr>
          </a:p>
          <a:p>
            <a:r>
              <a:rPr lang="ru-RU" sz="2000" dirty="0" smtClean="0">
                <a:latin typeface="Times New Roman" pitchFamily="18" charset="0"/>
                <a:cs typeface="Times New Roman" pitchFamily="18" charset="0"/>
              </a:rPr>
              <a:t> </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easter eggs wallpaper"/>
          <p:cNvPicPr>
            <a:picLocks noChangeAspect="1" noChangeArrowheads="1"/>
          </p:cNvPicPr>
          <p:nvPr/>
        </p:nvPicPr>
        <p:blipFill>
          <a:blip r:embed="rId2"/>
          <a:srcRect/>
          <a:stretch>
            <a:fillRect/>
          </a:stretch>
        </p:blipFill>
        <p:spPr bwMode="auto">
          <a:xfrm>
            <a:off x="-16381" y="-11754"/>
            <a:ext cx="9144000" cy="6858000"/>
          </a:xfrm>
          <a:prstGeom prst="rect">
            <a:avLst/>
          </a:prstGeom>
          <a:noFill/>
        </p:spPr>
      </p:pic>
      <p:sp>
        <p:nvSpPr>
          <p:cNvPr id="6" name="Прямоугольник 5"/>
          <p:cNvSpPr/>
          <p:nvPr/>
        </p:nvSpPr>
        <p:spPr>
          <a:xfrm>
            <a:off x="2843808" y="548679"/>
            <a:ext cx="4572000" cy="646331"/>
          </a:xfrm>
          <a:prstGeom prst="rect">
            <a:avLst/>
          </a:prstGeom>
        </p:spPr>
        <p:txBody>
          <a:bodyPr>
            <a:spAutoFit/>
          </a:bodyPr>
          <a:lstStyle/>
          <a:p>
            <a:pPr lvl="0"/>
            <a:r>
              <a:rPr lang="ru-RU" dirty="0">
                <a:solidFill>
                  <a:srgbClr val="FF0000"/>
                </a:solidFill>
                <a:latin typeface="Times New Roman" panose="02020603050405020304" pitchFamily="18" charset="0"/>
                <a:cs typeface="Times New Roman" panose="02020603050405020304" pitchFamily="18" charset="0"/>
              </a:rPr>
              <a:t>Заключительный.</a:t>
            </a:r>
          </a:p>
          <a:p>
            <a:r>
              <a:rPr lang="ru-RU" dirty="0">
                <a:latin typeface="Times New Roman" panose="02020603050405020304" pitchFamily="18" charset="0"/>
                <a:cs typeface="Times New Roman" panose="02020603050405020304" pitchFamily="18" charset="0"/>
              </a:rPr>
              <a:t>Подведение итогов</a:t>
            </a:r>
            <a:r>
              <a:rPr lang="ru-RU" dirty="0">
                <a:solidFill>
                  <a:srgbClr val="FF0000"/>
                </a:solidFill>
                <a:latin typeface="Times New Roman" panose="02020603050405020304" pitchFamily="18" charset="0"/>
                <a:cs typeface="Times New Roman" panose="02020603050405020304" pitchFamily="18" charset="0"/>
              </a:rPr>
              <a:t>.</a:t>
            </a:r>
          </a:p>
        </p:txBody>
      </p:sp>
      <p:sp>
        <p:nvSpPr>
          <p:cNvPr id="8" name="Прямоугольник 7"/>
          <p:cNvSpPr/>
          <p:nvPr/>
        </p:nvSpPr>
        <p:spPr>
          <a:xfrm>
            <a:off x="2286000" y="2274838"/>
            <a:ext cx="4572000" cy="2308324"/>
          </a:xfrm>
          <a:prstGeom prst="rect">
            <a:avLst/>
          </a:prstGeom>
        </p:spPr>
        <p:txBody>
          <a:bodyPr>
            <a:spAutoFit/>
          </a:bodyPr>
          <a:lstStyle/>
          <a:p>
            <a:pPr lvl="0" algn="just"/>
            <a:r>
              <a:rPr lang="ru-RU" u="sng" dirty="0" smtClean="0">
                <a:latin typeface="Times New Roman" panose="02020603050405020304" pitchFamily="18" charset="0"/>
                <a:cs typeface="Times New Roman" panose="02020603050405020304" pitchFamily="18" charset="0"/>
                <a:hlinkClick r:id="rId3"/>
              </a:rPr>
              <a:t>http</a:t>
            </a:r>
            <a:r>
              <a:rPr lang="ru-RU" u="sng" dirty="0">
                <a:latin typeface="Times New Roman" panose="02020603050405020304" pitchFamily="18" charset="0"/>
                <a:cs typeface="Times New Roman" panose="02020603050405020304" pitchFamily="18" charset="0"/>
                <a:hlinkClick r:id="rId3"/>
              </a:rPr>
              <a:t>://www.infoniac.ru/news/Kak-krasit-yaica-na-Pashu.html</a:t>
            </a:r>
            <a:endParaRPr lang="ru-RU" dirty="0">
              <a:latin typeface="Times New Roman" panose="02020603050405020304" pitchFamily="18" charset="0"/>
              <a:cs typeface="Times New Roman" panose="02020603050405020304" pitchFamily="18" charset="0"/>
            </a:endParaRPr>
          </a:p>
          <a:p>
            <a:pPr lvl="0" algn="just"/>
            <a:r>
              <a:rPr lang="ru-RU" u="sng" dirty="0">
                <a:latin typeface="Times New Roman" panose="02020603050405020304" pitchFamily="18" charset="0"/>
                <a:cs typeface="Times New Roman" panose="02020603050405020304" pitchFamily="18" charset="0"/>
                <a:hlinkClick r:id="rId4"/>
              </a:rPr>
              <a:t>http://eliseyka.ru/kak-rasskazat-detyam-o-pasxe/</a:t>
            </a:r>
            <a:endParaRPr lang="ru-RU" dirty="0">
              <a:latin typeface="Times New Roman" panose="02020603050405020304" pitchFamily="18" charset="0"/>
              <a:cs typeface="Times New Roman" panose="02020603050405020304" pitchFamily="18" charset="0"/>
            </a:endParaRPr>
          </a:p>
          <a:p>
            <a:pPr lvl="0" algn="just"/>
            <a:r>
              <a:rPr lang="ru-RU" u="sng" dirty="0">
                <a:latin typeface="Times New Roman" panose="02020603050405020304" pitchFamily="18" charset="0"/>
                <a:cs typeface="Times New Roman" panose="02020603050405020304" pitchFamily="18" charset="0"/>
                <a:hlinkClick r:id="rId5"/>
              </a:rPr>
              <a:t>http://palomnic.org/oh/poet/pasha/</a:t>
            </a:r>
            <a:endParaRPr lang="ru-RU" dirty="0">
              <a:latin typeface="Times New Roman" panose="02020603050405020304" pitchFamily="18" charset="0"/>
              <a:cs typeface="Times New Roman" panose="02020603050405020304" pitchFamily="18" charset="0"/>
            </a:endParaRPr>
          </a:p>
          <a:p>
            <a:pPr lvl="0" algn="just"/>
            <a:r>
              <a:rPr lang="ru-RU" dirty="0">
                <a:latin typeface="Times New Roman" panose="02020603050405020304" pitchFamily="18" charset="0"/>
                <a:cs typeface="Times New Roman" panose="02020603050405020304" pitchFamily="18" charset="0"/>
              </a:rPr>
              <a:t> «Библия для детей» – издательство «</a:t>
            </a:r>
            <a:r>
              <a:rPr lang="ru-RU" dirty="0" err="1">
                <a:latin typeface="Times New Roman" panose="02020603050405020304" pitchFamily="18" charset="0"/>
                <a:cs typeface="Times New Roman" panose="02020603050405020304" pitchFamily="18" charset="0"/>
              </a:rPr>
              <a:t>Паломникъ</a:t>
            </a:r>
            <a:r>
              <a:rPr lang="ru-RU" dirty="0">
                <a:latin typeface="Times New Roman" panose="02020603050405020304" pitchFamily="18" charset="0"/>
                <a:cs typeface="Times New Roman" panose="02020603050405020304" pitchFamily="18" charset="0"/>
              </a:rPr>
              <a:t>»  2007 г.</a:t>
            </a:r>
          </a:p>
          <a:p>
            <a:r>
              <a:rPr lang="ru-RU" dirty="0"/>
              <a:t>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easter eggs wallpaper"/>
          <p:cNvPicPr>
            <a:picLocks noChangeAspect="1" noChangeArrowheads="1"/>
          </p:cNvPicPr>
          <p:nvPr/>
        </p:nvPicPr>
        <p:blipFill>
          <a:blip r:embed="rId2"/>
          <a:srcRect/>
          <a:stretch>
            <a:fillRect/>
          </a:stretch>
        </p:blipFill>
        <p:spPr bwMode="auto">
          <a:xfrm>
            <a:off x="0" y="1"/>
            <a:ext cx="9144000" cy="6858000"/>
          </a:xfrm>
          <a:prstGeom prst="rect">
            <a:avLst/>
          </a:prstGeom>
          <a:noFill/>
        </p:spPr>
      </p:pic>
      <p:sp>
        <p:nvSpPr>
          <p:cNvPr id="5" name="Прямоугольник 4"/>
          <p:cNvSpPr/>
          <p:nvPr/>
        </p:nvSpPr>
        <p:spPr>
          <a:xfrm>
            <a:off x="899592" y="751344"/>
            <a:ext cx="7560840" cy="3416320"/>
          </a:xfrm>
          <a:prstGeom prst="rect">
            <a:avLst/>
          </a:prstGeom>
        </p:spPr>
        <p:txBody>
          <a:bodyPr wrap="square">
            <a:spAutoFit/>
          </a:bodyPr>
          <a:lstStyle/>
          <a:p>
            <a:pPr algn="ctr"/>
            <a:r>
              <a:rPr lang="ru-RU" b="1" dirty="0">
                <a:solidFill>
                  <a:srgbClr val="FF0000"/>
                </a:solidFill>
                <a:latin typeface="Times New Roman" panose="02020603050405020304" pitchFamily="18" charset="0"/>
                <a:cs typeface="Times New Roman" panose="02020603050405020304" pitchFamily="18" charset="0"/>
              </a:rPr>
              <a:t>Ожидаемый результат:</a:t>
            </a:r>
            <a:endParaRPr lang="ru-RU" dirty="0">
              <a:solidFill>
                <a:srgbClr val="FF0000"/>
              </a:solidFill>
              <a:latin typeface="Times New Roman" panose="02020603050405020304" pitchFamily="18" charset="0"/>
              <a:cs typeface="Times New Roman" panose="02020603050405020304" pitchFamily="18" charset="0"/>
            </a:endParaRPr>
          </a:p>
          <a:p>
            <a:pPr algn="just"/>
            <a:r>
              <a:rPr lang="ru-RU" dirty="0">
                <a:latin typeface="Times New Roman" panose="02020603050405020304" pitchFamily="18" charset="0"/>
                <a:cs typeface="Times New Roman" panose="02020603050405020304" pitchFamily="18" charset="0"/>
              </a:rPr>
              <a:t>У детей и родителей формируется  интерес к национальной культуре, народному творчеству, православному смыслу празднования праздника Пасхи. Дети и родители получили знания об обычаях и традициях праздника.</a:t>
            </a:r>
          </a:p>
          <a:p>
            <a:pPr algn="just"/>
            <a:r>
              <a:rPr lang="ru-RU" dirty="0">
                <a:latin typeface="Times New Roman" panose="02020603050405020304" pitchFamily="18" charset="0"/>
                <a:cs typeface="Times New Roman" panose="02020603050405020304" pitchFamily="18" charset="0"/>
              </a:rPr>
              <a:t>Познакомились со стихами, песнями, картинами, посвященными Пасхе.</a:t>
            </a:r>
          </a:p>
          <a:p>
            <a:pPr algn="just"/>
            <a:r>
              <a:rPr lang="ru-RU" dirty="0">
                <a:latin typeface="Times New Roman" panose="02020603050405020304" pitchFamily="18" charset="0"/>
                <a:cs typeface="Times New Roman" panose="02020603050405020304" pitchFamily="18" charset="0"/>
              </a:rPr>
              <a:t>Дети научились играть в народные игры, проводимые в пасхальные дни, а так же получили навыки в декоративно-прикладном искусстве.</a:t>
            </a:r>
          </a:p>
          <a:p>
            <a:pPr algn="just"/>
            <a:r>
              <a:rPr lang="ru-RU" dirty="0">
                <a:latin typeface="Times New Roman" panose="02020603050405020304" pitchFamily="18" charset="0"/>
                <a:cs typeface="Times New Roman" panose="02020603050405020304" pitchFamily="18" charset="0"/>
              </a:rPr>
              <a:t>В заключении хочется отметить, что все поставленные задачи решены, дети провели окраску плоских яиц и украшение яиц методом </a:t>
            </a:r>
            <a:r>
              <a:rPr lang="ru-RU" dirty="0" err="1">
                <a:latin typeface="Times New Roman" panose="02020603050405020304" pitchFamily="18" charset="0"/>
                <a:cs typeface="Times New Roman" panose="02020603050405020304" pitchFamily="18" charset="0"/>
              </a:rPr>
              <a:t>декупажа</a:t>
            </a:r>
            <a:r>
              <a:rPr lang="ru-RU" dirty="0">
                <a:latin typeface="Times New Roman" panose="02020603050405020304" pitchFamily="18" charset="0"/>
                <a:cs typeface="Times New Roman" panose="02020603050405020304" pitchFamily="18" charset="0"/>
              </a:rPr>
              <a:t>, надеюсь, что дома с родителями повторили, то, что получили на занятии в рамках проекта.</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6" name="Объект 5"/>
          <p:cNvGraphicFramePr>
            <a:graphicFrameLocks noGrp="1"/>
          </p:cNvGraphicFramePr>
          <p:nvPr>
            <p:ph idx="1"/>
          </p:nvPr>
        </p:nvGraphicFramePr>
        <p:xfrm>
          <a:off x="1241425" y="3232245"/>
          <a:ext cx="6661150" cy="1237234"/>
        </p:xfrm>
        <a:graphic>
          <a:graphicData uri="http://schemas.openxmlformats.org/drawingml/2006/table">
            <a:tbl>
              <a:tblPr firstRow="1" firstCol="1" bandRow="1">
                <a:tableStyleId>{5C22544A-7EE6-4342-B048-85BDC9FD1C3A}</a:tableStyleId>
              </a:tblPr>
              <a:tblGrid>
                <a:gridCol w="2162142"/>
                <a:gridCol w="1620812"/>
                <a:gridCol w="2878196"/>
              </a:tblGrid>
              <a:tr h="0">
                <a:tc>
                  <a:txBody>
                    <a:bodyPr/>
                    <a:lstStyle/>
                    <a:p>
                      <a:pPr marL="457200" algn="just">
                        <a:lnSpc>
                          <a:spcPct val="115000"/>
                        </a:lnSpc>
                        <a:spcAft>
                          <a:spcPts val="0"/>
                        </a:spcAft>
                      </a:pPr>
                      <a:r>
                        <a:rPr lang="ru-RU" sz="1200">
                          <a:effectLst/>
                        </a:rPr>
                        <a:t>Образовательная область</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Вид деятельности</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Содержание деятельности</a:t>
                      </a:r>
                      <a:endParaRPr lang="ru-RU" sz="1100">
                        <a:effectLst/>
                        <a:latin typeface="Calibri"/>
                        <a:ea typeface="Calibri"/>
                        <a:cs typeface="Times New Roman"/>
                      </a:endParaRPr>
                    </a:p>
                  </a:txBody>
                  <a:tcPr marL="68580" marR="68580" marT="0" marB="0"/>
                </a:tc>
              </a:tr>
              <a:tr h="0">
                <a:tc>
                  <a:txBody>
                    <a:bodyPr/>
                    <a:lstStyle/>
                    <a:p>
                      <a:pPr marL="457200" algn="just">
                        <a:lnSpc>
                          <a:spcPct val="115000"/>
                        </a:lnSpc>
                        <a:spcAft>
                          <a:spcPts val="0"/>
                        </a:spcAft>
                      </a:pPr>
                      <a:r>
                        <a:rPr lang="ru-RU" sz="1200">
                          <a:effectLst/>
                        </a:rPr>
                        <a:t>Социально –коммуникативное развитие</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Коммуникация</a:t>
                      </a:r>
                      <a:endParaRPr lang="ru-RU" sz="1100">
                        <a:effectLst/>
                      </a:endParaRPr>
                    </a:p>
                    <a:p>
                      <a:pPr marL="457200" algn="just">
                        <a:lnSpc>
                          <a:spcPct val="115000"/>
                        </a:lnSpc>
                        <a:spcAft>
                          <a:spcPts val="0"/>
                        </a:spcAft>
                      </a:pPr>
                      <a:r>
                        <a:rPr lang="ru-RU" sz="1200">
                          <a:effectLst/>
                        </a:rPr>
                        <a:t>Трудовая деятельность</a:t>
                      </a:r>
                      <a:endParaRPr lang="ru-RU"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dirty="0">
                          <a:effectLst/>
                        </a:rPr>
                        <a:t>Беседа на тему «Что такое пасха?»</a:t>
                      </a:r>
                      <a:endParaRPr lang="ru-RU" sz="1100" dirty="0">
                        <a:effectLst/>
                      </a:endParaRPr>
                    </a:p>
                    <a:p>
                      <a:pPr algn="just">
                        <a:lnSpc>
                          <a:spcPct val="115000"/>
                        </a:lnSpc>
                        <a:spcAft>
                          <a:spcPts val="0"/>
                        </a:spcAft>
                      </a:pPr>
                      <a:r>
                        <a:rPr lang="ru-RU" sz="1200" dirty="0">
                          <a:effectLst/>
                        </a:rPr>
                        <a:t>Экскурсия в музей «Соцветие». Проблемная ситуация: ««Почему мы красим яйца?». Сюжетно-ролевые игры.</a:t>
                      </a:r>
                      <a:endParaRPr lang="ru-RU" sz="1100" dirty="0">
                        <a:effectLst/>
                        <a:latin typeface="Calibri"/>
                        <a:ea typeface="Calibri"/>
                        <a:cs typeface="Times New Roman"/>
                      </a:endParaRPr>
                    </a:p>
                  </a:txBody>
                  <a:tcPr marL="68580" marR="68580" marT="0" marB="0"/>
                </a:tc>
              </a:tr>
            </a:tbl>
          </a:graphicData>
        </a:graphic>
      </p:graphicFrame>
      <p:pic>
        <p:nvPicPr>
          <p:cNvPr id="4" name="Picture 2" descr="easter eggs wallpaper"/>
          <p:cNvPicPr>
            <a:picLocks noChangeAspect="1" noChangeArrowheads="1"/>
          </p:cNvPicPr>
          <p:nvPr/>
        </p:nvPicPr>
        <p:blipFill>
          <a:blip r:embed="rId2"/>
          <a:srcRect/>
          <a:stretch>
            <a:fillRect/>
          </a:stretch>
        </p:blipFill>
        <p:spPr bwMode="auto">
          <a:xfrm>
            <a:off x="0" y="0"/>
            <a:ext cx="9144000" cy="6858000"/>
          </a:xfrm>
          <a:prstGeom prst="rect">
            <a:avLst/>
          </a:prstGeom>
          <a:noFill/>
        </p:spPr>
      </p:pic>
      <p:graphicFrame>
        <p:nvGraphicFramePr>
          <p:cNvPr id="7" name="Таблица 6"/>
          <p:cNvGraphicFramePr>
            <a:graphicFrameLocks noGrp="1"/>
          </p:cNvGraphicFramePr>
          <p:nvPr>
            <p:extLst>
              <p:ext uri="{D42A27DB-BD31-4B8C-83A1-F6EECF244321}">
                <p14:modId xmlns:p14="http://schemas.microsoft.com/office/powerpoint/2010/main" val="484403938"/>
              </p:ext>
            </p:extLst>
          </p:nvPr>
        </p:nvGraphicFramePr>
        <p:xfrm>
          <a:off x="1331640" y="1916832"/>
          <a:ext cx="6661150" cy="2592288"/>
        </p:xfrm>
        <a:graphic>
          <a:graphicData uri="http://schemas.openxmlformats.org/drawingml/2006/table">
            <a:tbl>
              <a:tblPr firstRow="1" firstCol="1" bandRow="1">
                <a:tableStyleId>{5C22544A-7EE6-4342-B048-85BDC9FD1C3A}</a:tableStyleId>
              </a:tblPr>
              <a:tblGrid>
                <a:gridCol w="2162142"/>
                <a:gridCol w="1620812"/>
                <a:gridCol w="2878196"/>
              </a:tblGrid>
              <a:tr h="855492">
                <a:tc>
                  <a:txBody>
                    <a:bodyPr/>
                    <a:lstStyle/>
                    <a:p>
                      <a:pPr marL="457200" algn="just">
                        <a:lnSpc>
                          <a:spcPct val="115000"/>
                        </a:lnSpc>
                        <a:spcAft>
                          <a:spcPts val="0"/>
                        </a:spcAft>
                      </a:pPr>
                      <a:r>
                        <a:rPr lang="ru-RU" sz="1200">
                          <a:effectLst/>
                        </a:rPr>
                        <a:t>Образовательная область</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Вид деятельности</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Содержание деятельности</a:t>
                      </a:r>
                      <a:endParaRPr lang="ru-RU" sz="1100">
                        <a:effectLst/>
                        <a:latin typeface="Calibri"/>
                        <a:ea typeface="Calibri"/>
                        <a:cs typeface="Times New Roman"/>
                      </a:endParaRPr>
                    </a:p>
                  </a:txBody>
                  <a:tcPr marL="68580" marR="68580" marT="0" marB="0"/>
                </a:tc>
              </a:tr>
              <a:tr h="1736796">
                <a:tc>
                  <a:txBody>
                    <a:bodyPr/>
                    <a:lstStyle/>
                    <a:p>
                      <a:pPr marL="457200" algn="just">
                        <a:lnSpc>
                          <a:spcPct val="115000"/>
                        </a:lnSpc>
                        <a:spcAft>
                          <a:spcPts val="0"/>
                        </a:spcAft>
                      </a:pPr>
                      <a:r>
                        <a:rPr lang="ru-RU" sz="1200">
                          <a:effectLst/>
                        </a:rPr>
                        <a:t>Социально –коммуникативное развитие</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Коммуникация</a:t>
                      </a:r>
                      <a:endParaRPr lang="ru-RU" sz="1100">
                        <a:effectLst/>
                      </a:endParaRPr>
                    </a:p>
                    <a:p>
                      <a:pPr marL="457200" algn="just">
                        <a:lnSpc>
                          <a:spcPct val="115000"/>
                        </a:lnSpc>
                        <a:spcAft>
                          <a:spcPts val="0"/>
                        </a:spcAft>
                      </a:pPr>
                      <a:r>
                        <a:rPr lang="ru-RU" sz="1200">
                          <a:effectLst/>
                        </a:rPr>
                        <a:t>Трудовая деятельность</a:t>
                      </a:r>
                      <a:endParaRPr lang="ru-RU"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dirty="0">
                          <a:effectLst/>
                        </a:rPr>
                        <a:t>Беседа на тему «Что такое пасха?»</a:t>
                      </a:r>
                      <a:endParaRPr lang="ru-RU" sz="1100" dirty="0">
                        <a:effectLst/>
                      </a:endParaRPr>
                    </a:p>
                    <a:p>
                      <a:pPr algn="just">
                        <a:lnSpc>
                          <a:spcPct val="115000"/>
                        </a:lnSpc>
                        <a:spcAft>
                          <a:spcPts val="0"/>
                        </a:spcAft>
                      </a:pPr>
                      <a:r>
                        <a:rPr lang="ru-RU" sz="1200" dirty="0">
                          <a:effectLst/>
                        </a:rPr>
                        <a:t>Экскурсия в музей «Соцветие». Проблемная ситуация: ««Почему мы красим яйца?». Сюжетно-ролевые игры.</a:t>
                      </a:r>
                      <a:endParaRPr lang="ru-RU" sz="1100" dirty="0">
                        <a:effectLst/>
                        <a:latin typeface="Calibri"/>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7" name="Объект 6"/>
          <p:cNvGraphicFramePr>
            <a:graphicFrameLocks noGrp="1"/>
          </p:cNvGraphicFramePr>
          <p:nvPr>
            <p:ph idx="1"/>
          </p:nvPr>
        </p:nvGraphicFramePr>
        <p:xfrm>
          <a:off x="1241425" y="3021933"/>
          <a:ext cx="6661150" cy="1657858"/>
        </p:xfrm>
        <a:graphic>
          <a:graphicData uri="http://schemas.openxmlformats.org/drawingml/2006/table">
            <a:tbl>
              <a:tblPr firstRow="1" firstCol="1" bandRow="1">
                <a:tableStyleId>{5C22544A-7EE6-4342-B048-85BDC9FD1C3A}</a:tableStyleId>
              </a:tblPr>
              <a:tblGrid>
                <a:gridCol w="2162142"/>
                <a:gridCol w="1620812"/>
                <a:gridCol w="2878196"/>
              </a:tblGrid>
              <a:tr h="0">
                <a:tc>
                  <a:txBody>
                    <a:bodyPr/>
                    <a:lstStyle/>
                    <a:p>
                      <a:pPr marL="457200" algn="just">
                        <a:lnSpc>
                          <a:spcPct val="115000"/>
                        </a:lnSpc>
                        <a:spcAft>
                          <a:spcPts val="0"/>
                        </a:spcAft>
                      </a:pPr>
                      <a:r>
                        <a:rPr lang="ru-RU" sz="1200">
                          <a:effectLst/>
                        </a:rPr>
                        <a:t>Познавательное развитие</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Познавательно-исследовательская деятельность</a:t>
                      </a:r>
                      <a:endParaRPr lang="ru-RU"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a:effectLst/>
                        </a:rPr>
                        <a:t>НОД, знакомство с особенностями традиционной подготовки и проведения праздничных дней «Пасха. Светлое Христово Воскресенье». Наблюдения, дидактические игры.</a:t>
                      </a:r>
                      <a:endParaRPr lang="ru-RU" sz="1100">
                        <a:effectLst/>
                        <a:latin typeface="Calibri"/>
                        <a:ea typeface="Calibri"/>
                        <a:cs typeface="Times New Roman"/>
                      </a:endParaRPr>
                    </a:p>
                  </a:txBody>
                  <a:tcPr marL="68580" marR="68580" marT="0" marB="0"/>
                </a:tc>
              </a:tr>
              <a:tr h="0">
                <a:tc>
                  <a:txBody>
                    <a:bodyPr/>
                    <a:lstStyle/>
                    <a:p>
                      <a:pPr marL="457200" algn="just">
                        <a:lnSpc>
                          <a:spcPct val="115000"/>
                        </a:lnSpc>
                        <a:spcAft>
                          <a:spcPts val="0"/>
                        </a:spcAft>
                      </a:pPr>
                      <a:r>
                        <a:rPr lang="ru-RU" sz="1200">
                          <a:effectLst/>
                        </a:rPr>
                        <a:t>Физическое развитие</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Двигательная активность</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dirty="0">
                          <a:effectLst/>
                        </a:rPr>
                        <a:t>Подвижные игры, «Катание яиц», «Чиж», «Летели две птички» физ. минутки</a:t>
                      </a:r>
                      <a:endParaRPr lang="ru-RU" sz="1100" dirty="0">
                        <a:effectLst/>
                        <a:latin typeface="Calibri"/>
                        <a:ea typeface="Calibri"/>
                        <a:cs typeface="Times New Roman"/>
                      </a:endParaRPr>
                    </a:p>
                  </a:txBody>
                  <a:tcPr marL="68580" marR="68580" marT="0" marB="0"/>
                </a:tc>
              </a:tr>
            </a:tbl>
          </a:graphicData>
        </a:graphic>
      </p:graphicFrame>
      <p:pic>
        <p:nvPicPr>
          <p:cNvPr id="4" name="Picture 2" descr="easter eggs wallpaper"/>
          <p:cNvPicPr>
            <a:picLocks noChangeAspect="1" noChangeArrowheads="1"/>
          </p:cNvPicPr>
          <p:nvPr/>
        </p:nvPicPr>
        <p:blipFill>
          <a:blip r:embed="rId2"/>
          <a:srcRect/>
          <a:stretch>
            <a:fillRect/>
          </a:stretch>
        </p:blipFill>
        <p:spPr bwMode="auto">
          <a:xfrm>
            <a:off x="0" y="-19203"/>
            <a:ext cx="9144000" cy="6858000"/>
          </a:xfrm>
          <a:prstGeom prst="rect">
            <a:avLst/>
          </a:prstGeom>
          <a:noFill/>
        </p:spPr>
      </p:pic>
      <p:graphicFrame>
        <p:nvGraphicFramePr>
          <p:cNvPr id="9" name="Таблица 8"/>
          <p:cNvGraphicFramePr>
            <a:graphicFrameLocks noGrp="1"/>
          </p:cNvGraphicFramePr>
          <p:nvPr>
            <p:extLst>
              <p:ext uri="{D42A27DB-BD31-4B8C-83A1-F6EECF244321}">
                <p14:modId xmlns:p14="http://schemas.microsoft.com/office/powerpoint/2010/main" val="447410405"/>
              </p:ext>
            </p:extLst>
          </p:nvPr>
        </p:nvGraphicFramePr>
        <p:xfrm>
          <a:off x="1475656" y="1340768"/>
          <a:ext cx="7074991" cy="3456384"/>
        </p:xfrm>
        <a:graphic>
          <a:graphicData uri="http://schemas.openxmlformats.org/drawingml/2006/table">
            <a:tbl>
              <a:tblPr firstRow="1" firstCol="1" bandRow="1">
                <a:tableStyleId>{5C22544A-7EE6-4342-B048-85BDC9FD1C3A}</a:tableStyleId>
              </a:tblPr>
              <a:tblGrid>
                <a:gridCol w="2162142"/>
                <a:gridCol w="1620812"/>
                <a:gridCol w="3292037"/>
              </a:tblGrid>
              <a:tr h="2166661">
                <a:tc>
                  <a:txBody>
                    <a:bodyPr/>
                    <a:lstStyle/>
                    <a:p>
                      <a:pPr marL="457200" algn="just">
                        <a:lnSpc>
                          <a:spcPct val="115000"/>
                        </a:lnSpc>
                        <a:spcAft>
                          <a:spcPts val="0"/>
                        </a:spcAft>
                      </a:pPr>
                      <a:r>
                        <a:rPr lang="ru-RU" sz="1200" dirty="0">
                          <a:effectLst/>
                        </a:rPr>
                        <a:t>Познавательное развитие</a:t>
                      </a:r>
                      <a:endParaRPr lang="ru-RU" sz="1100" dirty="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Познавательно-исследовательская деятельность</a:t>
                      </a:r>
                      <a:endParaRPr lang="ru-RU"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a:effectLst/>
                        </a:rPr>
                        <a:t>НОД, знакомство с особенностями традиционной подготовки и проведения праздничных дней «Пасха. Светлое Христово Воскресенье». Наблюдения, дидактические игры.</a:t>
                      </a:r>
                      <a:endParaRPr lang="ru-RU" sz="1100">
                        <a:effectLst/>
                        <a:latin typeface="Calibri"/>
                        <a:ea typeface="Calibri"/>
                        <a:cs typeface="Times New Roman"/>
                      </a:endParaRPr>
                    </a:p>
                  </a:txBody>
                  <a:tcPr marL="68580" marR="68580" marT="0" marB="0"/>
                </a:tc>
              </a:tr>
              <a:tr h="1289723">
                <a:tc>
                  <a:txBody>
                    <a:bodyPr/>
                    <a:lstStyle/>
                    <a:p>
                      <a:pPr marL="457200" algn="just">
                        <a:lnSpc>
                          <a:spcPct val="115000"/>
                        </a:lnSpc>
                        <a:spcAft>
                          <a:spcPts val="0"/>
                        </a:spcAft>
                      </a:pPr>
                      <a:r>
                        <a:rPr lang="ru-RU" sz="1200">
                          <a:effectLst/>
                        </a:rPr>
                        <a:t>Физическое развитие</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Двигательная активность</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dirty="0">
                          <a:effectLst/>
                        </a:rPr>
                        <a:t>Подвижные игры, «Катание яиц», «Чиж», «Летели две птички» физ. минутки</a:t>
                      </a:r>
                      <a:endParaRPr lang="ru-RU" sz="1100" dirty="0">
                        <a:effectLst/>
                        <a:latin typeface="Calibri"/>
                        <a:ea typeface="Calibri"/>
                        <a:cs typeface="Times New Roman"/>
                      </a:endParaRPr>
                    </a:p>
                  </a:txBody>
                  <a:tcPr marL="68580" marR="68580" marT="0" marB="0"/>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graphicFrame>
        <p:nvGraphicFramePr>
          <p:cNvPr id="5" name="Объект 4"/>
          <p:cNvGraphicFramePr>
            <a:graphicFrameLocks noGrp="1"/>
          </p:cNvGraphicFramePr>
          <p:nvPr>
            <p:ph idx="1"/>
          </p:nvPr>
        </p:nvGraphicFramePr>
        <p:xfrm>
          <a:off x="1241425" y="3021933"/>
          <a:ext cx="6661150" cy="1657858"/>
        </p:xfrm>
        <a:graphic>
          <a:graphicData uri="http://schemas.openxmlformats.org/drawingml/2006/table">
            <a:tbl>
              <a:tblPr firstRow="1" firstCol="1" bandRow="1">
                <a:tableStyleId>{5C22544A-7EE6-4342-B048-85BDC9FD1C3A}</a:tableStyleId>
              </a:tblPr>
              <a:tblGrid>
                <a:gridCol w="2162142"/>
                <a:gridCol w="1620812"/>
                <a:gridCol w="2878196"/>
              </a:tblGrid>
              <a:tr h="0">
                <a:tc>
                  <a:txBody>
                    <a:bodyPr/>
                    <a:lstStyle/>
                    <a:p>
                      <a:pPr marL="457200" algn="just">
                        <a:lnSpc>
                          <a:spcPct val="115000"/>
                        </a:lnSpc>
                        <a:spcAft>
                          <a:spcPts val="0"/>
                        </a:spcAft>
                      </a:pPr>
                      <a:r>
                        <a:rPr lang="ru-RU" sz="1200">
                          <a:effectLst/>
                        </a:rPr>
                        <a:t>Речевое развитие</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Восприятие художественной литературы и фольклора</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Разучивание стихов, чтение художественной литературы и фольклора. Составление рассказа «Как моя семья отмечает Пасху».</a:t>
                      </a:r>
                      <a:endParaRPr lang="ru-RU" sz="1100">
                        <a:effectLst/>
                        <a:latin typeface="Calibri"/>
                        <a:ea typeface="Calibri"/>
                        <a:cs typeface="Times New Roman"/>
                      </a:endParaRPr>
                    </a:p>
                  </a:txBody>
                  <a:tcPr marL="68580" marR="68580" marT="0" marB="0"/>
                </a:tc>
              </a:tr>
              <a:tr h="0">
                <a:tc>
                  <a:txBody>
                    <a:bodyPr/>
                    <a:lstStyle/>
                    <a:p>
                      <a:pPr marL="457200" algn="just">
                        <a:lnSpc>
                          <a:spcPct val="115000"/>
                        </a:lnSpc>
                        <a:spcAft>
                          <a:spcPts val="0"/>
                        </a:spcAft>
                      </a:pPr>
                      <a:r>
                        <a:rPr lang="ru-RU" sz="1200">
                          <a:effectLst/>
                        </a:rPr>
                        <a:t>Художественно-эстетическое развитие</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Музыкальная и изобразительная деятельность</a:t>
                      </a:r>
                      <a:endParaRPr lang="ru-RU" sz="110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dirty="0">
                          <a:effectLst/>
                        </a:rPr>
                        <a:t>Праздник «Пасха Светлая».</a:t>
                      </a:r>
                      <a:endParaRPr lang="ru-RU" sz="1100" dirty="0">
                        <a:effectLst/>
                      </a:endParaRPr>
                    </a:p>
                    <a:p>
                      <a:pPr marL="457200" algn="just">
                        <a:lnSpc>
                          <a:spcPct val="115000"/>
                        </a:lnSpc>
                        <a:spcAft>
                          <a:spcPts val="0"/>
                        </a:spcAft>
                      </a:pPr>
                      <a:r>
                        <a:rPr lang="ru-RU" sz="1200" dirty="0">
                          <a:effectLst/>
                        </a:rPr>
                        <a:t>просмотр видеофильмов по теме. Выставка рисунков. Мастер класс по окраске пасхальных яиц</a:t>
                      </a:r>
                      <a:endParaRPr lang="ru-RU" sz="1100" dirty="0">
                        <a:effectLst/>
                        <a:latin typeface="Calibri"/>
                        <a:ea typeface="Calibri"/>
                        <a:cs typeface="Times New Roman"/>
                      </a:endParaRPr>
                    </a:p>
                  </a:txBody>
                  <a:tcPr marL="68580" marR="68580" marT="0" marB="0"/>
                </a:tc>
              </a:tr>
            </a:tbl>
          </a:graphicData>
        </a:graphic>
      </p:graphicFrame>
      <p:pic>
        <p:nvPicPr>
          <p:cNvPr id="4" name="Picture 2" descr="easter eggs wallpaper"/>
          <p:cNvPicPr>
            <a:picLocks noChangeAspect="1" noChangeArrowheads="1"/>
          </p:cNvPicPr>
          <p:nvPr/>
        </p:nvPicPr>
        <p:blipFill>
          <a:blip r:embed="rId2"/>
          <a:srcRect/>
          <a:stretch>
            <a:fillRect/>
          </a:stretch>
        </p:blipFill>
        <p:spPr bwMode="auto">
          <a:xfrm>
            <a:off x="0" y="1"/>
            <a:ext cx="9144000" cy="6858000"/>
          </a:xfrm>
          <a:prstGeom prst="rect">
            <a:avLst/>
          </a:prstGeom>
          <a:noFill/>
        </p:spPr>
      </p:pic>
      <p:graphicFrame>
        <p:nvGraphicFramePr>
          <p:cNvPr id="6" name="Таблица 5"/>
          <p:cNvGraphicFramePr>
            <a:graphicFrameLocks noGrp="1"/>
          </p:cNvGraphicFramePr>
          <p:nvPr>
            <p:extLst>
              <p:ext uri="{D42A27DB-BD31-4B8C-83A1-F6EECF244321}">
                <p14:modId xmlns:p14="http://schemas.microsoft.com/office/powerpoint/2010/main" val="501789348"/>
              </p:ext>
            </p:extLst>
          </p:nvPr>
        </p:nvGraphicFramePr>
        <p:xfrm>
          <a:off x="683568" y="1268760"/>
          <a:ext cx="8352928" cy="3036655"/>
        </p:xfrm>
        <a:graphic>
          <a:graphicData uri="http://schemas.openxmlformats.org/drawingml/2006/table">
            <a:tbl>
              <a:tblPr firstRow="1" firstCol="1" bandRow="1">
                <a:tableStyleId>{5C22544A-7EE6-4342-B048-85BDC9FD1C3A}</a:tableStyleId>
              </a:tblPr>
              <a:tblGrid>
                <a:gridCol w="2411620"/>
                <a:gridCol w="1807829"/>
                <a:gridCol w="4133479"/>
              </a:tblGrid>
              <a:tr h="0">
                <a:tc>
                  <a:txBody>
                    <a:bodyPr/>
                    <a:lstStyle/>
                    <a:p>
                      <a:pPr marL="457200" algn="just">
                        <a:lnSpc>
                          <a:spcPct val="115000"/>
                        </a:lnSpc>
                        <a:spcAft>
                          <a:spcPts val="0"/>
                        </a:spcAft>
                      </a:pPr>
                      <a:r>
                        <a:rPr lang="ru-RU" sz="1200">
                          <a:effectLst/>
                        </a:rPr>
                        <a:t>Речевое развитие</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Восприятие художественной литературы и фольклора</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a:effectLst/>
                        </a:rPr>
                        <a:t>Разучивание стихов, чтение художественной литературы и фольклора. Составление рассказа «Как моя семья отмечает Пасху».</a:t>
                      </a:r>
                      <a:endParaRPr lang="ru-RU" sz="1100">
                        <a:effectLst/>
                        <a:latin typeface="Calibri"/>
                        <a:ea typeface="Calibri"/>
                        <a:cs typeface="Times New Roman"/>
                      </a:endParaRPr>
                    </a:p>
                  </a:txBody>
                  <a:tcPr marL="68580" marR="68580" marT="0" marB="0"/>
                </a:tc>
              </a:tr>
              <a:tr h="2195407">
                <a:tc>
                  <a:txBody>
                    <a:bodyPr/>
                    <a:lstStyle/>
                    <a:p>
                      <a:pPr marL="457200" algn="just">
                        <a:lnSpc>
                          <a:spcPct val="115000"/>
                        </a:lnSpc>
                        <a:spcAft>
                          <a:spcPts val="0"/>
                        </a:spcAft>
                      </a:pPr>
                      <a:r>
                        <a:rPr lang="ru-RU" sz="1200">
                          <a:effectLst/>
                        </a:rPr>
                        <a:t>Художественно-эстетическое развитие</a:t>
                      </a:r>
                      <a:endParaRPr lang="ru-RU" sz="1100">
                        <a:effectLst/>
                        <a:latin typeface="Calibri"/>
                        <a:ea typeface="Calibri"/>
                        <a:cs typeface="Times New Roman"/>
                      </a:endParaRPr>
                    </a:p>
                  </a:txBody>
                  <a:tcPr marL="68580" marR="68580" marT="0" marB="0"/>
                </a:tc>
                <a:tc>
                  <a:txBody>
                    <a:bodyPr/>
                    <a:lstStyle/>
                    <a:p>
                      <a:pPr marL="457200" algn="just">
                        <a:lnSpc>
                          <a:spcPct val="115000"/>
                        </a:lnSpc>
                        <a:spcAft>
                          <a:spcPts val="0"/>
                        </a:spcAft>
                      </a:pPr>
                      <a:r>
                        <a:rPr lang="ru-RU" sz="1200" dirty="0">
                          <a:effectLst/>
                        </a:rPr>
                        <a:t>Музыкальная и изобразительная деятельность</a:t>
                      </a:r>
                      <a:endParaRPr lang="ru-RU" sz="1100" dirty="0">
                        <a:effectLst/>
                        <a:latin typeface="Calibri"/>
                        <a:ea typeface="Calibri"/>
                        <a:cs typeface="Times New Roman"/>
                      </a:endParaRPr>
                    </a:p>
                  </a:txBody>
                  <a:tcPr marL="68580" marR="68580" marT="0" marB="0"/>
                </a:tc>
                <a:tc>
                  <a:txBody>
                    <a:bodyPr/>
                    <a:lstStyle/>
                    <a:p>
                      <a:pPr algn="just">
                        <a:lnSpc>
                          <a:spcPct val="115000"/>
                        </a:lnSpc>
                        <a:spcAft>
                          <a:spcPts val="0"/>
                        </a:spcAft>
                      </a:pPr>
                      <a:r>
                        <a:rPr lang="ru-RU" sz="1200" dirty="0">
                          <a:effectLst/>
                        </a:rPr>
                        <a:t>Праздник «Пасха Светлая».</a:t>
                      </a:r>
                      <a:endParaRPr lang="ru-RU" sz="1100" dirty="0">
                        <a:effectLst/>
                      </a:endParaRPr>
                    </a:p>
                    <a:p>
                      <a:pPr marL="457200" algn="just">
                        <a:lnSpc>
                          <a:spcPct val="115000"/>
                        </a:lnSpc>
                        <a:spcAft>
                          <a:spcPts val="0"/>
                        </a:spcAft>
                      </a:pPr>
                      <a:r>
                        <a:rPr lang="ru-RU" sz="1200" dirty="0">
                          <a:effectLst/>
                        </a:rPr>
                        <a:t>просмотр видеофильмов по теме. Выставка рисунков. Мастер класс по окраске пасхальных яиц</a:t>
                      </a:r>
                      <a:endParaRPr lang="ru-RU" sz="1100" dirty="0">
                        <a:effectLst/>
                        <a:latin typeface="Calibri"/>
                        <a:ea typeface="Calibri"/>
                        <a:cs typeface="Times New Roman"/>
                      </a:endParaRPr>
                    </a:p>
                  </a:txBody>
                  <a:tcPr marL="68580" marR="68580" marT="0" marB="0"/>
                </a:tc>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easter eggs wallpaper"/>
          <p:cNvPicPr>
            <a:picLocks noChangeAspect="1" noChangeArrowheads="1"/>
          </p:cNvPicPr>
          <p:nvPr/>
        </p:nvPicPr>
        <p:blipFill>
          <a:blip r:embed="rId2"/>
          <a:srcRect/>
          <a:stretch>
            <a:fillRect/>
          </a:stretch>
        </p:blipFill>
        <p:spPr bwMode="auto">
          <a:xfrm>
            <a:off x="0" y="1"/>
            <a:ext cx="9144000" cy="6858000"/>
          </a:xfrm>
          <a:prstGeom prst="rect">
            <a:avLst/>
          </a:prstGeom>
          <a:noFill/>
        </p:spPr>
      </p:pic>
      <p:sp>
        <p:nvSpPr>
          <p:cNvPr id="5" name="Прямоугольник 4"/>
          <p:cNvSpPr/>
          <p:nvPr/>
        </p:nvSpPr>
        <p:spPr>
          <a:xfrm>
            <a:off x="1357290" y="2500306"/>
            <a:ext cx="7072362" cy="646331"/>
          </a:xfrm>
          <a:prstGeom prst="rect">
            <a:avLst/>
          </a:prstGeom>
        </p:spPr>
        <p:txBody>
          <a:bodyPr wrap="square">
            <a:spAutoFit/>
          </a:bodyPr>
          <a:lstStyle/>
          <a:p>
            <a:pPr algn="ctr"/>
            <a:r>
              <a:rPr lang="ru-RU" sz="3600" dirty="0" smtClean="0">
                <a:solidFill>
                  <a:srgbClr val="FF0000"/>
                </a:solidFill>
                <a:latin typeface="Times New Roman" pitchFamily="18" charset="0"/>
                <a:cs typeface="Times New Roman" pitchFamily="18" charset="0"/>
              </a:rPr>
              <a:t>СПАСИБО ЗА ВНИМАНИЕ!</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endParaRPr lang="ru-RU"/>
          </a:p>
        </p:txBody>
      </p:sp>
      <p:sp>
        <p:nvSpPr>
          <p:cNvPr id="3" name="Подзаголовок 2"/>
          <p:cNvSpPr>
            <a:spLocks noGrp="1"/>
          </p:cNvSpPr>
          <p:nvPr>
            <p:ph type="subTitle" idx="1"/>
          </p:nvPr>
        </p:nvSpPr>
        <p:spPr/>
        <p:txBody>
          <a:bodyPr/>
          <a:lstStyle/>
          <a:p>
            <a:endParaRPr lang="ru-RU"/>
          </a:p>
        </p:txBody>
      </p:sp>
      <p:pic>
        <p:nvPicPr>
          <p:cNvPr id="14338" name="Picture 2" descr="easter eggs wallpaper"/>
          <p:cNvPicPr>
            <a:picLocks noChangeAspect="1" noChangeArrowheads="1"/>
          </p:cNvPicPr>
          <p:nvPr/>
        </p:nvPicPr>
        <p:blipFill>
          <a:blip r:embed="rId2"/>
          <a:srcRect/>
          <a:stretch>
            <a:fillRect/>
          </a:stretch>
        </p:blipFill>
        <p:spPr bwMode="auto">
          <a:xfrm>
            <a:off x="0" y="1"/>
            <a:ext cx="9144000" cy="6858000"/>
          </a:xfrm>
          <a:prstGeom prst="rect">
            <a:avLst/>
          </a:prstGeom>
          <a:noFill/>
        </p:spPr>
      </p:pic>
      <p:sp>
        <p:nvSpPr>
          <p:cNvPr id="5" name="Прямоугольник 4"/>
          <p:cNvSpPr/>
          <p:nvPr/>
        </p:nvSpPr>
        <p:spPr>
          <a:xfrm>
            <a:off x="571472" y="857232"/>
            <a:ext cx="8143932" cy="4247317"/>
          </a:xfrm>
          <a:prstGeom prst="rect">
            <a:avLst/>
          </a:prstGeom>
        </p:spPr>
        <p:txBody>
          <a:bodyPr wrap="square">
            <a:spAutoFit/>
          </a:bodyPr>
          <a:lstStyle/>
          <a:p>
            <a:pPr algn="ctr">
              <a:lnSpc>
                <a:spcPct val="150000"/>
              </a:lnSpc>
            </a:pPr>
            <a:r>
              <a:rPr lang="ru-RU" sz="2000" b="1" dirty="0" smtClean="0">
                <a:solidFill>
                  <a:srgbClr val="FF0000"/>
                </a:solidFill>
                <a:latin typeface="Times New Roman" panose="02020603050405020304" pitchFamily="18" charset="0"/>
                <a:cs typeface="Times New Roman" pitchFamily="18" charset="0"/>
              </a:rPr>
              <a:t>Актуальность:</a:t>
            </a:r>
          </a:p>
          <a:p>
            <a:pPr algn="just">
              <a:lnSpc>
                <a:spcPct val="150000"/>
              </a:lnSpc>
            </a:pPr>
            <a:r>
              <a:rPr lang="ru-RU" sz="2000" dirty="0">
                <a:latin typeface="Times New Roman" panose="02020603050405020304" pitchFamily="18" charset="0"/>
                <a:cs typeface="Times New Roman" panose="02020603050405020304" pitchFamily="18" charset="0"/>
              </a:rPr>
              <a:t>Не секрет, что нам приходится заново учиться праздновать традиционные праздники. Когда-то традиции передавались в семье из поколения в поколение – «из уст в уста», «от сердца к сердцу». Народные праздники знакомят детей с существующими традициями и обычаями русского народа, помогают донести до ребенка высокие нравственные идеалы. Мы, взрослые должны познакомить детей с историей нашей Родины, научить пользоваться богатством культурных традиций</a:t>
            </a:r>
            <a:endParaRPr lang="ru-RU" u="sng"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easter eggs wallpaper"/>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Прямоугольник 4"/>
          <p:cNvSpPr/>
          <p:nvPr/>
        </p:nvSpPr>
        <p:spPr>
          <a:xfrm>
            <a:off x="857224" y="1000108"/>
            <a:ext cx="8001056" cy="1338828"/>
          </a:xfrm>
          <a:prstGeom prst="rect">
            <a:avLst/>
          </a:prstGeom>
        </p:spPr>
        <p:txBody>
          <a:bodyPr wrap="square">
            <a:spAutoFit/>
          </a:bodyPr>
          <a:lstStyle/>
          <a:p>
            <a:pPr>
              <a:lnSpc>
                <a:spcPct val="150000"/>
              </a:lnSpc>
            </a:pPr>
            <a:endParaRPr lang="ru-RU" dirty="0" smtClean="0"/>
          </a:p>
          <a:p>
            <a:pPr>
              <a:lnSpc>
                <a:spcPct val="150000"/>
              </a:lnSpc>
            </a:pPr>
            <a:endParaRPr lang="ru-RU" dirty="0" smtClean="0"/>
          </a:p>
          <a:p>
            <a:pPr>
              <a:lnSpc>
                <a:spcPct val="150000"/>
              </a:lnSpc>
            </a:pPr>
            <a:endParaRPr lang="ru-RU" dirty="0" smtClean="0"/>
          </a:p>
        </p:txBody>
      </p:sp>
      <p:sp>
        <p:nvSpPr>
          <p:cNvPr id="6" name="Прямоугольник 5"/>
          <p:cNvSpPr/>
          <p:nvPr/>
        </p:nvSpPr>
        <p:spPr>
          <a:xfrm>
            <a:off x="107504" y="620688"/>
            <a:ext cx="3744416" cy="1477328"/>
          </a:xfrm>
          <a:prstGeom prst="rect">
            <a:avLst/>
          </a:prstGeom>
        </p:spPr>
        <p:txBody>
          <a:bodyPr wrap="square">
            <a:spAutoFit/>
          </a:bodyPr>
          <a:lstStyle/>
          <a:p>
            <a:r>
              <a:rPr lang="ru-RU" b="1" dirty="0">
                <a:solidFill>
                  <a:srgbClr val="FF0000"/>
                </a:solidFill>
                <a:latin typeface="Times New Roman" panose="02020603050405020304" pitchFamily="18" charset="0"/>
                <a:cs typeface="Times New Roman" panose="02020603050405020304" pitchFamily="18" charset="0"/>
              </a:rPr>
              <a:t>Тип проекта</a:t>
            </a:r>
            <a:r>
              <a:rPr lang="ru-RU" b="1" dirty="0">
                <a:latin typeface="Times New Roman" panose="02020603050405020304" pitchFamily="18" charset="0"/>
                <a:cs typeface="Times New Roman" panose="02020603050405020304" pitchFamily="18" charset="0"/>
              </a:rPr>
              <a:t>:</a:t>
            </a:r>
            <a:r>
              <a:rPr lang="ru-RU" dirty="0">
                <a:latin typeface="Times New Roman" panose="02020603050405020304" pitchFamily="18" charset="0"/>
                <a:cs typeface="Times New Roman" panose="02020603050405020304" pitchFamily="18" charset="0"/>
              </a:rPr>
              <a:t> образовательный, творческий.</a:t>
            </a:r>
          </a:p>
          <a:p>
            <a:r>
              <a:rPr lang="ru-RU" b="1" dirty="0">
                <a:solidFill>
                  <a:srgbClr val="FF0000"/>
                </a:solidFill>
                <a:latin typeface="Times New Roman" panose="02020603050405020304" pitchFamily="18" charset="0"/>
                <a:cs typeface="Times New Roman" panose="02020603050405020304" pitchFamily="18" charset="0"/>
              </a:rPr>
              <a:t>Вид проекта</a:t>
            </a:r>
            <a:r>
              <a:rPr lang="ru-RU" b="1" dirty="0">
                <a:latin typeface="Times New Roman" panose="02020603050405020304" pitchFamily="18" charset="0"/>
                <a:cs typeface="Times New Roman" panose="02020603050405020304" pitchFamily="18" charset="0"/>
              </a:rPr>
              <a:t>: </a:t>
            </a:r>
            <a:r>
              <a:rPr lang="ru-RU" dirty="0">
                <a:latin typeface="Times New Roman" panose="02020603050405020304" pitchFamily="18" charset="0"/>
                <a:cs typeface="Times New Roman" panose="02020603050405020304" pitchFamily="18" charset="0"/>
              </a:rPr>
              <a:t>групповой.</a:t>
            </a:r>
          </a:p>
          <a:p>
            <a:r>
              <a:rPr lang="ru-RU" b="1" dirty="0">
                <a:solidFill>
                  <a:srgbClr val="FF0000"/>
                </a:solidFill>
                <a:latin typeface="Times New Roman" panose="02020603050405020304" pitchFamily="18" charset="0"/>
                <a:cs typeface="Times New Roman" panose="02020603050405020304" pitchFamily="18" charset="0"/>
              </a:rPr>
              <a:t>Продолжительность проекта: </a:t>
            </a:r>
            <a:r>
              <a:rPr lang="ru-RU" dirty="0">
                <a:latin typeface="Times New Roman" panose="02020603050405020304" pitchFamily="18" charset="0"/>
                <a:cs typeface="Times New Roman" panose="02020603050405020304" pitchFamily="18" charset="0"/>
              </a:rPr>
              <a:t>краткосрочный </a:t>
            </a:r>
            <a:r>
              <a:rPr lang="ru-RU" dirty="0" smtClean="0">
                <a:latin typeface="Times New Roman" panose="02020603050405020304" pitchFamily="18" charset="0"/>
                <a:cs typeface="Times New Roman" panose="02020603050405020304" pitchFamily="18" charset="0"/>
              </a:rPr>
              <a:t>(1 неделя)</a:t>
            </a:r>
            <a:endParaRPr lang="ru-RU"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4067944" y="751963"/>
            <a:ext cx="4572000" cy="923330"/>
          </a:xfrm>
          <a:prstGeom prst="rect">
            <a:avLst/>
          </a:prstGeom>
        </p:spPr>
        <p:txBody>
          <a:bodyPr>
            <a:spAutoFit/>
          </a:bodyPr>
          <a:lstStyle/>
          <a:p>
            <a:r>
              <a:rPr lang="ru-RU" b="1" dirty="0">
                <a:solidFill>
                  <a:srgbClr val="FF0000"/>
                </a:solidFill>
                <a:latin typeface="Times New Roman" panose="02020603050405020304" pitchFamily="18" charset="0"/>
                <a:ea typeface="Times New Roman" panose="02020603050405020304" pitchFamily="18" charset="0"/>
              </a:rPr>
              <a:t>Участники проекта</a:t>
            </a:r>
            <a:r>
              <a:rPr lang="ru-RU" b="1" dirty="0">
                <a:latin typeface="Times New Roman" panose="02020603050405020304" pitchFamily="18" charset="0"/>
                <a:ea typeface="Times New Roman" panose="02020603050405020304" pitchFamily="18" charset="0"/>
              </a:rPr>
              <a:t>: </a:t>
            </a:r>
            <a:r>
              <a:rPr lang="ru-RU" dirty="0">
                <a:latin typeface="Times New Roman" panose="02020603050405020304" pitchFamily="18" charset="0"/>
                <a:ea typeface="Times New Roman" panose="02020603050405020304" pitchFamily="18" charset="0"/>
              </a:rPr>
              <a:t>педагоги, специалисты ДОУ, семьи воспитанников, дети </a:t>
            </a:r>
            <a:r>
              <a:rPr lang="ru-RU" dirty="0" smtClean="0">
                <a:latin typeface="Times New Roman" panose="02020603050405020304" pitchFamily="18" charset="0"/>
                <a:ea typeface="Times New Roman" panose="02020603050405020304" pitchFamily="18" charset="0"/>
              </a:rPr>
              <a:t>средней группы.</a:t>
            </a:r>
            <a:endParaRPr lang="ru-RU" dirty="0">
              <a:latin typeface="Times New Roman" panose="02020603050405020304" pitchFamily="18" charset="0"/>
              <a:ea typeface="Times New Roman" panose="02020603050405020304" pitchFamily="18" charset="0"/>
            </a:endParaRPr>
          </a:p>
        </p:txBody>
      </p:sp>
      <p:sp>
        <p:nvSpPr>
          <p:cNvPr id="8" name="Прямоугольник 7"/>
          <p:cNvSpPr/>
          <p:nvPr/>
        </p:nvSpPr>
        <p:spPr>
          <a:xfrm>
            <a:off x="4639500" y="2492896"/>
            <a:ext cx="3428888" cy="461665"/>
          </a:xfrm>
          <a:prstGeom prst="rect">
            <a:avLst/>
          </a:prstGeom>
        </p:spPr>
        <p:txBody>
          <a:bodyPr wrap="none">
            <a:spAutoFit/>
          </a:bodyPr>
          <a:lstStyle/>
          <a:p>
            <a:pPr marL="342900" lvl="0" indent="-342900" algn="ctr" fontAlgn="base">
              <a:spcBef>
                <a:spcPct val="20000"/>
              </a:spcBef>
              <a:spcAft>
                <a:spcPct val="0"/>
              </a:spcAft>
              <a:buClr>
                <a:srgbClr val="FFCC00"/>
              </a:buClr>
              <a:buSzPct val="120000"/>
            </a:pPr>
            <a:r>
              <a:rPr lang="ru-RU" sz="2400" b="1" dirty="0">
                <a:solidFill>
                  <a:srgbClr val="FF0000"/>
                </a:solidFill>
                <a:latin typeface="Times New Roman" panose="02020603050405020304" pitchFamily="18" charset="0"/>
                <a:cs typeface="Arial"/>
              </a:rPr>
              <a:t>Постановка проблемы:</a:t>
            </a:r>
            <a:endParaRPr lang="ru-RU" sz="2400" b="1" i="1" dirty="0">
              <a:solidFill>
                <a:srgbClr val="FF0000"/>
              </a:solidFill>
              <a:latin typeface="Times New Roman" panose="02020603050405020304" pitchFamily="18" charset="0"/>
              <a:cs typeface="Arial"/>
            </a:endParaRPr>
          </a:p>
        </p:txBody>
      </p:sp>
      <p:sp>
        <p:nvSpPr>
          <p:cNvPr id="9" name="Прямоугольник 8"/>
          <p:cNvSpPr/>
          <p:nvPr/>
        </p:nvSpPr>
        <p:spPr>
          <a:xfrm>
            <a:off x="3851920" y="3140968"/>
            <a:ext cx="4572000" cy="2585323"/>
          </a:xfrm>
          <a:prstGeom prst="rect">
            <a:avLst/>
          </a:prstGeom>
        </p:spPr>
        <p:txBody>
          <a:bodyPr>
            <a:spAutoFit/>
          </a:bodyPr>
          <a:lstStyle/>
          <a:p>
            <a:pPr algn="ctr">
              <a:buFontTx/>
              <a:buNone/>
            </a:pPr>
            <a:r>
              <a:rPr lang="ru-RU" b="1" i="1" u="sng" dirty="0">
                <a:solidFill>
                  <a:srgbClr val="FF0000"/>
                </a:solidFill>
                <a:latin typeface="Times New Roman" panose="02020603050405020304" pitchFamily="18" charset="0"/>
              </a:rPr>
              <a:t>Что мы знаем?</a:t>
            </a:r>
            <a:endParaRPr lang="ru-RU" u="sng" dirty="0">
              <a:solidFill>
                <a:srgbClr val="FF0000"/>
              </a:solidFill>
              <a:latin typeface="Times New Roman" panose="02020603050405020304" pitchFamily="18" charset="0"/>
            </a:endParaRPr>
          </a:p>
          <a:p>
            <a:pPr algn="ctr"/>
            <a:r>
              <a:rPr lang="ru-RU" dirty="0" smtClean="0">
                <a:latin typeface="Times New Roman" panose="02020603050405020304" pitchFamily="18" charset="0"/>
              </a:rPr>
              <a:t>В Пасху красят яйца</a:t>
            </a:r>
          </a:p>
          <a:p>
            <a:pPr algn="ctr"/>
            <a:r>
              <a:rPr lang="ru-RU" dirty="0" smtClean="0">
                <a:latin typeface="Times New Roman" panose="02020603050405020304" pitchFamily="18" charset="0"/>
              </a:rPr>
              <a:t>Пекут куличи</a:t>
            </a:r>
            <a:endParaRPr lang="ru-RU" dirty="0">
              <a:latin typeface="Times New Roman" panose="02020603050405020304" pitchFamily="18" charset="0"/>
            </a:endParaRPr>
          </a:p>
          <a:p>
            <a:pPr algn="ctr"/>
            <a:endParaRPr lang="ru-RU" b="1" i="1" dirty="0">
              <a:latin typeface="Times New Roman" panose="02020603050405020304" pitchFamily="18" charset="0"/>
            </a:endParaRPr>
          </a:p>
          <a:p>
            <a:pPr algn="ctr">
              <a:buFontTx/>
              <a:buNone/>
            </a:pPr>
            <a:r>
              <a:rPr lang="ru-RU" b="1" i="1" u="sng" dirty="0">
                <a:solidFill>
                  <a:srgbClr val="FF0000"/>
                </a:solidFill>
                <a:latin typeface="Times New Roman" panose="02020603050405020304" pitchFamily="18" charset="0"/>
              </a:rPr>
              <a:t>Что хотим узнать?</a:t>
            </a:r>
            <a:endParaRPr lang="ru-RU" u="sng" dirty="0">
              <a:solidFill>
                <a:srgbClr val="FF0000"/>
              </a:solidFill>
              <a:latin typeface="Times New Roman" panose="02020603050405020304" pitchFamily="18" charset="0"/>
            </a:endParaRPr>
          </a:p>
          <a:p>
            <a:pPr algn="ctr"/>
            <a:r>
              <a:rPr lang="ru-RU" dirty="0" smtClean="0">
                <a:latin typeface="Times New Roman" panose="02020603050405020304" pitchFamily="18" charset="0"/>
                <a:cs typeface="Times New Roman" panose="02020603050405020304" pitchFamily="18" charset="0"/>
              </a:rPr>
              <a:t>Зачем и почему красят яйца и пекут куличи</a:t>
            </a:r>
          </a:p>
          <a:p>
            <a:pPr algn="ctr"/>
            <a:r>
              <a:rPr lang="ru-RU" dirty="0" smtClean="0">
                <a:latin typeface="Times New Roman" panose="02020603050405020304" pitchFamily="18" charset="0"/>
                <a:cs typeface="Times New Roman" panose="02020603050405020304" pitchFamily="18" charset="0"/>
              </a:rPr>
              <a:t>Узнать произведения </a:t>
            </a:r>
            <a:r>
              <a:rPr lang="ru-RU" dirty="0">
                <a:latin typeface="Times New Roman" panose="02020603050405020304" pitchFamily="18" charset="0"/>
                <a:cs typeface="Times New Roman" panose="02020603050405020304" pitchFamily="18" charset="0"/>
              </a:rPr>
              <a:t>искусства, посвященные празднику </a:t>
            </a:r>
            <a:r>
              <a:rPr lang="ru-RU" dirty="0" smtClean="0">
                <a:latin typeface="Times New Roman" panose="02020603050405020304" pitchFamily="18" charset="0"/>
                <a:cs typeface="Times New Roman" panose="02020603050405020304" pitchFamily="18" charset="0"/>
              </a:rPr>
              <a:t>Пасхи, в какие игры играют </a:t>
            </a:r>
            <a:endParaRPr lang="ru-RU"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sz="half" idx="1"/>
          </p:nvPr>
        </p:nvSpPr>
        <p:spPr/>
        <p:txBody>
          <a:bodyPr/>
          <a:lstStyle/>
          <a:p>
            <a:endParaRPr lang="ru-RU"/>
          </a:p>
        </p:txBody>
      </p:sp>
      <p:sp>
        <p:nvSpPr>
          <p:cNvPr id="4" name="Объект 3"/>
          <p:cNvSpPr>
            <a:spLocks noGrp="1"/>
          </p:cNvSpPr>
          <p:nvPr>
            <p:ph sz="half" idx="2"/>
          </p:nvPr>
        </p:nvSpPr>
        <p:spPr/>
        <p:txBody>
          <a:bodyPr/>
          <a:lstStyle/>
          <a:p>
            <a:endParaRPr lang="ru-RU"/>
          </a:p>
        </p:txBody>
      </p:sp>
      <p:pic>
        <p:nvPicPr>
          <p:cNvPr id="5" name="Picture 2" descr="easter eggs wallpaper"/>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6" name="Прямоугольник 5"/>
          <p:cNvSpPr/>
          <p:nvPr/>
        </p:nvSpPr>
        <p:spPr>
          <a:xfrm>
            <a:off x="755576" y="197346"/>
            <a:ext cx="7776864" cy="4247317"/>
          </a:xfrm>
          <a:prstGeom prst="rect">
            <a:avLst/>
          </a:prstGeom>
        </p:spPr>
        <p:txBody>
          <a:bodyPr wrap="square">
            <a:spAutoFit/>
          </a:bodyPr>
          <a:lstStyle/>
          <a:p>
            <a:r>
              <a:rPr lang="ru-RU" b="1" dirty="0">
                <a:solidFill>
                  <a:srgbClr val="FF0000"/>
                </a:solidFill>
                <a:latin typeface="Times New Roman" panose="02020603050405020304" pitchFamily="18" charset="0"/>
                <a:cs typeface="Times New Roman" panose="02020603050405020304" pitchFamily="18" charset="0"/>
              </a:rPr>
              <a:t>Цель проекта:</a:t>
            </a:r>
            <a:endParaRPr lang="ru-RU" dirty="0">
              <a:solidFill>
                <a:srgbClr val="FF0000"/>
              </a:solidFill>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Знакомство детей с основами духовно-нравственных традиций русского народа и традиционного уклада жизни, с особенностями традиционной подготовки и проведения праздничных дней «Пасха. Светлое Христово Воскресенье». </a:t>
            </a:r>
          </a:p>
          <a:p>
            <a:r>
              <a:rPr lang="ru-RU" b="1" dirty="0" smtClean="0">
                <a:solidFill>
                  <a:srgbClr val="FF0000"/>
                </a:solidFill>
                <a:latin typeface="Times New Roman" panose="02020603050405020304" pitchFamily="18" charset="0"/>
                <a:cs typeface="Times New Roman" panose="02020603050405020304" pitchFamily="18" charset="0"/>
              </a:rPr>
              <a:t>Задачи:</a:t>
            </a:r>
            <a:endParaRPr lang="ru-RU" dirty="0">
              <a:solidFill>
                <a:srgbClr val="FF0000"/>
              </a:solidFill>
              <a:latin typeface="Times New Roman" panose="02020603050405020304" pitchFamily="18" charset="0"/>
              <a:cs typeface="Times New Roman" panose="02020603050405020304" pitchFamily="18" charset="0"/>
            </a:endParaRPr>
          </a:p>
          <a:p>
            <a:r>
              <a:rPr lang="ru-RU" dirty="0">
                <a:latin typeface="Times New Roman" panose="02020603050405020304" pitchFamily="18" charset="0"/>
                <a:cs typeface="Times New Roman" panose="02020603050405020304" pitchFamily="18" charset="0"/>
              </a:rPr>
              <a:t>-Развивать интерес к русской национальной культуре.</a:t>
            </a:r>
          </a:p>
          <a:p>
            <a:r>
              <a:rPr lang="ru-RU" dirty="0">
                <a:latin typeface="Times New Roman" panose="02020603050405020304" pitchFamily="18" charset="0"/>
                <a:cs typeface="Times New Roman" panose="02020603050405020304" pitchFamily="18" charset="0"/>
              </a:rPr>
              <a:t>-Воспитывать патриотические чувства к традициям русского народа.</a:t>
            </a:r>
          </a:p>
          <a:p>
            <a:r>
              <a:rPr lang="ru-RU" dirty="0">
                <a:latin typeface="Times New Roman" panose="02020603050405020304" pitchFamily="18" charset="0"/>
                <a:cs typeface="Times New Roman" panose="02020603050405020304" pitchFamily="18" charset="0"/>
              </a:rPr>
              <a:t>-Ознакомить с произведениями искусства, посвященные празднику Пасхи.</a:t>
            </a:r>
          </a:p>
          <a:p>
            <a:r>
              <a:rPr lang="ru-RU" dirty="0">
                <a:latin typeface="Times New Roman" panose="02020603050405020304" pitchFamily="18" charset="0"/>
                <a:cs typeface="Times New Roman" panose="02020603050405020304" pitchFamily="18" charset="0"/>
              </a:rPr>
              <a:t>-Развивать творческие умения необходимые в декоративно - прикладном искусстве.</a:t>
            </a:r>
          </a:p>
          <a:p>
            <a:r>
              <a:rPr lang="ru-RU" dirty="0">
                <a:latin typeface="Times New Roman" panose="02020603050405020304" pitchFamily="18" charset="0"/>
                <a:cs typeface="Times New Roman" panose="02020603050405020304" pitchFamily="18" charset="0"/>
              </a:rPr>
              <a:t>-Формирование интереса к русской национальной культуре у детей, воспитывающихся в семьях с иными национальными и религиозными взглядами, как к окружающей действительности, как к объекту изучения, как средству развития толерантности.</a:t>
            </a:r>
          </a:p>
        </p:txBody>
      </p:sp>
    </p:spTree>
    <p:extLst>
      <p:ext uri="{BB962C8B-B14F-4D97-AF65-F5344CB8AC3E}">
        <p14:creationId xmlns:p14="http://schemas.microsoft.com/office/powerpoint/2010/main" val="17663136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easter eggs wallpaper"/>
          <p:cNvPicPr>
            <a:picLocks noChangeAspect="1" noChangeArrowheads="1"/>
          </p:cNvPicPr>
          <p:nvPr/>
        </p:nvPicPr>
        <p:blipFill>
          <a:blip r:embed="rId2"/>
          <a:srcRect/>
          <a:stretch>
            <a:fillRect/>
          </a:stretch>
        </p:blipFill>
        <p:spPr bwMode="auto">
          <a:xfrm>
            <a:off x="0" y="1"/>
            <a:ext cx="9144000" cy="6858000"/>
          </a:xfrm>
          <a:prstGeom prst="rect">
            <a:avLst/>
          </a:prstGeom>
          <a:noFill/>
        </p:spPr>
      </p:pic>
      <p:sp>
        <p:nvSpPr>
          <p:cNvPr id="5" name="Прямоугольник 4"/>
          <p:cNvSpPr/>
          <p:nvPr/>
        </p:nvSpPr>
        <p:spPr>
          <a:xfrm>
            <a:off x="500034" y="714356"/>
            <a:ext cx="8072494" cy="3785652"/>
          </a:xfrm>
          <a:prstGeom prst="rect">
            <a:avLst/>
          </a:prstGeom>
        </p:spPr>
        <p:txBody>
          <a:bodyPr wrap="square">
            <a:spAutoFit/>
          </a:bodyPr>
          <a:lstStyle/>
          <a:p>
            <a:pPr algn="ctr"/>
            <a:r>
              <a:rPr lang="ru-RU" sz="2000" b="1" dirty="0" smtClean="0">
                <a:solidFill>
                  <a:srgbClr val="FF0000"/>
                </a:solidFill>
                <a:latin typeface="Times New Roman" pitchFamily="18" charset="0"/>
                <a:cs typeface="Times New Roman" pitchFamily="18" charset="0"/>
              </a:rPr>
              <a:t>Предполагаемое распределение ролей в проектной группе:</a:t>
            </a:r>
          </a:p>
          <a:p>
            <a:endParaRPr lang="ru-RU" sz="2000" dirty="0" smtClean="0">
              <a:latin typeface="Times New Roman" pitchFamily="18" charset="0"/>
              <a:cs typeface="Times New Roman" pitchFamily="18" charset="0"/>
            </a:endParaRPr>
          </a:p>
          <a:p>
            <a:r>
              <a:rPr lang="ru-RU" sz="2000" b="1" dirty="0" smtClean="0">
                <a:solidFill>
                  <a:srgbClr val="FF0000"/>
                </a:solidFill>
                <a:latin typeface="Times New Roman" pitchFamily="18" charset="0"/>
                <a:cs typeface="Times New Roman" pitchFamily="18" charset="0"/>
              </a:rPr>
              <a:t>Дети: </a:t>
            </a:r>
            <a:r>
              <a:rPr lang="ru-RU" sz="2000" dirty="0" smtClean="0">
                <a:latin typeface="Times New Roman" pitchFamily="18" charset="0"/>
                <a:cs typeface="Times New Roman" pitchFamily="18" charset="0"/>
              </a:rPr>
              <a:t>участвуют в непосредственно образовательной и игровой (самостоятельной и совместной)деятельности.</a:t>
            </a:r>
          </a:p>
          <a:p>
            <a:pPr>
              <a:lnSpc>
                <a:spcPct val="150000"/>
              </a:lnSpc>
            </a:pPr>
            <a:endParaRPr lang="ru-RU" sz="2000" b="1" dirty="0" smtClean="0">
              <a:latin typeface="Times New Roman" pitchFamily="18" charset="0"/>
              <a:cs typeface="Times New Roman" pitchFamily="18" charset="0"/>
            </a:endParaRPr>
          </a:p>
          <a:p>
            <a:r>
              <a:rPr lang="ru-RU" sz="2000" b="1" dirty="0" smtClean="0">
                <a:solidFill>
                  <a:srgbClr val="FF0000"/>
                </a:solidFill>
                <a:latin typeface="Times New Roman" pitchFamily="18" charset="0"/>
                <a:cs typeface="Times New Roman" pitchFamily="18" charset="0"/>
              </a:rPr>
              <a:t>Воспитатель: </a:t>
            </a:r>
            <a:r>
              <a:rPr lang="ru-RU" sz="2000" dirty="0" smtClean="0">
                <a:latin typeface="Times New Roman" pitchFamily="18" charset="0"/>
                <a:cs typeface="Times New Roman" pitchFamily="18" charset="0"/>
              </a:rPr>
              <a:t>организует непосредственно образовательную деятельность, совместную продуктивную и самостоятельную деятельность детей, консультирование родителей.</a:t>
            </a:r>
          </a:p>
          <a:p>
            <a:pPr>
              <a:lnSpc>
                <a:spcPct val="150000"/>
              </a:lnSpc>
            </a:pPr>
            <a:endParaRPr lang="ru-RU" sz="2000" b="1" dirty="0" smtClean="0">
              <a:latin typeface="Times New Roman" pitchFamily="18" charset="0"/>
              <a:cs typeface="Times New Roman" pitchFamily="18" charset="0"/>
            </a:endParaRPr>
          </a:p>
          <a:p>
            <a:r>
              <a:rPr lang="ru-RU" sz="2000" b="1" dirty="0" smtClean="0">
                <a:solidFill>
                  <a:srgbClr val="FF0000"/>
                </a:solidFill>
                <a:latin typeface="Times New Roman" pitchFamily="18" charset="0"/>
                <a:cs typeface="Times New Roman" pitchFamily="18" charset="0"/>
              </a:rPr>
              <a:t>Родители: </a:t>
            </a:r>
            <a:r>
              <a:rPr lang="ru-RU" sz="2000" dirty="0" smtClean="0">
                <a:latin typeface="Times New Roman" pitchFamily="18" charset="0"/>
                <a:cs typeface="Times New Roman" pitchFamily="18" charset="0"/>
              </a:rPr>
              <a:t>оказывают помощь в подготовке материала для обучения детей, закрепляют полученные детьми знания на практике.</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easter eggs wallpaper"/>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Прямоугольник 4"/>
          <p:cNvSpPr/>
          <p:nvPr/>
        </p:nvSpPr>
        <p:spPr>
          <a:xfrm>
            <a:off x="2339751" y="404664"/>
            <a:ext cx="4812921" cy="461665"/>
          </a:xfrm>
          <a:prstGeom prst="rect">
            <a:avLst/>
          </a:prstGeom>
        </p:spPr>
        <p:txBody>
          <a:bodyPr wrap="non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179705" algn="just" hangingPunct="0">
              <a:spcAft>
                <a:spcPts val="0"/>
              </a:spcAft>
            </a:pPr>
            <a:r>
              <a:rPr lang="ru-RU" sz="2400" b="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Принципы реализации проекта</a:t>
            </a:r>
            <a:endParaRPr lang="ru-RU" sz="2400"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Прямоугольник 5"/>
          <p:cNvSpPr/>
          <p:nvPr/>
        </p:nvSpPr>
        <p:spPr>
          <a:xfrm>
            <a:off x="539552" y="1196752"/>
            <a:ext cx="8208912" cy="4483279"/>
          </a:xfrm>
          <a:prstGeom prst="rect">
            <a:avLst/>
          </a:prstGeom>
        </p:spPr>
        <p:txBody>
          <a:bodyPr wrap="square">
            <a:spAutoFit/>
          </a:bodyPr>
          <a:lstStyle/>
          <a:p>
            <a:pPr marR="179705" indent="180340" algn="just">
              <a:spcAft>
                <a:spcPts val="100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Проект разработан в соответствии с ФГОС ДО, в основе которого заложены следующие </a:t>
            </a:r>
            <a:r>
              <a:rPr lang="ru-RU" i="1" dirty="0">
                <a:latin typeface="Times New Roman" panose="02020603050405020304" pitchFamily="18" charset="0"/>
                <a:ea typeface="Times New Roman" panose="02020603050405020304" pitchFamily="18" charset="0"/>
                <a:cs typeface="Times New Roman" panose="02020603050405020304" pitchFamily="18" charset="0"/>
              </a:rPr>
              <a:t>основные принципы</a:t>
            </a:r>
            <a:r>
              <a:rPr lang="ru-RU" dirty="0">
                <a:latin typeface="Times New Roman" panose="02020603050405020304" pitchFamily="18" charset="0"/>
                <a:ea typeface="Times New Roman" panose="02020603050405020304" pitchFamily="18" charset="0"/>
                <a:cs typeface="Times New Roman" panose="02020603050405020304" pitchFamily="18" charset="0"/>
              </a:rPr>
              <a:t>:</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R="179705" algn="just">
              <a:spcAft>
                <a:spcPts val="100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1) поддержка разнообразия детства; сохранение уникальности и </a:t>
            </a:r>
            <a:r>
              <a:rPr lang="ru-RU" dirty="0" err="1">
                <a:latin typeface="Times New Roman" panose="02020603050405020304" pitchFamily="18" charset="0"/>
                <a:ea typeface="Times New Roman" panose="02020603050405020304" pitchFamily="18" charset="0"/>
                <a:cs typeface="Times New Roman" panose="02020603050405020304" pitchFamily="18" charset="0"/>
              </a:rPr>
              <a:t>самоценности</a:t>
            </a:r>
            <a:r>
              <a:rPr lang="ru-RU" dirty="0">
                <a:latin typeface="Times New Roman" panose="02020603050405020304" pitchFamily="18" charset="0"/>
                <a:ea typeface="Times New Roman" panose="02020603050405020304" pitchFamily="18" charset="0"/>
                <a:cs typeface="Times New Roman" panose="02020603050405020304" pitchFamily="18" charset="0"/>
              </a:rPr>
              <a:t> детства как важного этапа в общем развитии человека, </a:t>
            </a:r>
            <a:r>
              <a:rPr lang="ru-RU" dirty="0" err="1">
                <a:latin typeface="Times New Roman" panose="02020603050405020304" pitchFamily="18" charset="0"/>
                <a:ea typeface="Times New Roman" panose="02020603050405020304" pitchFamily="18" charset="0"/>
                <a:cs typeface="Times New Roman" panose="02020603050405020304" pitchFamily="18" charset="0"/>
              </a:rPr>
              <a:t>самоценность</a:t>
            </a:r>
            <a:r>
              <a:rPr lang="ru-RU" dirty="0">
                <a:latin typeface="Times New Roman" panose="02020603050405020304" pitchFamily="18" charset="0"/>
                <a:ea typeface="Times New Roman" panose="02020603050405020304" pitchFamily="18" charset="0"/>
                <a:cs typeface="Times New Roman" panose="02020603050405020304" pitchFamily="18" charset="0"/>
              </a:rPr>
              <a:t> детства - понимание (рассмотрение) детства как периода жизни значимого самого по себе, без всяких условий; значимого тем, что происходит с ребенком сейчас, а не тем, что этот период есть период подготовки к следующему периоду;</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R="179705" algn="just">
              <a:spcAft>
                <a:spcPts val="100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2) личностно - развивающий и гуманистический характер взаимодействия взрослых и детей (обеспечивает становление личности ребенка и ориентирует педагога на его индивидуальные особенности, что соответствует современной научной «Концепции дошкольного воспитания» (авторы В. В. Давыдов, В. А. Петровский и др.) о признании </a:t>
            </a:r>
            <a:r>
              <a:rPr lang="ru-RU" dirty="0" err="1">
                <a:latin typeface="Times New Roman" panose="02020603050405020304" pitchFamily="18" charset="0"/>
                <a:ea typeface="Times New Roman" panose="02020603050405020304" pitchFamily="18" charset="0"/>
                <a:cs typeface="Times New Roman" panose="02020603050405020304" pitchFamily="18" charset="0"/>
              </a:rPr>
              <a:t>самоценности</a:t>
            </a:r>
            <a:r>
              <a:rPr lang="ru-RU" dirty="0">
                <a:latin typeface="Times New Roman" panose="02020603050405020304" pitchFamily="18" charset="0"/>
                <a:ea typeface="Times New Roman" panose="02020603050405020304" pitchFamily="18" charset="0"/>
                <a:cs typeface="Times New Roman" panose="02020603050405020304" pitchFamily="18" charset="0"/>
              </a:rPr>
              <a:t> дошкольного периода детства).</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R="179705" algn="just">
              <a:spcAft>
                <a:spcPts val="100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3) уважение личности ребенка;</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R="179705" algn="just">
              <a:spcAft>
                <a:spcPts val="100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4) реализация проекта в формах, специфических для детей данного возраста.</a:t>
            </a:r>
            <a:endParaRPr lang="ru-RU" dirty="0"/>
          </a:p>
        </p:txBody>
      </p:sp>
    </p:spTree>
    <p:extLst>
      <p:ext uri="{BB962C8B-B14F-4D97-AF65-F5344CB8AC3E}">
        <p14:creationId xmlns:p14="http://schemas.microsoft.com/office/powerpoint/2010/main" val="183837803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p:txBody>
          <a:bodyPr/>
          <a:lstStyle/>
          <a:p>
            <a:endParaRPr lang="ru-RU"/>
          </a:p>
        </p:txBody>
      </p:sp>
      <p:pic>
        <p:nvPicPr>
          <p:cNvPr id="4" name="Picture 2" descr="easter eggs wallpaper"/>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Прямоугольник 4"/>
          <p:cNvSpPr/>
          <p:nvPr/>
        </p:nvSpPr>
        <p:spPr>
          <a:xfrm>
            <a:off x="1115616" y="188640"/>
            <a:ext cx="7128792" cy="646331"/>
          </a:xfrm>
          <a:prstGeom prst="rect">
            <a:avLst/>
          </a:prstGeom>
        </p:spPr>
        <p:txBody>
          <a:bodyPr wrap="square">
            <a:spAutoFit/>
          </a:bodyPr>
          <a:ls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179705" indent="180340" algn="ctr">
              <a:spcAft>
                <a:spcPts val="1000"/>
              </a:spcAft>
            </a:pPr>
            <a:r>
              <a:rPr lang="ru-RU" b="1" dirty="0">
                <a:solidFill>
                  <a:srgbClr val="FF0000"/>
                </a:solidFill>
                <a:latin typeface="Times New Roman" panose="02020603050405020304" pitchFamily="18" charset="0"/>
                <a:ea typeface="Times New Roman" panose="02020603050405020304" pitchFamily="18" charset="0"/>
                <a:cs typeface="Times New Roman" panose="02020603050405020304" pitchFamily="18" charset="0"/>
              </a:rPr>
              <a:t>Кроме того, при построении проекта учитывались принципы дошкольного образования, также отраженные в ФГОС ДО:</a:t>
            </a:r>
            <a:endParaRPr lang="ru-RU" b="1" dirty="0">
              <a:solidFill>
                <a:srgbClr val="FF0000"/>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6" name="Прямоугольник 5"/>
          <p:cNvSpPr/>
          <p:nvPr/>
        </p:nvSpPr>
        <p:spPr>
          <a:xfrm>
            <a:off x="683568" y="878148"/>
            <a:ext cx="7992888" cy="4247317"/>
          </a:xfrm>
          <a:prstGeom prst="rect">
            <a:avLst/>
          </a:prstGeom>
        </p:spPr>
        <p:txBody>
          <a:bodyPr wrap="square">
            <a:spAutoFit/>
          </a:bodyPr>
          <a:lstStyle/>
          <a:p>
            <a:pPr marR="179705" algn="just">
              <a:spcAft>
                <a:spcPts val="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1) полноценное проживание ребенком всех этапов детства, обогащение (амплификация) детского развития;</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R="179705" algn="just">
              <a:spcAft>
                <a:spcPts val="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2) построение образовательной деятельности на основе индивидуальных особенностей каждого ребенка, при котором сам ребенок становится активным в выборе содержания своего образования, становится субъектом образования; </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R="179705" algn="just">
              <a:spcAft>
                <a:spcPts val="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3) содействие и сотрудничество детей и взрослых, признание ребенка полноценным участником (субъектом) образовательных отношений;</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R="179705" algn="just">
              <a:spcAft>
                <a:spcPts val="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4) поддержка инициативы детей в различных видах деятельности;</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R="179705" algn="just">
              <a:spcAft>
                <a:spcPts val="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5) сотрудничество с семьей;</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R="179705" algn="just">
              <a:spcAft>
                <a:spcPts val="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7) формирование познавательных интересов и познавательных действий ребенка в различных видах деятельности;</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R="179705" algn="just">
              <a:spcAft>
                <a:spcPts val="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8) возрастная адекватность дошкольного образования (соответствие условий, требований, методов возрасту и особенностям развития);</a:t>
            </a:r>
            <a:endParaRPr lang="ru-RU" dirty="0">
              <a:latin typeface="Calibri" panose="020F0502020204030204" pitchFamily="34" charset="0"/>
              <a:ea typeface="Calibri" panose="020F0502020204030204" pitchFamily="34" charset="0"/>
              <a:cs typeface="Times New Roman" panose="02020603050405020304" pitchFamily="18" charset="0"/>
            </a:endParaRPr>
          </a:p>
          <a:p>
            <a:pPr marR="179705" algn="just">
              <a:spcAft>
                <a:spcPts val="0"/>
              </a:spcAft>
            </a:pPr>
            <a:r>
              <a:rPr lang="ru-RU" dirty="0">
                <a:latin typeface="Times New Roman" panose="02020603050405020304" pitchFamily="18" charset="0"/>
                <a:ea typeface="Times New Roman" panose="02020603050405020304" pitchFamily="18" charset="0"/>
                <a:cs typeface="Times New Roman" panose="02020603050405020304" pitchFamily="18" charset="0"/>
              </a:rPr>
              <a:t>9) учет этнокультурной ситуации развития детей.</a:t>
            </a:r>
            <a:endParaRPr lang="ru-RU" dirty="0">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0808506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easter eggs wallpaper"/>
          <p:cNvPicPr>
            <a:picLocks noChangeAspect="1" noChangeArrowheads="1"/>
          </p:cNvPicPr>
          <p:nvPr/>
        </p:nvPicPr>
        <p:blipFill>
          <a:blip r:embed="rId2"/>
          <a:srcRect/>
          <a:stretch>
            <a:fillRect/>
          </a:stretch>
        </p:blipFill>
        <p:spPr bwMode="auto">
          <a:xfrm>
            <a:off x="0" y="1"/>
            <a:ext cx="9144000" cy="6858000"/>
          </a:xfrm>
          <a:prstGeom prst="rect">
            <a:avLst/>
          </a:prstGeom>
          <a:noFill/>
        </p:spPr>
      </p:pic>
      <p:sp>
        <p:nvSpPr>
          <p:cNvPr id="5" name="Прямоугольник 4"/>
          <p:cNvSpPr/>
          <p:nvPr/>
        </p:nvSpPr>
        <p:spPr>
          <a:xfrm>
            <a:off x="428596" y="859066"/>
            <a:ext cx="7929618" cy="2862322"/>
          </a:xfrm>
          <a:prstGeom prst="rect">
            <a:avLst/>
          </a:prstGeom>
        </p:spPr>
        <p:txBody>
          <a:bodyPr wrap="square">
            <a:spAutoFit/>
          </a:bodyPr>
          <a:lstStyle/>
          <a:p>
            <a:pPr algn="ctr"/>
            <a:r>
              <a:rPr lang="ru-RU" sz="2000" b="1" dirty="0" smtClean="0">
                <a:solidFill>
                  <a:srgbClr val="FF0000"/>
                </a:solidFill>
                <a:latin typeface="Times New Roman" pitchFamily="18" charset="0"/>
                <a:cs typeface="Times New Roman" pitchFamily="18" charset="0"/>
              </a:rPr>
              <a:t>Значение проекта для всех его участников:</a:t>
            </a:r>
          </a:p>
          <a:p>
            <a:endParaRPr lang="ru-RU" sz="2000" dirty="0" smtClean="0">
              <a:latin typeface="Times New Roman" pitchFamily="18" charset="0"/>
              <a:cs typeface="Times New Roman" pitchFamily="18" charset="0"/>
            </a:endParaRPr>
          </a:p>
          <a:p>
            <a:r>
              <a:rPr lang="ru-RU" sz="2000" b="1" dirty="0" smtClean="0">
                <a:solidFill>
                  <a:srgbClr val="FF0000"/>
                </a:solidFill>
                <a:latin typeface="Times New Roman" pitchFamily="18" charset="0"/>
                <a:cs typeface="Times New Roman" pitchFamily="18" charset="0"/>
              </a:rPr>
              <a:t>Дети: </a:t>
            </a:r>
            <a:r>
              <a:rPr lang="ru-RU" sz="2000" dirty="0" smtClean="0">
                <a:latin typeface="Times New Roman" pitchFamily="18" charset="0"/>
                <a:cs typeface="Times New Roman" pitchFamily="18" charset="0"/>
              </a:rPr>
              <a:t>получают и закрепляют на практике полученные знания.</a:t>
            </a:r>
          </a:p>
          <a:p>
            <a:pPr>
              <a:lnSpc>
                <a:spcPct val="150000"/>
              </a:lnSpc>
            </a:pPr>
            <a:endParaRPr lang="ru-RU" sz="2000" dirty="0" smtClean="0">
              <a:latin typeface="Times New Roman" pitchFamily="18" charset="0"/>
              <a:cs typeface="Times New Roman" pitchFamily="18" charset="0"/>
            </a:endParaRPr>
          </a:p>
          <a:p>
            <a:r>
              <a:rPr lang="ru-RU" sz="2000" b="1" dirty="0" smtClean="0">
                <a:solidFill>
                  <a:srgbClr val="FF0000"/>
                </a:solidFill>
                <a:latin typeface="Times New Roman" pitchFamily="18" charset="0"/>
                <a:cs typeface="Times New Roman" pitchFamily="18" charset="0"/>
              </a:rPr>
              <a:t>Воспитатель: </a:t>
            </a:r>
            <a:r>
              <a:rPr lang="ru-RU" sz="2000" dirty="0" smtClean="0">
                <a:latin typeface="Times New Roman" pitchFamily="18" charset="0"/>
                <a:cs typeface="Times New Roman" pitchFamily="18" charset="0"/>
              </a:rPr>
              <a:t>продолжает осваивать метод проектирования.</a:t>
            </a:r>
          </a:p>
          <a:p>
            <a:pPr>
              <a:lnSpc>
                <a:spcPct val="150000"/>
              </a:lnSpc>
            </a:pPr>
            <a:endParaRPr lang="ru-RU" sz="2000" u="sng" dirty="0" smtClean="0">
              <a:latin typeface="Times New Roman" pitchFamily="18" charset="0"/>
              <a:cs typeface="Times New Roman" pitchFamily="18" charset="0"/>
            </a:endParaRPr>
          </a:p>
          <a:p>
            <a:r>
              <a:rPr lang="ru-RU" sz="2000" b="1" dirty="0" smtClean="0">
                <a:solidFill>
                  <a:srgbClr val="FF0000"/>
                </a:solidFill>
                <a:latin typeface="Times New Roman" pitchFamily="18" charset="0"/>
                <a:cs typeface="Times New Roman" pitchFamily="18" charset="0"/>
              </a:rPr>
              <a:t>Родители: </a:t>
            </a:r>
            <a:r>
              <a:rPr lang="ru-RU" sz="2000" dirty="0" smtClean="0">
                <a:latin typeface="Times New Roman" pitchFamily="18" charset="0"/>
                <a:cs typeface="Times New Roman" pitchFamily="18" charset="0"/>
              </a:rPr>
              <a:t>расширяют возможности сотрудничества со своими детьми и воспитателем, подготавливают материал для обучения своих детей.</a:t>
            </a:r>
            <a:endParaRPr lang="ru-RU"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4" name="Picture 2" descr="easter eggs wallpaper"/>
          <p:cNvPicPr>
            <a:picLocks noChangeAspect="1" noChangeArrowheads="1"/>
          </p:cNvPicPr>
          <p:nvPr/>
        </p:nvPicPr>
        <p:blipFill>
          <a:blip r:embed="rId2"/>
          <a:srcRect/>
          <a:stretch>
            <a:fillRect/>
          </a:stretch>
        </p:blipFill>
        <p:spPr bwMode="auto">
          <a:xfrm>
            <a:off x="0" y="0"/>
            <a:ext cx="9144000" cy="6858000"/>
          </a:xfrm>
          <a:prstGeom prst="rect">
            <a:avLst/>
          </a:prstGeom>
          <a:noFill/>
        </p:spPr>
      </p:pic>
      <p:sp>
        <p:nvSpPr>
          <p:cNvPr id="5" name="Прямоугольник 4"/>
          <p:cNvSpPr/>
          <p:nvPr/>
        </p:nvSpPr>
        <p:spPr>
          <a:xfrm>
            <a:off x="714348" y="1142984"/>
            <a:ext cx="7572428" cy="2831544"/>
          </a:xfrm>
          <a:prstGeom prst="rect">
            <a:avLst/>
          </a:prstGeom>
        </p:spPr>
        <p:txBody>
          <a:bodyPr wrap="square">
            <a:spAutoFit/>
          </a:bodyPr>
          <a:lstStyle/>
          <a:p>
            <a:pPr algn="ctr"/>
            <a:r>
              <a:rPr lang="ru-RU" sz="2000" b="1" dirty="0" smtClean="0">
                <a:solidFill>
                  <a:srgbClr val="FF0000"/>
                </a:solidFill>
                <a:latin typeface="Times New Roman" pitchFamily="18" charset="0"/>
                <a:cs typeface="Times New Roman" pitchFamily="18" charset="0"/>
              </a:rPr>
              <a:t>План реализации проекта</a:t>
            </a:r>
          </a:p>
          <a:p>
            <a:pPr algn="ctr"/>
            <a:endParaRPr lang="ru-RU" sz="2000" dirty="0" smtClean="0">
              <a:latin typeface="Times New Roman" pitchFamily="18" charset="0"/>
              <a:cs typeface="Times New Roman" pitchFamily="18" charset="0"/>
            </a:endParaRPr>
          </a:p>
          <a:p>
            <a:pPr algn="ctr"/>
            <a:r>
              <a:rPr lang="ru-RU" sz="2000" dirty="0" smtClean="0">
                <a:latin typeface="Times New Roman" pitchFamily="18" charset="0"/>
                <a:cs typeface="Times New Roman" pitchFamily="18" charset="0"/>
              </a:rPr>
              <a:t>подготовительный</a:t>
            </a:r>
          </a:p>
          <a:p>
            <a:endParaRPr lang="ru-RU" sz="2000" dirty="0" smtClean="0">
              <a:latin typeface="Times New Roman" pitchFamily="18" charset="0"/>
              <a:cs typeface="Times New Roman" pitchFamily="18" charset="0"/>
            </a:endParaRPr>
          </a:p>
          <a:p>
            <a:pPr algn="just"/>
            <a:r>
              <a:rPr lang="ru-RU" sz="2000" dirty="0" smtClean="0">
                <a:latin typeface="Times New Roman" pitchFamily="18" charset="0"/>
                <a:cs typeface="Times New Roman" pitchFamily="18" charset="0"/>
              </a:rPr>
              <a:t> </a:t>
            </a:r>
            <a:r>
              <a:rPr lang="ru-RU" sz="2000" dirty="0">
                <a:latin typeface="Times New Roman" panose="02020603050405020304" pitchFamily="18" charset="0"/>
                <a:cs typeface="Times New Roman" panose="02020603050405020304" pitchFamily="18" charset="0"/>
              </a:rPr>
              <a:t>Подбор материалов (видео фильмы, наглядный материал, картины, открытки) совместно с родителями. Разработка НОД по теме. Планирование экскурсионных мероприятий совместно с родителями</a:t>
            </a:r>
          </a:p>
          <a:p>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335</TotalTime>
  <Words>1077</Words>
  <Application>Microsoft Office PowerPoint</Application>
  <PresentationFormat>Экран (4:3)</PresentationFormat>
  <Paragraphs>122</Paragraphs>
  <Slides>16</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16</vt:i4>
      </vt:variant>
    </vt:vector>
  </HeadingPairs>
  <TitlesOfParts>
    <vt:vector size="17"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Рябков</cp:lastModifiedBy>
  <cp:revision>138</cp:revision>
  <dcterms:created xsi:type="dcterms:W3CDTF">2015-03-22T08:34:28Z</dcterms:created>
  <dcterms:modified xsi:type="dcterms:W3CDTF">2016-02-28T11:10:52Z</dcterms:modified>
</cp:coreProperties>
</file>