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audio1.bin" ContentType="audio/unknown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20"/>
  </p:notesMasterIdLst>
  <p:sldIdLst>
    <p:sldId id="276" r:id="rId2"/>
    <p:sldId id="277" r:id="rId3"/>
    <p:sldId id="278" r:id="rId4"/>
    <p:sldId id="279" r:id="rId5"/>
    <p:sldId id="280" r:id="rId6"/>
    <p:sldId id="281" r:id="rId7"/>
    <p:sldId id="282" r:id="rId8"/>
    <p:sldId id="284" r:id="rId9"/>
    <p:sldId id="290" r:id="rId10"/>
    <p:sldId id="265" r:id="rId11"/>
    <p:sldId id="291" r:id="rId12"/>
    <p:sldId id="285" r:id="rId13"/>
    <p:sldId id="286" r:id="rId14"/>
    <p:sldId id="287" r:id="rId15"/>
    <p:sldId id="288" r:id="rId16"/>
    <p:sldId id="292" r:id="rId17"/>
    <p:sldId id="289" r:id="rId18"/>
    <p:sldId id="270" r:id="rId1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0000"/>
    <a:srgbClr val="660066"/>
    <a:srgbClr val="FF9900"/>
    <a:srgbClr val="FF99FF"/>
    <a:srgbClr val="D60093"/>
    <a:srgbClr val="A50021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158" autoAdjust="0"/>
    <p:restoredTop sz="94660"/>
  </p:normalViewPr>
  <p:slideViewPr>
    <p:cSldViewPr>
      <p:cViewPr varScale="1">
        <p:scale>
          <a:sx n="98" d="100"/>
          <a:sy n="98" d="100"/>
        </p:scale>
        <p:origin x="-108" y="-1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4"/>
    </p:cViewPr>
  </p:sorterViewPr>
  <p:notesViewPr>
    <p:cSldViewPr>
      <p:cViewPr varScale="1">
        <p:scale>
          <a:sx n="43" d="100"/>
          <a:sy n="43" d="100"/>
        </p:scale>
        <p:origin x="-1422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508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Щелчок правит 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D59B74C5-BAF7-413E-B2B8-9852EE8120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93851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77825" y="1676400"/>
            <a:ext cx="8389938" cy="4421188"/>
            <a:chOff x="238" y="1056"/>
            <a:chExt cx="5285" cy="2785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238" y="1056"/>
              <a:ext cx="5285" cy="1393"/>
              <a:chOff x="238" y="1056"/>
              <a:chExt cx="5285" cy="1393"/>
            </a:xfrm>
          </p:grpSpPr>
          <p:sp>
            <p:nvSpPr>
              <p:cNvPr id="14" name="Rectangle 4"/>
              <p:cNvSpPr>
                <a:spLocks noChangeArrowheads="1"/>
              </p:cNvSpPr>
              <p:nvPr/>
            </p:nvSpPr>
            <p:spPr bwMode="auto">
              <a:xfrm>
                <a:off x="243" y="1057"/>
                <a:ext cx="5272" cy="1391"/>
              </a:xfrm>
              <a:prstGeom prst="rect">
                <a:avLst/>
              </a:prstGeom>
              <a:solidFill>
                <a:srgbClr val="EAEAEA">
                  <a:alpha val="50000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" name="Freeform 5"/>
              <p:cNvSpPr>
                <a:spLocks/>
              </p:cNvSpPr>
              <p:nvPr/>
            </p:nvSpPr>
            <p:spPr bwMode="auto">
              <a:xfrm>
                <a:off x="238" y="1056"/>
                <a:ext cx="5273" cy="1393"/>
              </a:xfrm>
              <a:custGeom>
                <a:avLst/>
                <a:gdLst/>
                <a:ahLst/>
                <a:cxnLst>
                  <a:cxn ang="0">
                    <a:pos x="5272" y="0"/>
                  </a:cxn>
                  <a:cxn ang="0">
                    <a:pos x="0" y="0"/>
                  </a:cxn>
                  <a:cxn ang="0">
                    <a:pos x="0" y="1392"/>
                  </a:cxn>
                </a:cxnLst>
                <a:rect l="0" t="0" r="r" b="b"/>
                <a:pathLst>
                  <a:path w="5273" h="1393">
                    <a:moveTo>
                      <a:pt x="5272" y="0"/>
                    </a:moveTo>
                    <a:lnTo>
                      <a:pt x="0" y="0"/>
                    </a:lnTo>
                    <a:lnTo>
                      <a:pt x="0" y="1392"/>
                    </a:lnTo>
                  </a:path>
                </a:pathLst>
              </a:custGeom>
              <a:noFill/>
              <a:ln w="12700" cap="rnd" cmpd="sng">
                <a:solidFill>
                  <a:srgbClr val="B2B2B2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" name="Freeform 6"/>
              <p:cNvSpPr>
                <a:spLocks/>
              </p:cNvSpPr>
              <p:nvPr/>
            </p:nvSpPr>
            <p:spPr bwMode="auto">
              <a:xfrm>
                <a:off x="250" y="1056"/>
                <a:ext cx="5273" cy="1393"/>
              </a:xfrm>
              <a:custGeom>
                <a:avLst/>
                <a:gdLst/>
                <a:ahLst/>
                <a:cxnLst>
                  <a:cxn ang="0">
                    <a:pos x="5272" y="0"/>
                  </a:cxn>
                  <a:cxn ang="0">
                    <a:pos x="5272" y="1392"/>
                  </a:cxn>
                  <a:cxn ang="0">
                    <a:pos x="0" y="1392"/>
                  </a:cxn>
                </a:cxnLst>
                <a:rect l="0" t="0" r="r" b="b"/>
                <a:pathLst>
                  <a:path w="5273" h="1393">
                    <a:moveTo>
                      <a:pt x="5272" y="0"/>
                    </a:moveTo>
                    <a:lnTo>
                      <a:pt x="5272" y="1392"/>
                    </a:lnTo>
                    <a:lnTo>
                      <a:pt x="0" y="1392"/>
                    </a:lnTo>
                  </a:path>
                </a:pathLst>
              </a:custGeom>
              <a:noFill/>
              <a:ln w="12700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6" name="Group 7"/>
            <p:cNvGrpSpPr>
              <a:grpSpLocks/>
            </p:cNvGrpSpPr>
            <p:nvPr/>
          </p:nvGrpSpPr>
          <p:grpSpPr bwMode="auto">
            <a:xfrm>
              <a:off x="240" y="3744"/>
              <a:ext cx="5281" cy="97"/>
              <a:chOff x="240" y="3744"/>
              <a:chExt cx="5281" cy="97"/>
            </a:xfrm>
          </p:grpSpPr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240" y="3744"/>
                <a:ext cx="5280" cy="96"/>
              </a:xfrm>
              <a:prstGeom prst="rect">
                <a:avLst/>
              </a:prstGeom>
              <a:solidFill>
                <a:srgbClr val="EAEAEA">
                  <a:alpha val="50000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9"/>
              <p:cNvSpPr>
                <a:spLocks/>
              </p:cNvSpPr>
              <p:nvPr/>
            </p:nvSpPr>
            <p:spPr bwMode="auto">
              <a:xfrm>
                <a:off x="240" y="3744"/>
                <a:ext cx="5281" cy="97"/>
              </a:xfrm>
              <a:custGeom>
                <a:avLst/>
                <a:gdLst/>
                <a:ahLst/>
                <a:cxnLst>
                  <a:cxn ang="0">
                    <a:pos x="5280" y="0"/>
                  </a:cxn>
                  <a:cxn ang="0">
                    <a:pos x="0" y="0"/>
                  </a:cxn>
                  <a:cxn ang="0">
                    <a:pos x="0" y="96"/>
                  </a:cxn>
                </a:cxnLst>
                <a:rect l="0" t="0" r="r" b="b"/>
                <a:pathLst>
                  <a:path w="5281" h="97">
                    <a:moveTo>
                      <a:pt x="5280" y="0"/>
                    </a:moveTo>
                    <a:lnTo>
                      <a:pt x="0" y="0"/>
                    </a:lnTo>
                    <a:lnTo>
                      <a:pt x="0" y="96"/>
                    </a:lnTo>
                  </a:path>
                </a:pathLst>
              </a:custGeom>
              <a:noFill/>
              <a:ln w="12700" cap="rnd" cmpd="sng">
                <a:solidFill>
                  <a:srgbClr val="B2B2B2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Freeform 10"/>
              <p:cNvSpPr>
                <a:spLocks/>
              </p:cNvSpPr>
              <p:nvPr/>
            </p:nvSpPr>
            <p:spPr bwMode="auto">
              <a:xfrm>
                <a:off x="240" y="3744"/>
                <a:ext cx="5281" cy="97"/>
              </a:xfrm>
              <a:custGeom>
                <a:avLst/>
                <a:gdLst/>
                <a:ahLst/>
                <a:cxnLst>
                  <a:cxn ang="0">
                    <a:pos x="5280" y="0"/>
                  </a:cxn>
                  <a:cxn ang="0">
                    <a:pos x="5280" y="96"/>
                  </a:cxn>
                  <a:cxn ang="0">
                    <a:pos x="0" y="96"/>
                  </a:cxn>
                </a:cxnLst>
                <a:rect l="0" t="0" r="r" b="b"/>
                <a:pathLst>
                  <a:path w="5281" h="97">
                    <a:moveTo>
                      <a:pt x="5280" y="0"/>
                    </a:moveTo>
                    <a:lnTo>
                      <a:pt x="5280" y="96"/>
                    </a:lnTo>
                    <a:lnTo>
                      <a:pt x="0" y="96"/>
                    </a:lnTo>
                  </a:path>
                </a:pathLst>
              </a:custGeom>
              <a:noFill/>
              <a:ln w="12700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7" name="Group 11"/>
            <p:cNvGrpSpPr>
              <a:grpSpLocks/>
            </p:cNvGrpSpPr>
            <p:nvPr/>
          </p:nvGrpSpPr>
          <p:grpSpPr bwMode="auto">
            <a:xfrm>
              <a:off x="338" y="1200"/>
              <a:ext cx="97" cy="1104"/>
              <a:chOff x="338" y="1200"/>
              <a:chExt cx="97" cy="1104"/>
            </a:xfrm>
          </p:grpSpPr>
          <p:sp useBgFill="1">
            <p:nvSpPr>
              <p:cNvPr id="8" name="Rectangle 12"/>
              <p:cNvSpPr>
                <a:spLocks noChangeArrowheads="1"/>
              </p:cNvSpPr>
              <p:nvPr/>
            </p:nvSpPr>
            <p:spPr bwMode="auto">
              <a:xfrm>
                <a:off x="338" y="1201"/>
                <a:ext cx="96" cy="1103"/>
              </a:xfrm>
              <a:prstGeom prst="rect">
                <a:avLst/>
              </a:prstGeom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" name="Freeform 13"/>
              <p:cNvSpPr>
                <a:spLocks/>
              </p:cNvSpPr>
              <p:nvPr/>
            </p:nvSpPr>
            <p:spPr bwMode="auto">
              <a:xfrm>
                <a:off x="338" y="1200"/>
                <a:ext cx="97" cy="1104"/>
              </a:xfrm>
              <a:custGeom>
                <a:avLst/>
                <a:gdLst/>
                <a:ahLst/>
                <a:cxnLst>
                  <a:cxn ang="0">
                    <a:pos x="0" y="1103"/>
                  </a:cxn>
                  <a:cxn ang="0">
                    <a:pos x="96" y="1103"/>
                  </a:cxn>
                  <a:cxn ang="0">
                    <a:pos x="96" y="0"/>
                  </a:cxn>
                </a:cxnLst>
                <a:rect l="0" t="0" r="r" b="b"/>
                <a:pathLst>
                  <a:path w="97" h="1104">
                    <a:moveTo>
                      <a:pt x="0" y="1103"/>
                    </a:moveTo>
                    <a:lnTo>
                      <a:pt x="96" y="1103"/>
                    </a:lnTo>
                    <a:lnTo>
                      <a:pt x="96" y="0"/>
                    </a:lnTo>
                  </a:path>
                </a:pathLst>
              </a:custGeom>
              <a:noFill/>
              <a:ln w="12700" cap="rnd" cmpd="sng">
                <a:solidFill>
                  <a:srgbClr val="B2B2B2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" name="Freeform 14"/>
              <p:cNvSpPr>
                <a:spLocks/>
              </p:cNvSpPr>
              <p:nvPr/>
            </p:nvSpPr>
            <p:spPr bwMode="auto">
              <a:xfrm>
                <a:off x="338" y="1200"/>
                <a:ext cx="97" cy="1104"/>
              </a:xfrm>
              <a:custGeom>
                <a:avLst/>
                <a:gdLst/>
                <a:ahLst/>
                <a:cxnLst>
                  <a:cxn ang="0">
                    <a:pos x="0" y="1103"/>
                  </a:cxn>
                  <a:cxn ang="0">
                    <a:pos x="0" y="0"/>
                  </a:cxn>
                  <a:cxn ang="0">
                    <a:pos x="96" y="0"/>
                  </a:cxn>
                </a:cxnLst>
                <a:rect l="0" t="0" r="r" b="b"/>
                <a:pathLst>
                  <a:path w="97" h="1104">
                    <a:moveTo>
                      <a:pt x="0" y="1103"/>
                    </a:moveTo>
                    <a:lnTo>
                      <a:pt x="0" y="0"/>
                    </a:lnTo>
                    <a:lnTo>
                      <a:pt x="96" y="0"/>
                    </a:lnTo>
                  </a:path>
                </a:pathLst>
              </a:custGeom>
              <a:noFill/>
              <a:ln w="12700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3087" name="Rectangle 15"/>
          <p:cNvSpPr>
            <a:spLocks noGrp="1" noChangeArrowheads="1"/>
          </p:cNvSpPr>
          <p:nvPr>
            <p:ph type="ctrTitle" sz="quarter"/>
          </p:nvPr>
        </p:nvSpPr>
        <p:spPr>
          <a:xfrm>
            <a:off x="836613" y="21336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Щелчок правит образец заголовка</a:t>
            </a:r>
          </a:p>
        </p:txBody>
      </p:sp>
      <p:sp>
        <p:nvSpPr>
          <p:cNvPr id="3088" name="Rectangle 1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4038600"/>
            <a:ext cx="6400800" cy="1752600"/>
          </a:xfrm>
        </p:spPr>
        <p:txBody>
          <a:bodyPr anchor="ctr"/>
          <a:lstStyle>
            <a:lvl1pPr marL="0" indent="0" algn="ctr">
              <a:buFont typeface="Monotype Sorts" pitchFamily="2" charset="2"/>
              <a:buNone/>
              <a:defRPr/>
            </a:lvl1pPr>
          </a:lstStyle>
          <a:p>
            <a:r>
              <a:rPr lang="ru-RU"/>
              <a:t>Щелчок правит образец подзаголовка</a:t>
            </a:r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dt" sz="quarter" idx="10"/>
          </p:nvPr>
        </p:nvSpPr>
        <p:spPr>
          <a:xfrm>
            <a:off x="381000" y="63246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24600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Rectangle 1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3246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E431585-3E1D-471F-8253-DD7250ED03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99950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28483B-0F04-4582-9B53-D60F23FA25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0440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67500" y="342900"/>
            <a:ext cx="1943100" cy="55245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42900"/>
            <a:ext cx="5676900" cy="55245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02A3E2-86FD-4C86-A5B6-F976818A43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8970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FF2AE1-417F-496F-B263-8021F42773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02632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252558-BBE6-4280-A5E2-E1FC974919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19418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7526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00600" y="17526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390B51-4DBB-4645-8CB6-EACABCA71E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2701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E66CEA-2D4D-4CCD-B813-252A317E60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2515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98BF0-A5C9-45CF-857F-EB61C0FBFE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5664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725AAD-A5E6-4B68-8AFC-4F121A8498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0815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8BA6B8-0441-4D6D-86E1-D0E4D3721E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32287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780F65-D772-4E7C-B5FA-51C0F47629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1429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381000" y="304800"/>
            <a:ext cx="8383588" cy="6022975"/>
            <a:chOff x="240" y="192"/>
            <a:chExt cx="5281" cy="3794"/>
          </a:xfrm>
        </p:grpSpPr>
        <p:grpSp>
          <p:nvGrpSpPr>
            <p:cNvPr id="5128" name="Group 3"/>
            <p:cNvGrpSpPr>
              <a:grpSpLocks/>
            </p:cNvGrpSpPr>
            <p:nvPr/>
          </p:nvGrpSpPr>
          <p:grpSpPr bwMode="auto">
            <a:xfrm>
              <a:off x="240" y="1008"/>
              <a:ext cx="5281" cy="2978"/>
              <a:chOff x="240" y="1008"/>
              <a:chExt cx="5281" cy="2978"/>
            </a:xfrm>
          </p:grpSpPr>
          <p:sp>
            <p:nvSpPr>
              <p:cNvPr id="2052" name="Rectangle 4"/>
              <p:cNvSpPr>
                <a:spLocks noChangeArrowheads="1"/>
              </p:cNvSpPr>
              <p:nvPr/>
            </p:nvSpPr>
            <p:spPr bwMode="auto">
              <a:xfrm>
                <a:off x="245" y="1010"/>
                <a:ext cx="5269" cy="2976"/>
              </a:xfrm>
              <a:prstGeom prst="rect">
                <a:avLst/>
              </a:prstGeom>
              <a:solidFill>
                <a:srgbClr val="EAEAEA">
                  <a:alpha val="50000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3" name="Freeform 5"/>
              <p:cNvSpPr>
                <a:spLocks/>
              </p:cNvSpPr>
              <p:nvPr/>
            </p:nvSpPr>
            <p:spPr bwMode="auto">
              <a:xfrm>
                <a:off x="240" y="1008"/>
                <a:ext cx="5269" cy="2977"/>
              </a:xfrm>
              <a:custGeom>
                <a:avLst/>
                <a:gdLst/>
                <a:ahLst/>
                <a:cxnLst>
                  <a:cxn ang="0">
                    <a:pos x="5268" y="0"/>
                  </a:cxn>
                  <a:cxn ang="0">
                    <a:pos x="0" y="0"/>
                  </a:cxn>
                  <a:cxn ang="0">
                    <a:pos x="0" y="2976"/>
                  </a:cxn>
                </a:cxnLst>
                <a:rect l="0" t="0" r="r" b="b"/>
                <a:pathLst>
                  <a:path w="5269" h="2977">
                    <a:moveTo>
                      <a:pt x="5268" y="0"/>
                    </a:moveTo>
                    <a:lnTo>
                      <a:pt x="0" y="0"/>
                    </a:lnTo>
                    <a:lnTo>
                      <a:pt x="0" y="2976"/>
                    </a:lnTo>
                  </a:path>
                </a:pathLst>
              </a:custGeom>
              <a:noFill/>
              <a:ln w="12700" cap="rnd" cmpd="sng">
                <a:solidFill>
                  <a:srgbClr val="B2B2B2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4" name="Freeform 6"/>
              <p:cNvSpPr>
                <a:spLocks/>
              </p:cNvSpPr>
              <p:nvPr/>
            </p:nvSpPr>
            <p:spPr bwMode="auto">
              <a:xfrm>
                <a:off x="252" y="1008"/>
                <a:ext cx="5269" cy="2977"/>
              </a:xfrm>
              <a:custGeom>
                <a:avLst/>
                <a:gdLst/>
                <a:ahLst/>
                <a:cxnLst>
                  <a:cxn ang="0">
                    <a:pos x="5268" y="0"/>
                  </a:cxn>
                  <a:cxn ang="0">
                    <a:pos x="5268" y="2976"/>
                  </a:cxn>
                  <a:cxn ang="0">
                    <a:pos x="0" y="2976"/>
                  </a:cxn>
                </a:cxnLst>
                <a:rect l="0" t="0" r="r" b="b"/>
                <a:pathLst>
                  <a:path w="5269" h="2977">
                    <a:moveTo>
                      <a:pt x="5268" y="0"/>
                    </a:moveTo>
                    <a:lnTo>
                      <a:pt x="5268" y="2976"/>
                    </a:lnTo>
                    <a:lnTo>
                      <a:pt x="0" y="2976"/>
                    </a:lnTo>
                  </a:path>
                </a:pathLst>
              </a:custGeom>
              <a:noFill/>
              <a:ln w="12700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5129" name="Group 7"/>
            <p:cNvGrpSpPr>
              <a:grpSpLocks/>
            </p:cNvGrpSpPr>
            <p:nvPr/>
          </p:nvGrpSpPr>
          <p:grpSpPr bwMode="auto">
            <a:xfrm>
              <a:off x="336" y="1103"/>
              <a:ext cx="97" cy="2785"/>
              <a:chOff x="336" y="1103"/>
              <a:chExt cx="97" cy="2785"/>
            </a:xfrm>
          </p:grpSpPr>
          <p:sp useBgFill="1">
            <p:nvSpPr>
              <p:cNvPr id="2056" name="Rectangle 8"/>
              <p:cNvSpPr>
                <a:spLocks noChangeArrowheads="1"/>
              </p:cNvSpPr>
              <p:nvPr/>
            </p:nvSpPr>
            <p:spPr bwMode="auto">
              <a:xfrm>
                <a:off x="336" y="1104"/>
                <a:ext cx="96" cy="2784"/>
              </a:xfrm>
              <a:prstGeom prst="rect">
                <a:avLst/>
              </a:prstGeom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7" name="Freeform 9"/>
              <p:cNvSpPr>
                <a:spLocks/>
              </p:cNvSpPr>
              <p:nvPr/>
            </p:nvSpPr>
            <p:spPr bwMode="auto">
              <a:xfrm>
                <a:off x="336" y="1103"/>
                <a:ext cx="97" cy="2785"/>
              </a:xfrm>
              <a:custGeom>
                <a:avLst/>
                <a:gdLst/>
                <a:ahLst/>
                <a:cxnLst>
                  <a:cxn ang="0">
                    <a:pos x="0" y="2784"/>
                  </a:cxn>
                  <a:cxn ang="0">
                    <a:pos x="96" y="2784"/>
                  </a:cxn>
                  <a:cxn ang="0">
                    <a:pos x="96" y="0"/>
                  </a:cxn>
                </a:cxnLst>
                <a:rect l="0" t="0" r="r" b="b"/>
                <a:pathLst>
                  <a:path w="97" h="2785">
                    <a:moveTo>
                      <a:pt x="0" y="2784"/>
                    </a:moveTo>
                    <a:lnTo>
                      <a:pt x="96" y="2784"/>
                    </a:lnTo>
                    <a:lnTo>
                      <a:pt x="96" y="0"/>
                    </a:lnTo>
                  </a:path>
                </a:pathLst>
              </a:custGeom>
              <a:noFill/>
              <a:ln w="12700" cap="rnd" cmpd="sng">
                <a:solidFill>
                  <a:srgbClr val="B2B2B2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8" name="Freeform 10"/>
              <p:cNvSpPr>
                <a:spLocks/>
              </p:cNvSpPr>
              <p:nvPr/>
            </p:nvSpPr>
            <p:spPr bwMode="auto">
              <a:xfrm>
                <a:off x="336" y="1103"/>
                <a:ext cx="97" cy="2785"/>
              </a:xfrm>
              <a:custGeom>
                <a:avLst/>
                <a:gdLst/>
                <a:ahLst/>
                <a:cxnLst>
                  <a:cxn ang="0">
                    <a:pos x="0" y="2784"/>
                  </a:cxn>
                  <a:cxn ang="0">
                    <a:pos x="0" y="0"/>
                  </a:cxn>
                  <a:cxn ang="0">
                    <a:pos x="96" y="0"/>
                  </a:cxn>
                </a:cxnLst>
                <a:rect l="0" t="0" r="r" b="b"/>
                <a:pathLst>
                  <a:path w="97" h="2785">
                    <a:moveTo>
                      <a:pt x="0" y="2784"/>
                    </a:moveTo>
                    <a:lnTo>
                      <a:pt x="0" y="0"/>
                    </a:lnTo>
                    <a:lnTo>
                      <a:pt x="96" y="0"/>
                    </a:lnTo>
                  </a:path>
                </a:pathLst>
              </a:custGeom>
              <a:noFill/>
              <a:ln w="12700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5130" name="Group 11"/>
            <p:cNvGrpSpPr>
              <a:grpSpLocks/>
            </p:cNvGrpSpPr>
            <p:nvPr/>
          </p:nvGrpSpPr>
          <p:grpSpPr bwMode="auto">
            <a:xfrm>
              <a:off x="240" y="192"/>
              <a:ext cx="193" cy="721"/>
              <a:chOff x="240" y="192"/>
              <a:chExt cx="193" cy="721"/>
            </a:xfrm>
          </p:grpSpPr>
          <p:sp>
            <p:nvSpPr>
              <p:cNvPr id="2060" name="Rectangle 12"/>
              <p:cNvSpPr>
                <a:spLocks noChangeArrowheads="1"/>
              </p:cNvSpPr>
              <p:nvPr/>
            </p:nvSpPr>
            <p:spPr bwMode="auto">
              <a:xfrm>
                <a:off x="240" y="192"/>
                <a:ext cx="192" cy="720"/>
              </a:xfrm>
              <a:prstGeom prst="rect">
                <a:avLst/>
              </a:prstGeom>
              <a:solidFill>
                <a:srgbClr val="EAEAEA">
                  <a:alpha val="50000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61" name="Freeform 13"/>
              <p:cNvSpPr>
                <a:spLocks/>
              </p:cNvSpPr>
              <p:nvPr/>
            </p:nvSpPr>
            <p:spPr bwMode="auto">
              <a:xfrm>
                <a:off x="240" y="192"/>
                <a:ext cx="193" cy="721"/>
              </a:xfrm>
              <a:custGeom>
                <a:avLst/>
                <a:gdLst/>
                <a:ahLst/>
                <a:cxnLst>
                  <a:cxn ang="0">
                    <a:pos x="192" y="0"/>
                  </a:cxn>
                  <a:cxn ang="0">
                    <a:pos x="0" y="0"/>
                  </a:cxn>
                  <a:cxn ang="0">
                    <a:pos x="0" y="720"/>
                  </a:cxn>
                </a:cxnLst>
                <a:rect l="0" t="0" r="r" b="b"/>
                <a:pathLst>
                  <a:path w="193" h="721">
                    <a:moveTo>
                      <a:pt x="192" y="0"/>
                    </a:moveTo>
                    <a:lnTo>
                      <a:pt x="0" y="0"/>
                    </a:lnTo>
                    <a:lnTo>
                      <a:pt x="0" y="720"/>
                    </a:lnTo>
                  </a:path>
                </a:pathLst>
              </a:custGeom>
              <a:noFill/>
              <a:ln w="12700" cap="rnd" cmpd="sng">
                <a:solidFill>
                  <a:srgbClr val="B2B2B2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62" name="Freeform 14"/>
              <p:cNvSpPr>
                <a:spLocks/>
              </p:cNvSpPr>
              <p:nvPr/>
            </p:nvSpPr>
            <p:spPr bwMode="auto">
              <a:xfrm>
                <a:off x="240" y="192"/>
                <a:ext cx="193" cy="721"/>
              </a:xfrm>
              <a:custGeom>
                <a:avLst/>
                <a:gdLst/>
                <a:ahLst/>
                <a:cxnLst>
                  <a:cxn ang="0">
                    <a:pos x="192" y="0"/>
                  </a:cxn>
                  <a:cxn ang="0">
                    <a:pos x="192" y="720"/>
                  </a:cxn>
                  <a:cxn ang="0">
                    <a:pos x="0" y="720"/>
                  </a:cxn>
                </a:cxnLst>
                <a:rect l="0" t="0" r="r" b="b"/>
                <a:pathLst>
                  <a:path w="193" h="721">
                    <a:moveTo>
                      <a:pt x="192" y="0"/>
                    </a:moveTo>
                    <a:lnTo>
                      <a:pt x="192" y="720"/>
                    </a:lnTo>
                    <a:lnTo>
                      <a:pt x="0" y="720"/>
                    </a:lnTo>
                  </a:path>
                </a:pathLst>
              </a:custGeom>
              <a:noFill/>
              <a:ln w="12700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5123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42900"/>
            <a:ext cx="7772400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Щелчок правит образец заголовка</a:t>
            </a:r>
          </a:p>
        </p:txBody>
      </p:sp>
      <p:sp>
        <p:nvSpPr>
          <p:cNvPr id="5124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7526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Щелчок правит 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065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3230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66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23013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67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3230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5DE007A1-B22E-4401-BE0A-5F8DA2E05E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Monotype Sort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Monotype Sort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gif"/><Relationship Id="rId4" Type="http://schemas.openxmlformats.org/officeDocument/2006/relationships/image" Target="../media/image16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14.xml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Program%20Files\Microsoft%20Office\Media\CntCD1\Sounds\VAMPIR01.mid" TargetMode="Externa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5.png"/><Relationship Id="rId2" Type="http://schemas.openxmlformats.org/officeDocument/2006/relationships/audio" Target="../media/audio1.bin"/><Relationship Id="rId1" Type="http://schemas.openxmlformats.org/officeDocument/2006/relationships/vmlDrawing" Target="../drawings/vmlDrawing4.vml"/><Relationship Id="rId6" Type="http://schemas.openxmlformats.org/officeDocument/2006/relationships/image" Target="../media/image24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w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../../&#1101;&#1082;&#1086;&#1083;&#1086;&#1075;&#1080;&#1103;/IMG/7/falcons.htm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8.emf"/><Relationship Id="rId4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image" Target="../media/image9.jpeg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10.emf"/><Relationship Id="rId4" Type="http://schemas.openxmlformats.org/officeDocument/2006/relationships/oleObject" Target="../embeddings/oleObject3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stretch>
            <a:fillRect r="-14213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1" name="WordArt 7"/>
          <p:cNvSpPr>
            <a:spLocks noChangeArrowheads="1" noChangeShapeType="1" noTextEdit="1"/>
          </p:cNvSpPr>
          <p:nvPr/>
        </p:nvSpPr>
        <p:spPr bwMode="auto">
          <a:xfrm rot="21259941">
            <a:off x="2176315" y="255443"/>
            <a:ext cx="7001607" cy="161668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27282"/>
              </a:avLst>
            </a:prstTxWarp>
          </a:bodyPr>
          <a:lstStyle/>
          <a:p>
            <a:pPr algn="ctr">
              <a:defRPr/>
            </a:pPr>
            <a:r>
              <a:rPr lang="ru-RU" sz="3600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92D050"/>
                </a:solidFill>
                <a:effectLst>
                  <a:outerShdw dist="85194" dir="1593903" algn="ctr" rotWithShape="0">
                    <a:srgbClr val="FFFF00">
                      <a:alpha val="80000"/>
                    </a:srgbClr>
                  </a:outerShdw>
                </a:effectLst>
                <a:latin typeface="Impact"/>
              </a:rPr>
              <a:t> </a:t>
            </a:r>
            <a:r>
              <a:rPr lang="ru-RU" sz="3600" kern="10" dirty="0" smtClean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92D050"/>
                </a:solidFill>
                <a:effectLst>
                  <a:outerShdw dist="85194" dir="1593903" algn="ctr" rotWithShape="0">
                    <a:srgbClr val="FFFF00">
                      <a:alpha val="80000"/>
                    </a:srgbClr>
                  </a:outerShdw>
                </a:effectLst>
                <a:latin typeface="Impact"/>
              </a:rPr>
              <a:t>____</a:t>
            </a:r>
            <a:r>
              <a:rPr lang="ru-RU" sz="3600" b="1" dirty="0">
                <a:solidFill>
                  <a:srgbClr val="92D050"/>
                </a:solidFill>
              </a:rPr>
              <a:t>Нефтяная промышленность США</a:t>
            </a:r>
            <a:r>
              <a:rPr lang="ru-RU" sz="3600" kern="10" dirty="0" smtClean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92D050"/>
                </a:solidFill>
                <a:effectLst>
                  <a:outerShdw dist="85194" dir="1593903" algn="ctr" rotWithShape="0">
                    <a:srgbClr val="FFFF00">
                      <a:alpha val="80000"/>
                    </a:srgbClr>
                  </a:outerShdw>
                </a:effectLst>
                <a:latin typeface="Impact"/>
              </a:rPr>
              <a:t>___ </a:t>
            </a:r>
            <a:r>
              <a:rPr lang="ru-RU" sz="3600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92D050"/>
                </a:solidFill>
                <a:effectLst>
                  <a:outerShdw dist="85194" dir="1593903" algn="ctr" rotWithShape="0">
                    <a:srgbClr val="FFFF00">
                      <a:alpha val="80000"/>
                    </a:srgbClr>
                  </a:outerShdw>
                </a:effectLst>
                <a:latin typeface="Impact"/>
              </a:rPr>
              <a:t>______________</a:t>
            </a:r>
          </a:p>
        </p:txBody>
      </p:sp>
      <p:sp>
        <p:nvSpPr>
          <p:cNvPr id="36872" name="WordArt 8"/>
          <p:cNvSpPr>
            <a:spLocks noChangeArrowheads="1" noChangeShapeType="1" noTextEdit="1"/>
          </p:cNvSpPr>
          <p:nvPr/>
        </p:nvSpPr>
        <p:spPr bwMode="auto">
          <a:xfrm>
            <a:off x="6948488" y="1773238"/>
            <a:ext cx="1511300" cy="92551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616"/>
              </a:avLst>
            </a:prstTxWarp>
          </a:bodyPr>
          <a:lstStyle/>
          <a:p>
            <a:pPr algn="ctr"/>
            <a:r>
              <a:rPr lang="ru-RU" sz="3600" kern="1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100000">
                      <a:srgbClr val="0033CC"/>
                    </a:gs>
                  </a:gsLst>
                  <a:lin ang="5400000" scaled="1"/>
                </a:gradFill>
                <a:effectLst>
                  <a:outerShdw dist="96720" dir="1391915" algn="ctr" rotWithShape="0">
                    <a:srgbClr val="FF66FF">
                      <a:alpha val="79999"/>
                    </a:srgbClr>
                  </a:outerShdw>
                </a:effectLst>
                <a:latin typeface="Impact"/>
              </a:rPr>
              <a:t>США</a:t>
            </a:r>
          </a:p>
        </p:txBody>
      </p:sp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5219700" y="4868863"/>
            <a:ext cx="332105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ru-RU" sz="2400" b="1" i="1">
                <a:solidFill>
                  <a:schemeClr val="bg1"/>
                </a:solidFill>
              </a:rPr>
              <a:t>Работа по географии</a:t>
            </a:r>
          </a:p>
          <a:p>
            <a:r>
              <a:rPr lang="ru-RU" sz="2400" b="1" i="1">
                <a:solidFill>
                  <a:schemeClr val="bg1"/>
                </a:solidFill>
              </a:rPr>
              <a:t>Ученицы 11 класса «Г»</a:t>
            </a:r>
          </a:p>
          <a:p>
            <a:r>
              <a:rPr lang="ru-RU" sz="2400" b="1" i="1">
                <a:solidFill>
                  <a:schemeClr val="bg1"/>
                </a:solidFill>
              </a:rPr>
              <a:t>Соколовой Екатерины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2" grpId="0" animBg="1"/>
      <p:bldP spid="3687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752600"/>
            <a:ext cx="3810000" cy="4114800"/>
          </a:xfrm>
        </p:spPr>
        <p:txBody>
          <a:bodyPr/>
          <a:lstStyle/>
          <a:p>
            <a:pPr>
              <a:buFont typeface="Monotype Sorts" pitchFamily="2" charset="2"/>
              <a:buNone/>
            </a:pPr>
            <a:r>
              <a:rPr lang="ru-RU" sz="1800" smtClean="0"/>
              <a:t>      </a:t>
            </a:r>
          </a:p>
        </p:txBody>
      </p:sp>
      <p:grpSp>
        <p:nvGrpSpPr>
          <p:cNvPr id="2" name="Group 52"/>
          <p:cNvGrpSpPr>
            <a:grpSpLocks/>
          </p:cNvGrpSpPr>
          <p:nvPr/>
        </p:nvGrpSpPr>
        <p:grpSpPr bwMode="auto">
          <a:xfrm>
            <a:off x="971550" y="1747838"/>
            <a:ext cx="7488238" cy="5110162"/>
            <a:chOff x="612" y="1101"/>
            <a:chExt cx="4717" cy="3219"/>
          </a:xfrm>
        </p:grpSpPr>
        <p:grpSp>
          <p:nvGrpSpPr>
            <p:cNvPr id="13321" name="Group 48"/>
            <p:cNvGrpSpPr>
              <a:grpSpLocks/>
            </p:cNvGrpSpPr>
            <p:nvPr/>
          </p:nvGrpSpPr>
          <p:grpSpPr bwMode="auto">
            <a:xfrm>
              <a:off x="612" y="1101"/>
              <a:ext cx="4717" cy="3219"/>
              <a:chOff x="567" y="1101"/>
              <a:chExt cx="4717" cy="3219"/>
            </a:xfrm>
          </p:grpSpPr>
          <p:pic>
            <p:nvPicPr>
              <p:cNvPr id="13323" name="Picture 7" descr="usa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0983" r="84396"/>
              <a:stretch>
                <a:fillRect/>
              </a:stretch>
            </p:blipFill>
            <p:spPr bwMode="auto">
              <a:xfrm>
                <a:off x="567" y="1101"/>
                <a:ext cx="4717" cy="32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324" name="Oval 33"/>
              <p:cNvSpPr>
                <a:spLocks noChangeArrowheads="1"/>
              </p:cNvSpPr>
              <p:nvPr/>
            </p:nvSpPr>
            <p:spPr bwMode="auto">
              <a:xfrm>
                <a:off x="2881" y="1418"/>
                <a:ext cx="91" cy="78"/>
              </a:xfrm>
              <a:prstGeom prst="ellipse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322" name="Text Box 32"/>
            <p:cNvSpPr txBox="1">
              <a:spLocks noChangeArrowheads="1"/>
            </p:cNvSpPr>
            <p:nvPr/>
          </p:nvSpPr>
          <p:spPr bwMode="auto">
            <a:xfrm>
              <a:off x="2777" y="1114"/>
              <a:ext cx="88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ru-RU" sz="1800" b="1"/>
                <a:t>Прадхо-Бей</a:t>
              </a:r>
            </a:p>
          </p:txBody>
        </p:sp>
      </p:grpSp>
      <p:pic>
        <p:nvPicPr>
          <p:cNvPr id="16423" name="Picture 39" descr="стр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280767">
            <a:off x="4572000" y="2636838"/>
            <a:ext cx="2016125" cy="38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29" name="Picture 45" descr="j0336981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652963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420" name="WordArt 36"/>
          <p:cNvSpPr>
            <a:spLocks noChangeArrowheads="1" noChangeShapeType="1" noTextEdit="1"/>
          </p:cNvSpPr>
          <p:nvPr/>
        </p:nvSpPr>
        <p:spPr bwMode="auto">
          <a:xfrm>
            <a:off x="539750" y="476250"/>
            <a:ext cx="8137525" cy="1008063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705020"/>
              </a:avLst>
            </a:prstTxWarp>
            <a:scene3d>
              <a:camera prst="legacyObliqueTopRight"/>
              <a:lightRig rig="legacyFlat3" dir="b"/>
            </a:scene3d>
            <a:sp3d extrusionH="430200" prstMaterial="legacyMatte">
              <a:extrusionClr>
                <a:srgbClr val="66FFFF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solidFill>
                  <a:srgbClr val="0033CC"/>
                </a:solidFill>
                <a:latin typeface="Arial"/>
                <a:cs typeface="Arial"/>
              </a:rPr>
              <a:t>Трансаляскинский</a:t>
            </a:r>
          </a:p>
        </p:txBody>
      </p:sp>
      <p:sp>
        <p:nvSpPr>
          <p:cNvPr id="16394" name="Line 10"/>
          <p:cNvSpPr>
            <a:spLocks noChangeShapeType="1"/>
          </p:cNvSpPr>
          <p:nvPr/>
        </p:nvSpPr>
        <p:spPr bwMode="auto">
          <a:xfrm>
            <a:off x="4645025" y="2251075"/>
            <a:ext cx="287338" cy="2447925"/>
          </a:xfrm>
          <a:prstGeom prst="line">
            <a:avLst/>
          </a:prstGeom>
          <a:noFill/>
          <a:ln w="76200">
            <a:pattFill prst="zigZag">
              <a:fgClr>
                <a:srgbClr val="66FFFF"/>
              </a:fgClr>
              <a:bgClr>
                <a:srgbClr val="FF0066"/>
              </a:bgClr>
            </a:patt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435" name="WordArt 51"/>
          <p:cNvSpPr>
            <a:spLocks noChangeArrowheads="1" noChangeShapeType="1" noTextEdit="1"/>
          </p:cNvSpPr>
          <p:nvPr/>
        </p:nvSpPr>
        <p:spPr bwMode="auto">
          <a:xfrm>
            <a:off x="2051050" y="1052513"/>
            <a:ext cx="5041900" cy="6683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TopRight"/>
              <a:lightRig rig="legacyFlat3" dir="b"/>
            </a:scene3d>
            <a:sp3d extrusionH="430200" prstMaterial="legacyMatte">
              <a:extrusionClr>
                <a:srgbClr val="00FFFF"/>
              </a:extrusionClr>
            </a:sp3d>
          </a:bodyPr>
          <a:lstStyle/>
          <a:p>
            <a:pPr algn="ctr"/>
            <a:r>
              <a:rPr lang="ru-RU" sz="3600" kern="10" spc="720">
                <a:ln w="9525">
                  <a:round/>
                  <a:headEnd/>
                  <a:tailEnd/>
                </a:ln>
                <a:solidFill>
                  <a:srgbClr val="0000CC"/>
                </a:solidFill>
                <a:latin typeface="Arial"/>
                <a:cs typeface="Arial"/>
              </a:rPr>
              <a:t>нефтепровод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1000"/>
                                        <p:tgtEl>
                                          <p:spTgt spid="16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20" grpId="0" animBg="1"/>
      <p:bldP spid="16394" grpId="0" animBg="1"/>
      <p:bldP spid="1643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5" name="Picture 25" descr="j0283227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989138"/>
            <a:ext cx="2592387" cy="240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1" name="WordArt 31"/>
          <p:cNvSpPr>
            <a:spLocks noChangeArrowheads="1" noChangeShapeType="1" noTextEdit="1"/>
          </p:cNvSpPr>
          <p:nvPr/>
        </p:nvSpPr>
        <p:spPr bwMode="auto">
          <a:xfrm>
            <a:off x="539750" y="476250"/>
            <a:ext cx="8137525" cy="1008063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705020"/>
              </a:avLst>
            </a:prstTxWarp>
            <a:scene3d>
              <a:camera prst="legacyObliqueTopRight"/>
              <a:lightRig rig="legacyFlat3" dir="b"/>
            </a:scene3d>
            <a:sp3d extrusionH="430200" prstMaterial="legacyMatte">
              <a:extrusionClr>
                <a:srgbClr val="66FFFF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solidFill>
                  <a:srgbClr val="0033CC"/>
                </a:solidFill>
                <a:latin typeface="Arial"/>
                <a:cs typeface="Arial"/>
              </a:rPr>
              <a:t>Трансаляскинский</a:t>
            </a:r>
          </a:p>
        </p:txBody>
      </p:sp>
      <p:sp>
        <p:nvSpPr>
          <p:cNvPr id="71714" name="WordArt 34"/>
          <p:cNvSpPr>
            <a:spLocks noChangeArrowheads="1" noChangeShapeType="1" noTextEdit="1"/>
          </p:cNvSpPr>
          <p:nvPr/>
        </p:nvSpPr>
        <p:spPr bwMode="auto">
          <a:xfrm>
            <a:off x="1258888" y="1052513"/>
            <a:ext cx="6924675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28575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chemeClr val="tx2"/>
                </a:solidFill>
                <a:effectLst>
                  <a:outerShdw dist="71842" dir="18900000" algn="ctr" rotWithShape="0">
                    <a:srgbClr val="0000CC"/>
                  </a:outerShdw>
                </a:effectLst>
                <a:latin typeface="Arial"/>
                <a:cs typeface="Arial"/>
              </a:rPr>
              <a:t>нефтепровод(строительство)</a:t>
            </a:r>
          </a:p>
        </p:txBody>
      </p:sp>
      <p:grpSp>
        <p:nvGrpSpPr>
          <p:cNvPr id="2" name="Group 40"/>
          <p:cNvGrpSpPr>
            <a:grpSpLocks/>
          </p:cNvGrpSpPr>
          <p:nvPr/>
        </p:nvGrpSpPr>
        <p:grpSpPr bwMode="auto">
          <a:xfrm>
            <a:off x="0" y="4437063"/>
            <a:ext cx="9105900" cy="2420937"/>
            <a:chOff x="0" y="2795"/>
            <a:chExt cx="5736" cy="1525"/>
          </a:xfrm>
        </p:grpSpPr>
        <p:grpSp>
          <p:nvGrpSpPr>
            <p:cNvPr id="14345" name="Group 4"/>
            <p:cNvGrpSpPr>
              <a:grpSpLocks/>
            </p:cNvGrpSpPr>
            <p:nvPr/>
          </p:nvGrpSpPr>
          <p:grpSpPr bwMode="auto">
            <a:xfrm>
              <a:off x="0" y="3072"/>
              <a:ext cx="5736" cy="1248"/>
              <a:chOff x="432" y="2736"/>
              <a:chExt cx="5088" cy="1248"/>
            </a:xfrm>
          </p:grpSpPr>
          <p:grpSp>
            <p:nvGrpSpPr>
              <p:cNvPr id="14348" name="Group 5"/>
              <p:cNvGrpSpPr>
                <a:grpSpLocks/>
              </p:cNvGrpSpPr>
              <p:nvPr/>
            </p:nvGrpSpPr>
            <p:grpSpPr bwMode="auto">
              <a:xfrm>
                <a:off x="432" y="2736"/>
                <a:ext cx="5088" cy="1248"/>
                <a:chOff x="432" y="2736"/>
                <a:chExt cx="5088" cy="1296"/>
              </a:xfrm>
            </p:grpSpPr>
            <p:sp>
              <p:nvSpPr>
                <p:cNvPr id="14350" name="Rectangle 6"/>
                <p:cNvSpPr>
                  <a:spLocks noChangeArrowheads="1"/>
                </p:cNvSpPr>
                <p:nvPr/>
              </p:nvSpPr>
              <p:spPr bwMode="auto">
                <a:xfrm>
                  <a:off x="432" y="2736"/>
                  <a:ext cx="5088" cy="1296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4351" name="Text Box 7"/>
                <p:cNvSpPr txBox="1">
                  <a:spLocks noChangeArrowheads="1"/>
                </p:cNvSpPr>
                <p:nvPr/>
              </p:nvSpPr>
              <p:spPr bwMode="auto">
                <a:xfrm>
                  <a:off x="480" y="2784"/>
                  <a:ext cx="447" cy="25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r>
                    <a:rPr lang="ru-RU" b="1"/>
                    <a:t>север</a:t>
                  </a:r>
                </a:p>
              </p:txBody>
            </p:sp>
            <p:sp>
              <p:nvSpPr>
                <p:cNvPr id="14352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5232" y="2736"/>
                  <a:ext cx="276" cy="2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r>
                    <a:rPr lang="ru-RU" b="1"/>
                    <a:t>юг</a:t>
                  </a:r>
                </a:p>
              </p:txBody>
            </p:sp>
            <p:sp>
              <p:nvSpPr>
                <p:cNvPr id="14353" name="Text Box 9"/>
                <p:cNvSpPr txBox="1">
                  <a:spLocks noChangeArrowheads="1"/>
                </p:cNvSpPr>
                <p:nvPr/>
              </p:nvSpPr>
              <p:spPr bwMode="auto">
                <a:xfrm>
                  <a:off x="4944" y="3120"/>
                  <a:ext cx="513" cy="2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r>
                    <a:rPr lang="ru-RU" sz="1800" b="1"/>
                    <a:t>Валдиз</a:t>
                  </a:r>
                </a:p>
              </p:txBody>
            </p:sp>
            <p:grpSp>
              <p:nvGrpSpPr>
                <p:cNvPr id="14354" name="Group 10"/>
                <p:cNvGrpSpPr>
                  <a:grpSpLocks/>
                </p:cNvGrpSpPr>
                <p:nvPr/>
              </p:nvGrpSpPr>
              <p:grpSpPr bwMode="auto">
                <a:xfrm>
                  <a:off x="528" y="3120"/>
                  <a:ext cx="4872" cy="836"/>
                  <a:chOff x="528" y="2880"/>
                  <a:chExt cx="4872" cy="836"/>
                </a:xfrm>
              </p:grpSpPr>
              <p:sp>
                <p:nvSpPr>
                  <p:cNvPr id="14360" name="Line 11" descr="75%"/>
                  <p:cNvSpPr>
                    <a:spLocks noChangeShapeType="1"/>
                  </p:cNvSpPr>
                  <p:nvPr/>
                </p:nvSpPr>
                <p:spPr bwMode="auto">
                  <a:xfrm>
                    <a:off x="768" y="3408"/>
                    <a:ext cx="4320" cy="0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4361" name="Line 12" descr="75%"/>
                  <p:cNvSpPr>
                    <a:spLocks noChangeShapeType="1"/>
                  </p:cNvSpPr>
                  <p:nvPr/>
                </p:nvSpPr>
                <p:spPr bwMode="auto">
                  <a:xfrm>
                    <a:off x="768" y="3408"/>
                    <a:ext cx="0" cy="48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4362" name="Line 13" descr="75%"/>
                  <p:cNvSpPr>
                    <a:spLocks noChangeShapeType="1"/>
                  </p:cNvSpPr>
                  <p:nvPr/>
                </p:nvSpPr>
                <p:spPr bwMode="auto">
                  <a:xfrm>
                    <a:off x="5088" y="3408"/>
                    <a:ext cx="192" cy="0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4363" name="Line 14" descr="75%"/>
                  <p:cNvSpPr>
                    <a:spLocks noChangeShapeType="1"/>
                  </p:cNvSpPr>
                  <p:nvPr/>
                </p:nvSpPr>
                <p:spPr bwMode="auto">
                  <a:xfrm>
                    <a:off x="5280" y="3408"/>
                    <a:ext cx="0" cy="48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4364" name="Freeform 15" descr="75%"/>
                  <p:cNvSpPr>
                    <a:spLocks/>
                  </p:cNvSpPr>
                  <p:nvPr/>
                </p:nvSpPr>
                <p:spPr bwMode="auto">
                  <a:xfrm>
                    <a:off x="768" y="2904"/>
                    <a:ext cx="4512" cy="504"/>
                  </a:xfrm>
                  <a:custGeom>
                    <a:avLst/>
                    <a:gdLst>
                      <a:gd name="T0" fmla="*/ 0 w 4512"/>
                      <a:gd name="T1" fmla="*/ 504 h 504"/>
                      <a:gd name="T2" fmla="*/ 96 w 4512"/>
                      <a:gd name="T3" fmla="*/ 408 h 504"/>
                      <a:gd name="T4" fmla="*/ 240 w 4512"/>
                      <a:gd name="T5" fmla="*/ 408 h 504"/>
                      <a:gd name="T6" fmla="*/ 432 w 4512"/>
                      <a:gd name="T7" fmla="*/ 360 h 504"/>
                      <a:gd name="T8" fmla="*/ 672 w 4512"/>
                      <a:gd name="T9" fmla="*/ 120 h 504"/>
                      <a:gd name="T10" fmla="*/ 768 w 4512"/>
                      <a:gd name="T11" fmla="*/ 24 h 504"/>
                      <a:gd name="T12" fmla="*/ 864 w 4512"/>
                      <a:gd name="T13" fmla="*/ 24 h 504"/>
                      <a:gd name="T14" fmla="*/ 960 w 4512"/>
                      <a:gd name="T15" fmla="*/ 168 h 504"/>
                      <a:gd name="T16" fmla="*/ 1056 w 4512"/>
                      <a:gd name="T17" fmla="*/ 312 h 504"/>
                      <a:gd name="T18" fmla="*/ 1392 w 4512"/>
                      <a:gd name="T19" fmla="*/ 312 h 504"/>
                      <a:gd name="T20" fmla="*/ 1488 w 4512"/>
                      <a:gd name="T21" fmla="*/ 408 h 504"/>
                      <a:gd name="T22" fmla="*/ 1680 w 4512"/>
                      <a:gd name="T23" fmla="*/ 408 h 504"/>
                      <a:gd name="T24" fmla="*/ 1872 w 4512"/>
                      <a:gd name="T25" fmla="*/ 312 h 504"/>
                      <a:gd name="T26" fmla="*/ 2064 w 4512"/>
                      <a:gd name="T27" fmla="*/ 312 h 504"/>
                      <a:gd name="T28" fmla="*/ 2208 w 4512"/>
                      <a:gd name="T29" fmla="*/ 360 h 504"/>
                      <a:gd name="T30" fmla="*/ 2352 w 4512"/>
                      <a:gd name="T31" fmla="*/ 408 h 504"/>
                      <a:gd name="T32" fmla="*/ 2544 w 4512"/>
                      <a:gd name="T33" fmla="*/ 456 h 504"/>
                      <a:gd name="T34" fmla="*/ 2688 w 4512"/>
                      <a:gd name="T35" fmla="*/ 408 h 504"/>
                      <a:gd name="T36" fmla="*/ 2832 w 4512"/>
                      <a:gd name="T37" fmla="*/ 360 h 504"/>
                      <a:gd name="T38" fmla="*/ 3024 w 4512"/>
                      <a:gd name="T39" fmla="*/ 360 h 504"/>
                      <a:gd name="T40" fmla="*/ 3216 w 4512"/>
                      <a:gd name="T41" fmla="*/ 264 h 504"/>
                      <a:gd name="T42" fmla="*/ 3312 w 4512"/>
                      <a:gd name="T43" fmla="*/ 120 h 504"/>
                      <a:gd name="T44" fmla="*/ 3456 w 4512"/>
                      <a:gd name="T45" fmla="*/ 120 h 504"/>
                      <a:gd name="T46" fmla="*/ 3552 w 4512"/>
                      <a:gd name="T47" fmla="*/ 264 h 504"/>
                      <a:gd name="T48" fmla="*/ 3600 w 4512"/>
                      <a:gd name="T49" fmla="*/ 360 h 504"/>
                      <a:gd name="T50" fmla="*/ 3648 w 4512"/>
                      <a:gd name="T51" fmla="*/ 312 h 504"/>
                      <a:gd name="T52" fmla="*/ 3984 w 4512"/>
                      <a:gd name="T53" fmla="*/ 408 h 504"/>
                      <a:gd name="T54" fmla="*/ 4128 w 4512"/>
                      <a:gd name="T55" fmla="*/ 264 h 504"/>
                      <a:gd name="T56" fmla="*/ 4272 w 4512"/>
                      <a:gd name="T57" fmla="*/ 408 h 504"/>
                      <a:gd name="T58" fmla="*/ 4368 w 4512"/>
                      <a:gd name="T59" fmla="*/ 408 h 504"/>
                      <a:gd name="T60" fmla="*/ 4512 w 4512"/>
                      <a:gd name="T61" fmla="*/ 504 h 504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w 4512"/>
                      <a:gd name="T94" fmla="*/ 0 h 504"/>
                      <a:gd name="T95" fmla="*/ 4512 w 4512"/>
                      <a:gd name="T96" fmla="*/ 504 h 504"/>
                    </a:gdLst>
                    <a:ahLst/>
                    <a:cxnLst>
                      <a:cxn ang="T62">
                        <a:pos x="T0" y="T1"/>
                      </a:cxn>
                      <a:cxn ang="T63">
                        <a:pos x="T2" y="T3"/>
                      </a:cxn>
                      <a:cxn ang="T64">
                        <a:pos x="T4" y="T5"/>
                      </a:cxn>
                      <a:cxn ang="T65">
                        <a:pos x="T6" y="T7"/>
                      </a:cxn>
                      <a:cxn ang="T66">
                        <a:pos x="T8" y="T9"/>
                      </a:cxn>
                      <a:cxn ang="T67">
                        <a:pos x="T10" y="T11"/>
                      </a:cxn>
                      <a:cxn ang="T68">
                        <a:pos x="T12" y="T13"/>
                      </a:cxn>
                      <a:cxn ang="T69">
                        <a:pos x="T14" y="T15"/>
                      </a:cxn>
                      <a:cxn ang="T70">
                        <a:pos x="T16" y="T17"/>
                      </a:cxn>
                      <a:cxn ang="T71">
                        <a:pos x="T18" y="T19"/>
                      </a:cxn>
                      <a:cxn ang="T72">
                        <a:pos x="T20" y="T21"/>
                      </a:cxn>
                      <a:cxn ang="T73">
                        <a:pos x="T22" y="T23"/>
                      </a:cxn>
                      <a:cxn ang="T74">
                        <a:pos x="T24" y="T25"/>
                      </a:cxn>
                      <a:cxn ang="T75">
                        <a:pos x="T26" y="T27"/>
                      </a:cxn>
                      <a:cxn ang="T76">
                        <a:pos x="T28" y="T29"/>
                      </a:cxn>
                      <a:cxn ang="T77">
                        <a:pos x="T30" y="T31"/>
                      </a:cxn>
                      <a:cxn ang="T78">
                        <a:pos x="T32" y="T33"/>
                      </a:cxn>
                      <a:cxn ang="T79">
                        <a:pos x="T34" y="T35"/>
                      </a:cxn>
                      <a:cxn ang="T80">
                        <a:pos x="T36" y="T37"/>
                      </a:cxn>
                      <a:cxn ang="T81">
                        <a:pos x="T38" y="T39"/>
                      </a:cxn>
                      <a:cxn ang="T82">
                        <a:pos x="T40" y="T41"/>
                      </a:cxn>
                      <a:cxn ang="T83">
                        <a:pos x="T42" y="T43"/>
                      </a:cxn>
                      <a:cxn ang="T84">
                        <a:pos x="T44" y="T45"/>
                      </a:cxn>
                      <a:cxn ang="T85">
                        <a:pos x="T46" y="T47"/>
                      </a:cxn>
                      <a:cxn ang="T86">
                        <a:pos x="T48" y="T49"/>
                      </a:cxn>
                      <a:cxn ang="T87">
                        <a:pos x="T50" y="T51"/>
                      </a:cxn>
                      <a:cxn ang="T88">
                        <a:pos x="T52" y="T53"/>
                      </a:cxn>
                      <a:cxn ang="T89">
                        <a:pos x="T54" y="T55"/>
                      </a:cxn>
                      <a:cxn ang="T90">
                        <a:pos x="T56" y="T57"/>
                      </a:cxn>
                      <a:cxn ang="T91">
                        <a:pos x="T58" y="T59"/>
                      </a:cxn>
                      <a:cxn ang="T92">
                        <a:pos x="T60" y="T61"/>
                      </a:cxn>
                    </a:cxnLst>
                    <a:rect l="T93" t="T94" r="T95" b="T96"/>
                    <a:pathLst>
                      <a:path w="4512" h="504">
                        <a:moveTo>
                          <a:pt x="0" y="504"/>
                        </a:moveTo>
                        <a:cubicBezTo>
                          <a:pt x="28" y="464"/>
                          <a:pt x="56" y="424"/>
                          <a:pt x="96" y="408"/>
                        </a:cubicBezTo>
                        <a:cubicBezTo>
                          <a:pt x="136" y="392"/>
                          <a:pt x="184" y="416"/>
                          <a:pt x="240" y="408"/>
                        </a:cubicBezTo>
                        <a:cubicBezTo>
                          <a:pt x="296" y="400"/>
                          <a:pt x="360" y="408"/>
                          <a:pt x="432" y="360"/>
                        </a:cubicBezTo>
                        <a:cubicBezTo>
                          <a:pt x="504" y="312"/>
                          <a:pt x="616" y="176"/>
                          <a:pt x="672" y="120"/>
                        </a:cubicBezTo>
                        <a:cubicBezTo>
                          <a:pt x="728" y="64"/>
                          <a:pt x="736" y="40"/>
                          <a:pt x="768" y="24"/>
                        </a:cubicBezTo>
                        <a:cubicBezTo>
                          <a:pt x="800" y="8"/>
                          <a:pt x="832" y="0"/>
                          <a:pt x="864" y="24"/>
                        </a:cubicBezTo>
                        <a:cubicBezTo>
                          <a:pt x="896" y="48"/>
                          <a:pt x="928" y="120"/>
                          <a:pt x="960" y="168"/>
                        </a:cubicBezTo>
                        <a:cubicBezTo>
                          <a:pt x="992" y="216"/>
                          <a:pt x="984" y="288"/>
                          <a:pt x="1056" y="312"/>
                        </a:cubicBezTo>
                        <a:cubicBezTo>
                          <a:pt x="1128" y="336"/>
                          <a:pt x="1320" y="296"/>
                          <a:pt x="1392" y="312"/>
                        </a:cubicBezTo>
                        <a:cubicBezTo>
                          <a:pt x="1464" y="328"/>
                          <a:pt x="1440" y="392"/>
                          <a:pt x="1488" y="408"/>
                        </a:cubicBezTo>
                        <a:cubicBezTo>
                          <a:pt x="1536" y="424"/>
                          <a:pt x="1616" y="424"/>
                          <a:pt x="1680" y="408"/>
                        </a:cubicBezTo>
                        <a:cubicBezTo>
                          <a:pt x="1744" y="392"/>
                          <a:pt x="1808" y="328"/>
                          <a:pt x="1872" y="312"/>
                        </a:cubicBezTo>
                        <a:cubicBezTo>
                          <a:pt x="1936" y="296"/>
                          <a:pt x="2008" y="304"/>
                          <a:pt x="2064" y="312"/>
                        </a:cubicBezTo>
                        <a:cubicBezTo>
                          <a:pt x="2120" y="320"/>
                          <a:pt x="2160" y="344"/>
                          <a:pt x="2208" y="360"/>
                        </a:cubicBezTo>
                        <a:cubicBezTo>
                          <a:pt x="2256" y="376"/>
                          <a:pt x="2296" y="392"/>
                          <a:pt x="2352" y="408"/>
                        </a:cubicBezTo>
                        <a:cubicBezTo>
                          <a:pt x="2408" y="424"/>
                          <a:pt x="2488" y="456"/>
                          <a:pt x="2544" y="456"/>
                        </a:cubicBezTo>
                        <a:cubicBezTo>
                          <a:pt x="2600" y="456"/>
                          <a:pt x="2640" y="424"/>
                          <a:pt x="2688" y="408"/>
                        </a:cubicBezTo>
                        <a:cubicBezTo>
                          <a:pt x="2736" y="392"/>
                          <a:pt x="2776" y="368"/>
                          <a:pt x="2832" y="360"/>
                        </a:cubicBezTo>
                        <a:cubicBezTo>
                          <a:pt x="2888" y="352"/>
                          <a:pt x="2960" y="376"/>
                          <a:pt x="3024" y="360"/>
                        </a:cubicBezTo>
                        <a:cubicBezTo>
                          <a:pt x="3088" y="344"/>
                          <a:pt x="3168" y="304"/>
                          <a:pt x="3216" y="264"/>
                        </a:cubicBezTo>
                        <a:cubicBezTo>
                          <a:pt x="3264" y="224"/>
                          <a:pt x="3272" y="144"/>
                          <a:pt x="3312" y="120"/>
                        </a:cubicBezTo>
                        <a:cubicBezTo>
                          <a:pt x="3352" y="96"/>
                          <a:pt x="3416" y="96"/>
                          <a:pt x="3456" y="120"/>
                        </a:cubicBezTo>
                        <a:cubicBezTo>
                          <a:pt x="3496" y="144"/>
                          <a:pt x="3528" y="224"/>
                          <a:pt x="3552" y="264"/>
                        </a:cubicBezTo>
                        <a:cubicBezTo>
                          <a:pt x="3576" y="304"/>
                          <a:pt x="3584" y="352"/>
                          <a:pt x="3600" y="360"/>
                        </a:cubicBezTo>
                        <a:cubicBezTo>
                          <a:pt x="3616" y="368"/>
                          <a:pt x="3584" y="304"/>
                          <a:pt x="3648" y="312"/>
                        </a:cubicBezTo>
                        <a:cubicBezTo>
                          <a:pt x="3712" y="320"/>
                          <a:pt x="3904" y="416"/>
                          <a:pt x="3984" y="408"/>
                        </a:cubicBezTo>
                        <a:cubicBezTo>
                          <a:pt x="4064" y="400"/>
                          <a:pt x="4080" y="264"/>
                          <a:pt x="4128" y="264"/>
                        </a:cubicBezTo>
                        <a:cubicBezTo>
                          <a:pt x="4176" y="264"/>
                          <a:pt x="4232" y="384"/>
                          <a:pt x="4272" y="408"/>
                        </a:cubicBezTo>
                        <a:cubicBezTo>
                          <a:pt x="4312" y="432"/>
                          <a:pt x="4328" y="392"/>
                          <a:pt x="4368" y="408"/>
                        </a:cubicBezTo>
                        <a:cubicBezTo>
                          <a:pt x="4408" y="424"/>
                          <a:pt x="4488" y="488"/>
                          <a:pt x="4512" y="504"/>
                        </a:cubicBezTo>
                      </a:path>
                    </a:pathLst>
                  </a:custGeom>
                  <a:pattFill prst="pct75">
                    <a:fgClr>
                      <a:srgbClr val="C0C0C0"/>
                    </a:fgClr>
                    <a:bgClr>
                      <a:schemeClr val="bg1"/>
                    </a:bgClr>
                  </a:pattFill>
                  <a:ln w="28575" cmpd="sng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4365" name="Text Box 1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672" y="3456"/>
                    <a:ext cx="174" cy="26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 sz="2000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1pPr>
                    <a:lvl2pPr marL="742950" indent="-285750">
                      <a:defRPr sz="2000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2pPr>
                    <a:lvl3pPr marL="1143000" indent="-228600">
                      <a:defRPr sz="2000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3pPr>
                    <a:lvl4pPr marL="1600200" indent="-228600">
                      <a:defRPr sz="2000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4pPr>
                    <a:lvl5pPr marL="2057400" indent="-228600">
                      <a:defRPr sz="2000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9pPr>
                  </a:lstStyle>
                  <a:p>
                    <a:r>
                      <a:rPr lang="ru-RU" b="1"/>
                      <a:t>0</a:t>
                    </a:r>
                  </a:p>
                </p:txBody>
              </p:sp>
              <p:sp>
                <p:nvSpPr>
                  <p:cNvPr id="14366" name="Text Box 1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800" y="3456"/>
                    <a:ext cx="600" cy="26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 sz="2000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1pPr>
                    <a:lvl2pPr marL="742950" indent="-285750">
                      <a:defRPr sz="2000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2pPr>
                    <a:lvl3pPr marL="1143000" indent="-228600">
                      <a:defRPr sz="2000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3pPr>
                    <a:lvl4pPr marL="1600200" indent="-228600">
                      <a:defRPr sz="2000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4pPr>
                    <a:lvl5pPr marL="2057400" indent="-228600">
                      <a:defRPr sz="2000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9pPr>
                  </a:lstStyle>
                  <a:p>
                    <a:r>
                      <a:rPr lang="ru-RU" b="1"/>
                      <a:t>1280 км</a:t>
                    </a:r>
                  </a:p>
                </p:txBody>
              </p:sp>
              <p:sp>
                <p:nvSpPr>
                  <p:cNvPr id="14367" name="Text Box 1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28" y="2880"/>
                    <a:ext cx="538" cy="24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 sz="2000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1pPr>
                    <a:lvl2pPr marL="742950" indent="-285750">
                      <a:defRPr sz="2000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2pPr>
                    <a:lvl3pPr marL="1143000" indent="-228600">
                      <a:defRPr sz="2000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3pPr>
                    <a:lvl4pPr marL="1600200" indent="-228600">
                      <a:defRPr sz="2000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4pPr>
                    <a:lvl5pPr marL="2057400" indent="-228600">
                      <a:defRPr sz="2000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9pPr>
                  </a:lstStyle>
                  <a:p>
                    <a:endParaRPr lang="ru-RU" sz="1800" b="1"/>
                  </a:p>
                </p:txBody>
              </p:sp>
            </p:grpSp>
            <p:sp>
              <p:nvSpPr>
                <p:cNvPr id="14355" name="Text Box 19"/>
                <p:cNvSpPr txBox="1">
                  <a:spLocks noChangeArrowheads="1"/>
                </p:cNvSpPr>
                <p:nvPr/>
              </p:nvSpPr>
              <p:spPr bwMode="auto">
                <a:xfrm>
                  <a:off x="2064" y="3024"/>
                  <a:ext cx="600" cy="2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r>
                    <a:rPr lang="ru-RU" sz="1800" b="1"/>
                    <a:t>Р. Юкон</a:t>
                  </a:r>
                </a:p>
              </p:txBody>
            </p:sp>
            <p:sp>
              <p:nvSpPr>
                <p:cNvPr id="14356" name="Text Box 20"/>
                <p:cNvSpPr txBox="1">
                  <a:spLocks noChangeArrowheads="1"/>
                </p:cNvSpPr>
                <p:nvPr/>
              </p:nvSpPr>
              <p:spPr bwMode="auto">
                <a:xfrm>
                  <a:off x="3600" y="2832"/>
                  <a:ext cx="1018" cy="41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algn="ctr"/>
                  <a:r>
                    <a:rPr lang="ru-RU" sz="1800" b="1"/>
                    <a:t>Аляскинский  хр.</a:t>
                  </a:r>
                </a:p>
              </p:txBody>
            </p:sp>
            <p:sp>
              <p:nvSpPr>
                <p:cNvPr id="14357" name="Line 21"/>
                <p:cNvSpPr>
                  <a:spLocks noChangeShapeType="1"/>
                </p:cNvSpPr>
                <p:nvPr/>
              </p:nvSpPr>
              <p:spPr bwMode="auto">
                <a:xfrm>
                  <a:off x="4128" y="3648"/>
                  <a:ext cx="0" cy="9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4358" name="Text Box 22"/>
                <p:cNvSpPr txBox="1">
                  <a:spLocks noChangeArrowheads="1"/>
                </p:cNvSpPr>
                <p:nvPr/>
              </p:nvSpPr>
              <p:spPr bwMode="auto">
                <a:xfrm>
                  <a:off x="3936" y="3696"/>
                  <a:ext cx="387" cy="25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r>
                    <a:rPr lang="ru-RU" b="1"/>
                    <a:t>1000</a:t>
                  </a:r>
                </a:p>
              </p:txBody>
            </p:sp>
            <p:sp>
              <p:nvSpPr>
                <p:cNvPr id="14359" name="Text Box 23"/>
                <p:cNvSpPr txBox="1">
                  <a:spLocks noChangeArrowheads="1"/>
                </p:cNvSpPr>
                <p:nvPr/>
              </p:nvSpPr>
              <p:spPr bwMode="auto">
                <a:xfrm>
                  <a:off x="480" y="3120"/>
                  <a:ext cx="572" cy="4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r>
                    <a:rPr lang="ru-RU" sz="1800" b="1"/>
                    <a:t>Прадхо-</a:t>
                  </a:r>
                </a:p>
                <a:p>
                  <a:r>
                    <a:rPr lang="ru-RU" sz="1800" b="1"/>
                    <a:t>Бей</a:t>
                  </a:r>
                </a:p>
              </p:txBody>
            </p:sp>
          </p:grpSp>
          <p:sp>
            <p:nvSpPr>
              <p:cNvPr id="14349" name="Freeform 24"/>
              <p:cNvSpPr>
                <a:spLocks/>
              </p:cNvSpPr>
              <p:nvPr/>
            </p:nvSpPr>
            <p:spPr bwMode="auto">
              <a:xfrm>
                <a:off x="2160" y="3456"/>
                <a:ext cx="432" cy="168"/>
              </a:xfrm>
              <a:custGeom>
                <a:avLst/>
                <a:gdLst>
                  <a:gd name="T0" fmla="*/ 0 w 432"/>
                  <a:gd name="T1" fmla="*/ 0 h 168"/>
                  <a:gd name="T2" fmla="*/ 48 w 432"/>
                  <a:gd name="T3" fmla="*/ 144 h 168"/>
                  <a:gd name="T4" fmla="*/ 192 w 432"/>
                  <a:gd name="T5" fmla="*/ 144 h 168"/>
                  <a:gd name="T6" fmla="*/ 384 w 432"/>
                  <a:gd name="T7" fmla="*/ 144 h 168"/>
                  <a:gd name="T8" fmla="*/ 432 w 432"/>
                  <a:gd name="T9" fmla="*/ 0 h 1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2"/>
                  <a:gd name="T16" fmla="*/ 0 h 168"/>
                  <a:gd name="T17" fmla="*/ 432 w 432"/>
                  <a:gd name="T18" fmla="*/ 168 h 1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2" h="168">
                    <a:moveTo>
                      <a:pt x="0" y="0"/>
                    </a:moveTo>
                    <a:cubicBezTo>
                      <a:pt x="8" y="60"/>
                      <a:pt x="16" y="120"/>
                      <a:pt x="48" y="144"/>
                    </a:cubicBezTo>
                    <a:cubicBezTo>
                      <a:pt x="80" y="168"/>
                      <a:pt x="136" y="144"/>
                      <a:pt x="192" y="144"/>
                    </a:cubicBezTo>
                    <a:cubicBezTo>
                      <a:pt x="248" y="144"/>
                      <a:pt x="344" y="168"/>
                      <a:pt x="384" y="144"/>
                    </a:cubicBezTo>
                    <a:cubicBezTo>
                      <a:pt x="424" y="120"/>
                      <a:pt x="424" y="24"/>
                      <a:pt x="432" y="0"/>
                    </a:cubicBezTo>
                  </a:path>
                </a:pathLst>
              </a:custGeom>
              <a:solidFill>
                <a:srgbClr val="0000FF"/>
              </a:solidFill>
              <a:ln w="1905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4346" name="Text Box 35"/>
            <p:cNvSpPr txBox="1">
              <a:spLocks noChangeArrowheads="1"/>
            </p:cNvSpPr>
            <p:nvPr/>
          </p:nvSpPr>
          <p:spPr bwMode="auto">
            <a:xfrm>
              <a:off x="113" y="2809"/>
              <a:ext cx="78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ru-RU" sz="2400" b="1">
                  <a:solidFill>
                    <a:srgbClr val="FF0000"/>
                  </a:solidFill>
                </a:rPr>
                <a:t>1974год</a:t>
              </a:r>
            </a:p>
          </p:txBody>
        </p:sp>
        <p:sp>
          <p:nvSpPr>
            <p:cNvPr id="14347" name="Text Box 36"/>
            <p:cNvSpPr txBox="1">
              <a:spLocks noChangeArrowheads="1"/>
            </p:cNvSpPr>
            <p:nvPr/>
          </p:nvSpPr>
          <p:spPr bwMode="auto">
            <a:xfrm>
              <a:off x="3923" y="2795"/>
              <a:ext cx="168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ru-RU" sz="2400" b="1">
                  <a:solidFill>
                    <a:srgbClr val="FF0000"/>
                  </a:solidFill>
                </a:rPr>
                <a:t>20 июня 1977 года</a:t>
              </a:r>
            </a:p>
          </p:txBody>
        </p:sp>
      </p:grpSp>
      <p:grpSp>
        <p:nvGrpSpPr>
          <p:cNvPr id="6" name="Group 39"/>
          <p:cNvGrpSpPr>
            <a:grpSpLocks/>
          </p:cNvGrpSpPr>
          <p:nvPr/>
        </p:nvGrpSpPr>
        <p:grpSpPr bwMode="auto">
          <a:xfrm>
            <a:off x="2987675" y="1916113"/>
            <a:ext cx="5965825" cy="2305050"/>
            <a:chOff x="1882" y="1207"/>
            <a:chExt cx="3758" cy="1452"/>
          </a:xfrm>
        </p:grpSpPr>
        <p:sp>
          <p:nvSpPr>
            <p:cNvPr id="14343" name="AutoShape 37"/>
            <p:cNvSpPr>
              <a:spLocks noChangeArrowheads="1"/>
            </p:cNvSpPr>
            <p:nvPr/>
          </p:nvSpPr>
          <p:spPr bwMode="auto">
            <a:xfrm>
              <a:off x="1882" y="1207"/>
              <a:ext cx="3720" cy="1452"/>
            </a:xfrm>
            <a:prstGeom prst="wedgeRoundRectCallout">
              <a:avLst>
                <a:gd name="adj1" fmla="val -67690"/>
                <a:gd name="adj2" fmla="val 110676"/>
                <a:gd name="adj3" fmla="val 16667"/>
              </a:avLst>
            </a:prstGeom>
            <a:gradFill rotWithShape="1">
              <a:gsLst>
                <a:gs pos="0">
                  <a:srgbClr val="FFFFCC"/>
                </a:gs>
                <a:gs pos="100000">
                  <a:srgbClr val="FFCC99"/>
                </a:gs>
              </a:gsLst>
              <a:path path="rect">
                <a:fillToRect l="50000" t="50000" r="50000" b="50000"/>
              </a:path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>
              <a:flatTx/>
            </a:bodyPr>
            <a:lstStyle/>
            <a:p>
              <a:pPr algn="ctr"/>
              <a:endParaRPr lang="ru-RU"/>
            </a:p>
          </p:txBody>
        </p:sp>
        <p:sp>
          <p:nvSpPr>
            <p:cNvPr id="14344" name="Text Box 38"/>
            <p:cNvSpPr txBox="1">
              <a:spLocks noChangeArrowheads="1"/>
            </p:cNvSpPr>
            <p:nvPr/>
          </p:nvSpPr>
          <p:spPr bwMode="auto">
            <a:xfrm>
              <a:off x="1882" y="1298"/>
              <a:ext cx="3758" cy="1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ru-RU">
                  <a:solidFill>
                    <a:srgbClr val="800000"/>
                  </a:solidFill>
                </a:rPr>
                <a:t>Строительство вел консорциум Бритиш Петролеум,</a:t>
              </a:r>
            </a:p>
            <a:p>
              <a:r>
                <a:rPr lang="ru-RU">
                  <a:solidFill>
                    <a:srgbClr val="800000"/>
                  </a:solidFill>
                </a:rPr>
                <a:t>Экссон, Атлантик ричфилд.</a:t>
              </a:r>
            </a:p>
            <a:p>
              <a:r>
                <a:rPr lang="ru-RU">
                  <a:solidFill>
                    <a:srgbClr val="800000"/>
                  </a:solidFill>
                </a:rPr>
                <a:t>Участвовало более 20 тыс. рабочих.</a:t>
              </a:r>
            </a:p>
            <a:p>
              <a:r>
                <a:rPr lang="ru-RU">
                  <a:solidFill>
                    <a:srgbClr val="800000"/>
                  </a:solidFill>
                </a:rPr>
                <a:t>Условия работы экстремальные(температура опуска-</a:t>
              </a:r>
            </a:p>
            <a:p>
              <a:r>
                <a:rPr lang="ru-RU">
                  <a:solidFill>
                    <a:srgbClr val="800000"/>
                  </a:solidFill>
                </a:rPr>
                <a:t>лась до -74</a:t>
              </a:r>
              <a:r>
                <a:rPr lang="ru-RU" baseline="30000">
                  <a:solidFill>
                    <a:srgbClr val="800000"/>
                  </a:solidFill>
                </a:rPr>
                <a:t>0</a:t>
              </a:r>
              <a:r>
                <a:rPr lang="ru-RU">
                  <a:solidFill>
                    <a:srgbClr val="800000"/>
                  </a:solidFill>
                </a:rPr>
                <a:t> С</a:t>
              </a:r>
            </a:p>
            <a:p>
              <a:r>
                <a:rPr lang="ru-RU">
                  <a:solidFill>
                    <a:srgbClr val="800000"/>
                  </a:solidFill>
                </a:rPr>
                <a:t>Общая стоимость строительства 7 млрд. долларов.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71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7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1" grpId="0" animBg="1"/>
      <p:bldP spid="717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3" name="Picture 5" descr="18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0"/>
            <a:ext cx="18796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2" name="WordArt 4"/>
          <p:cNvSpPr>
            <a:spLocks noChangeArrowheads="1" noChangeShapeType="1" noTextEdit="1"/>
          </p:cNvSpPr>
          <p:nvPr/>
        </p:nvSpPr>
        <p:spPr bwMode="auto">
          <a:xfrm>
            <a:off x="395288" y="404813"/>
            <a:ext cx="8280400" cy="1223962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3600" kern="10">
                <a:ln w="38100">
                  <a:solidFill>
                    <a:srgbClr val="339966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99FF"/>
                    </a:gs>
                    <a:gs pos="50000">
                      <a:srgbClr val="66FF33"/>
                    </a:gs>
                    <a:gs pos="100000">
                      <a:srgbClr val="6699FF"/>
                    </a:gs>
                  </a:gsLst>
                  <a:lin ang="5400000" scaled="1"/>
                </a:gradFill>
                <a:effectLst>
                  <a:outerShdw dist="148106" dir="19742175" algn="ctr" rotWithShape="0">
                    <a:srgbClr val="008080">
                      <a:alpha val="50000"/>
                    </a:srgbClr>
                  </a:outerShdw>
                </a:effectLst>
                <a:latin typeface="Impact"/>
              </a:rPr>
              <a:t>Перспективы развития</a:t>
            </a:r>
          </a:p>
        </p:txBody>
      </p:sp>
      <p:sp>
        <p:nvSpPr>
          <p:cNvPr id="63494" name="WordArt 6"/>
          <p:cNvSpPr>
            <a:spLocks noChangeArrowheads="1" noChangeShapeType="1" noTextEdit="1"/>
          </p:cNvSpPr>
          <p:nvPr/>
        </p:nvSpPr>
        <p:spPr bwMode="auto">
          <a:xfrm>
            <a:off x="1403350" y="1341438"/>
            <a:ext cx="6192838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FFFFCC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130755" dir="19856724" algn="ctr" rotWithShape="0">
                    <a:srgbClr val="0000FF">
                      <a:alpha val="50000"/>
                    </a:srgbClr>
                  </a:outerShdw>
                </a:effectLst>
                <a:latin typeface="Times New Roman"/>
                <a:cs typeface="Times New Roman"/>
              </a:rPr>
              <a:t>нефтяной промышленности</a:t>
            </a:r>
          </a:p>
        </p:txBody>
      </p:sp>
      <p:grpSp>
        <p:nvGrpSpPr>
          <p:cNvPr id="2" name="Group 76"/>
          <p:cNvGrpSpPr>
            <a:grpSpLocks/>
          </p:cNvGrpSpPr>
          <p:nvPr/>
        </p:nvGrpSpPr>
        <p:grpSpPr bwMode="auto">
          <a:xfrm>
            <a:off x="179388" y="4797425"/>
            <a:ext cx="1235075" cy="1201738"/>
            <a:chOff x="158" y="3113"/>
            <a:chExt cx="778" cy="757"/>
          </a:xfrm>
        </p:grpSpPr>
        <p:grpSp>
          <p:nvGrpSpPr>
            <p:cNvPr id="15433" name="Group 45"/>
            <p:cNvGrpSpPr>
              <a:grpSpLocks/>
            </p:cNvGrpSpPr>
            <p:nvPr/>
          </p:nvGrpSpPr>
          <p:grpSpPr bwMode="auto">
            <a:xfrm>
              <a:off x="158" y="3294"/>
              <a:ext cx="635" cy="576"/>
              <a:chOff x="113" y="1434"/>
              <a:chExt cx="635" cy="688"/>
            </a:xfrm>
          </p:grpSpPr>
          <p:sp>
            <p:nvSpPr>
              <p:cNvPr id="15435" name="AutoShape 7"/>
              <p:cNvSpPr>
                <a:spLocks noChangeArrowheads="1"/>
              </p:cNvSpPr>
              <p:nvPr/>
            </p:nvSpPr>
            <p:spPr bwMode="auto">
              <a:xfrm>
                <a:off x="113" y="1525"/>
                <a:ext cx="635" cy="454"/>
              </a:xfrm>
              <a:prstGeom prst="flowChartOnlineStorage">
                <a:avLst/>
              </a:prstGeom>
              <a:gradFill rotWithShape="1">
                <a:gsLst>
                  <a:gs pos="0">
                    <a:srgbClr val="FF0066"/>
                  </a:gs>
                  <a:gs pos="50000">
                    <a:srgbClr val="FF99CC"/>
                  </a:gs>
                  <a:gs pos="100000">
                    <a:srgbClr val="FF0066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00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algn="ctr"/>
                <a:endParaRPr lang="ru-RU"/>
              </a:p>
              <a:p>
                <a:pPr algn="ctr"/>
                <a:endParaRPr lang="ru-RU" sz="3600"/>
              </a:p>
            </p:txBody>
          </p:sp>
          <p:grpSp>
            <p:nvGrpSpPr>
              <p:cNvPr id="15436" name="Group 14"/>
              <p:cNvGrpSpPr>
                <a:grpSpLocks/>
              </p:cNvGrpSpPr>
              <p:nvPr/>
            </p:nvGrpSpPr>
            <p:grpSpPr bwMode="auto">
              <a:xfrm>
                <a:off x="158" y="1434"/>
                <a:ext cx="284" cy="688"/>
                <a:chOff x="1202" y="1570"/>
                <a:chExt cx="284" cy="688"/>
              </a:xfrm>
            </p:grpSpPr>
            <p:sp>
              <p:nvSpPr>
                <p:cNvPr id="15438" name="Rectangle 9"/>
                <p:cNvSpPr>
                  <a:spLocks noChangeArrowheads="1"/>
                </p:cNvSpPr>
                <p:nvPr/>
              </p:nvSpPr>
              <p:spPr bwMode="auto">
                <a:xfrm>
                  <a:off x="1202" y="1570"/>
                  <a:ext cx="284" cy="6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sz="5400" b="1"/>
                    <a:t>s</a:t>
                  </a:r>
                  <a:endParaRPr lang="ru-RU" sz="5400" b="1"/>
                </a:p>
              </p:txBody>
            </p:sp>
            <p:sp>
              <p:nvSpPr>
                <p:cNvPr id="15439" name="Line 10"/>
                <p:cNvSpPr>
                  <a:spLocks noChangeShapeType="1"/>
                </p:cNvSpPr>
                <p:nvPr/>
              </p:nvSpPr>
              <p:spPr bwMode="auto">
                <a:xfrm>
                  <a:off x="1338" y="1797"/>
                  <a:ext cx="0" cy="27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440" name="Line 13"/>
                <p:cNvSpPr>
                  <a:spLocks noChangeShapeType="1"/>
                </p:cNvSpPr>
                <p:nvPr/>
              </p:nvSpPr>
              <p:spPr bwMode="auto">
                <a:xfrm>
                  <a:off x="1383" y="1783"/>
                  <a:ext cx="0" cy="27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5437" name="Text Box 44"/>
              <p:cNvSpPr txBox="1">
                <a:spLocks noChangeArrowheads="1"/>
              </p:cNvSpPr>
              <p:nvPr/>
            </p:nvSpPr>
            <p:spPr bwMode="auto">
              <a:xfrm>
                <a:off x="431" y="1616"/>
                <a:ext cx="228" cy="3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r>
                  <a:rPr lang="ru-RU" sz="2800" b="1"/>
                  <a:t>9</a:t>
                </a:r>
              </a:p>
            </p:txBody>
          </p:sp>
        </p:grpSp>
        <p:sp>
          <p:nvSpPr>
            <p:cNvPr id="15434" name="Text Box 67"/>
            <p:cNvSpPr txBox="1">
              <a:spLocks noChangeArrowheads="1"/>
            </p:cNvSpPr>
            <p:nvPr/>
          </p:nvSpPr>
          <p:spPr bwMode="auto">
            <a:xfrm>
              <a:off x="158" y="3113"/>
              <a:ext cx="77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ru-RU" sz="2800" b="1">
                  <a:solidFill>
                    <a:srgbClr val="FFFF00"/>
                  </a:solidFill>
                </a:rPr>
                <a:t>1973 г.</a:t>
              </a:r>
            </a:p>
          </p:txBody>
        </p:sp>
      </p:grpSp>
      <p:grpSp>
        <p:nvGrpSpPr>
          <p:cNvPr id="5" name="Group 77"/>
          <p:cNvGrpSpPr>
            <a:grpSpLocks/>
          </p:cNvGrpSpPr>
          <p:nvPr/>
        </p:nvGrpSpPr>
        <p:grpSpPr bwMode="auto">
          <a:xfrm>
            <a:off x="1187450" y="3429000"/>
            <a:ext cx="1290638" cy="1130300"/>
            <a:chOff x="839" y="2614"/>
            <a:chExt cx="813" cy="712"/>
          </a:xfrm>
        </p:grpSpPr>
        <p:grpSp>
          <p:nvGrpSpPr>
            <p:cNvPr id="15426" name="Group 54"/>
            <p:cNvGrpSpPr>
              <a:grpSpLocks/>
            </p:cNvGrpSpPr>
            <p:nvPr/>
          </p:nvGrpSpPr>
          <p:grpSpPr bwMode="auto">
            <a:xfrm>
              <a:off x="839" y="2750"/>
              <a:ext cx="622" cy="576"/>
              <a:chOff x="158" y="2296"/>
              <a:chExt cx="622" cy="576"/>
            </a:xfrm>
          </p:grpSpPr>
          <p:sp>
            <p:nvSpPr>
              <p:cNvPr id="15428" name="AutoShape 52"/>
              <p:cNvSpPr>
                <a:spLocks noChangeArrowheads="1"/>
              </p:cNvSpPr>
              <p:nvPr/>
            </p:nvSpPr>
            <p:spPr bwMode="auto">
              <a:xfrm>
                <a:off x="204" y="2432"/>
                <a:ext cx="576" cy="384"/>
              </a:xfrm>
              <a:prstGeom prst="flowChartOnlineStorage">
                <a:avLst/>
              </a:prstGeom>
              <a:gradFill rotWithShape="1">
                <a:gsLst>
                  <a:gs pos="0">
                    <a:srgbClr val="FF9900"/>
                  </a:gs>
                  <a:gs pos="50000">
                    <a:srgbClr val="CCFF33"/>
                  </a:gs>
                  <a:gs pos="100000">
                    <a:srgbClr val="FF9900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9900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algn="ctr"/>
                <a:r>
                  <a:rPr lang="ru-RU" sz="2800" b="1"/>
                  <a:t>12</a:t>
                </a:r>
              </a:p>
            </p:txBody>
          </p:sp>
          <p:grpSp>
            <p:nvGrpSpPr>
              <p:cNvPr id="15429" name="Group 20"/>
              <p:cNvGrpSpPr>
                <a:grpSpLocks/>
              </p:cNvGrpSpPr>
              <p:nvPr/>
            </p:nvGrpSpPr>
            <p:grpSpPr bwMode="auto">
              <a:xfrm>
                <a:off x="158" y="2296"/>
                <a:ext cx="284" cy="576"/>
                <a:chOff x="1202" y="1570"/>
                <a:chExt cx="284" cy="576"/>
              </a:xfrm>
            </p:grpSpPr>
            <p:sp>
              <p:nvSpPr>
                <p:cNvPr id="15430" name="Rectangle 21"/>
                <p:cNvSpPr>
                  <a:spLocks noChangeArrowheads="1"/>
                </p:cNvSpPr>
                <p:nvPr/>
              </p:nvSpPr>
              <p:spPr bwMode="auto">
                <a:xfrm>
                  <a:off x="1202" y="1570"/>
                  <a:ext cx="284" cy="5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sz="5400" b="1"/>
                    <a:t>s</a:t>
                  </a:r>
                  <a:endParaRPr lang="ru-RU" sz="5400" b="1"/>
                </a:p>
              </p:txBody>
            </p:sp>
            <p:sp>
              <p:nvSpPr>
                <p:cNvPr id="15431" name="Line 22"/>
                <p:cNvSpPr>
                  <a:spLocks noChangeShapeType="1"/>
                </p:cNvSpPr>
                <p:nvPr/>
              </p:nvSpPr>
              <p:spPr bwMode="auto">
                <a:xfrm>
                  <a:off x="1338" y="1797"/>
                  <a:ext cx="0" cy="27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432" name="Line 23"/>
                <p:cNvSpPr>
                  <a:spLocks noChangeShapeType="1"/>
                </p:cNvSpPr>
                <p:nvPr/>
              </p:nvSpPr>
              <p:spPr bwMode="auto">
                <a:xfrm>
                  <a:off x="1383" y="1783"/>
                  <a:ext cx="0" cy="27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sp>
          <p:nvSpPr>
            <p:cNvPr id="15427" name="Text Box 68"/>
            <p:cNvSpPr txBox="1">
              <a:spLocks noChangeArrowheads="1"/>
            </p:cNvSpPr>
            <p:nvPr/>
          </p:nvSpPr>
          <p:spPr bwMode="auto">
            <a:xfrm>
              <a:off x="930" y="2614"/>
              <a:ext cx="722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ru-RU" sz="2800" b="1">
                  <a:solidFill>
                    <a:srgbClr val="FFFF00"/>
                  </a:solidFill>
                </a:rPr>
                <a:t>1974 г</a:t>
              </a:r>
            </a:p>
          </p:txBody>
        </p:sp>
      </p:grpSp>
      <p:grpSp>
        <p:nvGrpSpPr>
          <p:cNvPr id="8" name="Group 78"/>
          <p:cNvGrpSpPr>
            <a:grpSpLocks/>
          </p:cNvGrpSpPr>
          <p:nvPr/>
        </p:nvGrpSpPr>
        <p:grpSpPr bwMode="auto">
          <a:xfrm>
            <a:off x="2411413" y="2133600"/>
            <a:ext cx="1193800" cy="1130300"/>
            <a:chOff x="1519" y="1979"/>
            <a:chExt cx="752" cy="712"/>
          </a:xfrm>
        </p:grpSpPr>
        <p:grpSp>
          <p:nvGrpSpPr>
            <p:cNvPr id="15419" name="Group 56"/>
            <p:cNvGrpSpPr>
              <a:grpSpLocks/>
            </p:cNvGrpSpPr>
            <p:nvPr/>
          </p:nvGrpSpPr>
          <p:grpSpPr bwMode="auto">
            <a:xfrm>
              <a:off x="1519" y="2115"/>
              <a:ext cx="622" cy="576"/>
              <a:chOff x="249" y="3067"/>
              <a:chExt cx="622" cy="576"/>
            </a:xfrm>
          </p:grpSpPr>
          <p:sp>
            <p:nvSpPr>
              <p:cNvPr id="15421" name="AutoShape 49"/>
              <p:cNvSpPr>
                <a:spLocks noChangeArrowheads="1"/>
              </p:cNvSpPr>
              <p:nvPr/>
            </p:nvSpPr>
            <p:spPr bwMode="auto">
              <a:xfrm>
                <a:off x="295" y="3203"/>
                <a:ext cx="576" cy="384"/>
              </a:xfrm>
              <a:prstGeom prst="flowChartOnlineStorage">
                <a:avLst/>
              </a:prstGeom>
              <a:gradFill rotWithShape="1">
                <a:gsLst>
                  <a:gs pos="0">
                    <a:srgbClr val="CC0000"/>
                  </a:gs>
                  <a:gs pos="50000">
                    <a:srgbClr val="CCCC00"/>
                  </a:gs>
                  <a:gs pos="100000">
                    <a:srgbClr val="CC0000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CC0000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algn="ctr"/>
                <a:r>
                  <a:rPr lang="ru-RU" sz="2800" b="1"/>
                  <a:t>35</a:t>
                </a:r>
              </a:p>
            </p:txBody>
          </p:sp>
          <p:grpSp>
            <p:nvGrpSpPr>
              <p:cNvPr id="15422" name="Group 28"/>
              <p:cNvGrpSpPr>
                <a:grpSpLocks/>
              </p:cNvGrpSpPr>
              <p:nvPr/>
            </p:nvGrpSpPr>
            <p:grpSpPr bwMode="auto">
              <a:xfrm>
                <a:off x="249" y="3067"/>
                <a:ext cx="284" cy="576"/>
                <a:chOff x="1202" y="1570"/>
                <a:chExt cx="284" cy="576"/>
              </a:xfrm>
            </p:grpSpPr>
            <p:sp>
              <p:nvSpPr>
                <p:cNvPr id="15423" name="Rectangle 29"/>
                <p:cNvSpPr>
                  <a:spLocks noChangeArrowheads="1"/>
                </p:cNvSpPr>
                <p:nvPr/>
              </p:nvSpPr>
              <p:spPr bwMode="auto">
                <a:xfrm>
                  <a:off x="1202" y="1570"/>
                  <a:ext cx="284" cy="5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sz="5400" b="1"/>
                    <a:t>s</a:t>
                  </a:r>
                  <a:endParaRPr lang="ru-RU" sz="5400" b="1"/>
                </a:p>
              </p:txBody>
            </p:sp>
            <p:sp>
              <p:nvSpPr>
                <p:cNvPr id="15424" name="Line 30"/>
                <p:cNvSpPr>
                  <a:spLocks noChangeShapeType="1"/>
                </p:cNvSpPr>
                <p:nvPr/>
              </p:nvSpPr>
              <p:spPr bwMode="auto">
                <a:xfrm>
                  <a:off x="1338" y="1797"/>
                  <a:ext cx="0" cy="27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425" name="Line 31"/>
                <p:cNvSpPr>
                  <a:spLocks noChangeShapeType="1"/>
                </p:cNvSpPr>
                <p:nvPr/>
              </p:nvSpPr>
              <p:spPr bwMode="auto">
                <a:xfrm>
                  <a:off x="1383" y="1783"/>
                  <a:ext cx="0" cy="27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sp>
          <p:nvSpPr>
            <p:cNvPr id="15420" name="Rectangle 70"/>
            <p:cNvSpPr>
              <a:spLocks noChangeArrowheads="1"/>
            </p:cNvSpPr>
            <p:nvPr/>
          </p:nvSpPr>
          <p:spPr bwMode="auto">
            <a:xfrm>
              <a:off x="1565" y="1979"/>
              <a:ext cx="70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800" b="1">
                  <a:solidFill>
                    <a:srgbClr val="FFFF00"/>
                  </a:solidFill>
                </a:rPr>
                <a:t>1981г</a:t>
              </a:r>
              <a:r>
                <a:rPr lang="ru-RU" b="1">
                  <a:solidFill>
                    <a:srgbClr val="FFFF00"/>
                  </a:solidFill>
                </a:rPr>
                <a:t>.</a:t>
              </a:r>
            </a:p>
          </p:txBody>
        </p:sp>
      </p:grpSp>
      <p:grpSp>
        <p:nvGrpSpPr>
          <p:cNvPr id="11" name="Group 83"/>
          <p:cNvGrpSpPr>
            <a:grpSpLocks/>
          </p:cNvGrpSpPr>
          <p:nvPr/>
        </p:nvGrpSpPr>
        <p:grpSpPr bwMode="auto">
          <a:xfrm>
            <a:off x="3132138" y="3644900"/>
            <a:ext cx="1235075" cy="1058863"/>
            <a:chOff x="1973" y="2795"/>
            <a:chExt cx="778" cy="667"/>
          </a:xfrm>
        </p:grpSpPr>
        <p:grpSp>
          <p:nvGrpSpPr>
            <p:cNvPr id="15412" name="Group 61"/>
            <p:cNvGrpSpPr>
              <a:grpSpLocks/>
            </p:cNvGrpSpPr>
            <p:nvPr/>
          </p:nvGrpSpPr>
          <p:grpSpPr bwMode="auto">
            <a:xfrm>
              <a:off x="1973" y="2886"/>
              <a:ext cx="621" cy="576"/>
              <a:chOff x="1474" y="1616"/>
              <a:chExt cx="621" cy="576"/>
            </a:xfrm>
          </p:grpSpPr>
          <p:sp>
            <p:nvSpPr>
              <p:cNvPr id="15414" name="AutoShape 47"/>
              <p:cNvSpPr>
                <a:spLocks noChangeArrowheads="1"/>
              </p:cNvSpPr>
              <p:nvPr/>
            </p:nvSpPr>
            <p:spPr bwMode="auto">
              <a:xfrm>
                <a:off x="1519" y="1752"/>
                <a:ext cx="576" cy="384"/>
              </a:xfrm>
              <a:prstGeom prst="flowChartOnlineStorage">
                <a:avLst/>
              </a:prstGeom>
              <a:gradFill rotWithShape="1">
                <a:gsLst>
                  <a:gs pos="0">
                    <a:srgbClr val="00CC00"/>
                  </a:gs>
                  <a:gs pos="50000">
                    <a:srgbClr val="99FF66"/>
                  </a:gs>
                  <a:gs pos="100000">
                    <a:srgbClr val="00CC00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00CC00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algn="ctr"/>
                <a:r>
                  <a:rPr lang="ru-RU" sz="2800" b="1"/>
                  <a:t>11</a:t>
                </a:r>
              </a:p>
            </p:txBody>
          </p:sp>
          <p:grpSp>
            <p:nvGrpSpPr>
              <p:cNvPr id="15415" name="Group 32"/>
              <p:cNvGrpSpPr>
                <a:grpSpLocks/>
              </p:cNvGrpSpPr>
              <p:nvPr/>
            </p:nvGrpSpPr>
            <p:grpSpPr bwMode="auto">
              <a:xfrm>
                <a:off x="1474" y="1616"/>
                <a:ext cx="284" cy="576"/>
                <a:chOff x="1202" y="1570"/>
                <a:chExt cx="284" cy="576"/>
              </a:xfrm>
            </p:grpSpPr>
            <p:sp>
              <p:nvSpPr>
                <p:cNvPr id="15416" name="Rectangle 33"/>
                <p:cNvSpPr>
                  <a:spLocks noChangeArrowheads="1"/>
                </p:cNvSpPr>
                <p:nvPr/>
              </p:nvSpPr>
              <p:spPr bwMode="auto">
                <a:xfrm>
                  <a:off x="1202" y="1570"/>
                  <a:ext cx="284" cy="5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sz="5400" b="1"/>
                    <a:t>s</a:t>
                  </a:r>
                  <a:endParaRPr lang="ru-RU" sz="5400" b="1"/>
                </a:p>
              </p:txBody>
            </p:sp>
            <p:sp>
              <p:nvSpPr>
                <p:cNvPr id="15417" name="Line 34"/>
                <p:cNvSpPr>
                  <a:spLocks noChangeShapeType="1"/>
                </p:cNvSpPr>
                <p:nvPr/>
              </p:nvSpPr>
              <p:spPr bwMode="auto">
                <a:xfrm>
                  <a:off x="1338" y="1797"/>
                  <a:ext cx="0" cy="27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418" name="Line 35"/>
                <p:cNvSpPr>
                  <a:spLocks noChangeShapeType="1"/>
                </p:cNvSpPr>
                <p:nvPr/>
              </p:nvSpPr>
              <p:spPr bwMode="auto">
                <a:xfrm>
                  <a:off x="1383" y="1783"/>
                  <a:ext cx="0" cy="27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sp>
          <p:nvSpPr>
            <p:cNvPr id="15413" name="Text Box 71"/>
            <p:cNvSpPr txBox="1">
              <a:spLocks noChangeArrowheads="1"/>
            </p:cNvSpPr>
            <p:nvPr/>
          </p:nvSpPr>
          <p:spPr bwMode="auto">
            <a:xfrm>
              <a:off x="1973" y="2795"/>
              <a:ext cx="77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ru-RU" sz="2800" b="1">
                  <a:solidFill>
                    <a:srgbClr val="FFFF00"/>
                  </a:solidFill>
                </a:rPr>
                <a:t>1986 г.</a:t>
              </a:r>
            </a:p>
          </p:txBody>
        </p:sp>
      </p:grpSp>
      <p:grpSp>
        <p:nvGrpSpPr>
          <p:cNvPr id="14" name="Group 79"/>
          <p:cNvGrpSpPr>
            <a:grpSpLocks/>
          </p:cNvGrpSpPr>
          <p:nvPr/>
        </p:nvGrpSpPr>
        <p:grpSpPr bwMode="auto">
          <a:xfrm>
            <a:off x="4140200" y="2420938"/>
            <a:ext cx="1450975" cy="1130300"/>
            <a:chOff x="2608" y="2115"/>
            <a:chExt cx="914" cy="712"/>
          </a:xfrm>
        </p:grpSpPr>
        <p:grpSp>
          <p:nvGrpSpPr>
            <p:cNvPr id="15405" name="Group 59"/>
            <p:cNvGrpSpPr>
              <a:grpSpLocks/>
            </p:cNvGrpSpPr>
            <p:nvPr/>
          </p:nvGrpSpPr>
          <p:grpSpPr bwMode="auto">
            <a:xfrm>
              <a:off x="2608" y="2251"/>
              <a:ext cx="816" cy="576"/>
              <a:chOff x="340" y="3612"/>
              <a:chExt cx="816" cy="576"/>
            </a:xfrm>
          </p:grpSpPr>
          <p:sp>
            <p:nvSpPr>
              <p:cNvPr id="15407" name="AutoShape 51"/>
              <p:cNvSpPr>
                <a:spLocks noChangeArrowheads="1"/>
              </p:cNvSpPr>
              <p:nvPr/>
            </p:nvSpPr>
            <p:spPr bwMode="auto">
              <a:xfrm>
                <a:off x="385" y="3748"/>
                <a:ext cx="771" cy="384"/>
              </a:xfrm>
              <a:prstGeom prst="flowChartOnlineStorage">
                <a:avLst/>
              </a:prstGeom>
              <a:gradFill rotWithShape="1">
                <a:gsLst>
                  <a:gs pos="0">
                    <a:srgbClr val="D60093"/>
                  </a:gs>
                  <a:gs pos="50000">
                    <a:srgbClr val="FF66FF"/>
                  </a:gs>
                  <a:gs pos="100000">
                    <a:srgbClr val="D60093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D60093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algn="ctr"/>
                <a:r>
                  <a:rPr lang="ru-RU" sz="2800" b="1"/>
                  <a:t>34,5</a:t>
                </a:r>
              </a:p>
            </p:txBody>
          </p:sp>
          <p:grpSp>
            <p:nvGrpSpPr>
              <p:cNvPr id="15408" name="Group 16"/>
              <p:cNvGrpSpPr>
                <a:grpSpLocks/>
              </p:cNvGrpSpPr>
              <p:nvPr/>
            </p:nvGrpSpPr>
            <p:grpSpPr bwMode="auto">
              <a:xfrm>
                <a:off x="340" y="3612"/>
                <a:ext cx="284" cy="576"/>
                <a:chOff x="1202" y="1570"/>
                <a:chExt cx="284" cy="576"/>
              </a:xfrm>
            </p:grpSpPr>
            <p:sp>
              <p:nvSpPr>
                <p:cNvPr id="15409" name="Rectangle 17"/>
                <p:cNvSpPr>
                  <a:spLocks noChangeArrowheads="1"/>
                </p:cNvSpPr>
                <p:nvPr/>
              </p:nvSpPr>
              <p:spPr bwMode="auto">
                <a:xfrm>
                  <a:off x="1202" y="1570"/>
                  <a:ext cx="284" cy="5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sz="5400" b="1"/>
                    <a:t>s</a:t>
                  </a:r>
                  <a:endParaRPr lang="ru-RU" sz="5400" b="1"/>
                </a:p>
              </p:txBody>
            </p:sp>
            <p:sp>
              <p:nvSpPr>
                <p:cNvPr id="15410" name="Line 18"/>
                <p:cNvSpPr>
                  <a:spLocks noChangeShapeType="1"/>
                </p:cNvSpPr>
                <p:nvPr/>
              </p:nvSpPr>
              <p:spPr bwMode="auto">
                <a:xfrm>
                  <a:off x="1338" y="1797"/>
                  <a:ext cx="0" cy="27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411" name="Line 19"/>
                <p:cNvSpPr>
                  <a:spLocks noChangeShapeType="1"/>
                </p:cNvSpPr>
                <p:nvPr/>
              </p:nvSpPr>
              <p:spPr bwMode="auto">
                <a:xfrm>
                  <a:off x="1383" y="1783"/>
                  <a:ext cx="0" cy="27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sp>
          <p:nvSpPr>
            <p:cNvPr id="15406" name="Text Box 72"/>
            <p:cNvSpPr txBox="1">
              <a:spLocks noChangeArrowheads="1"/>
            </p:cNvSpPr>
            <p:nvPr/>
          </p:nvSpPr>
          <p:spPr bwMode="auto">
            <a:xfrm>
              <a:off x="2744" y="2115"/>
              <a:ext cx="77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ru-RU" sz="2800" b="1">
                  <a:solidFill>
                    <a:srgbClr val="FFFF00"/>
                  </a:solidFill>
                </a:rPr>
                <a:t>1990 г.</a:t>
              </a:r>
            </a:p>
          </p:txBody>
        </p:sp>
      </p:grpSp>
      <p:grpSp>
        <p:nvGrpSpPr>
          <p:cNvPr id="17" name="Group 80"/>
          <p:cNvGrpSpPr>
            <a:grpSpLocks/>
          </p:cNvGrpSpPr>
          <p:nvPr/>
        </p:nvGrpSpPr>
        <p:grpSpPr bwMode="auto">
          <a:xfrm>
            <a:off x="5003800" y="5300663"/>
            <a:ext cx="1379538" cy="1130300"/>
            <a:chOff x="3107" y="3203"/>
            <a:chExt cx="869" cy="712"/>
          </a:xfrm>
        </p:grpSpPr>
        <p:grpSp>
          <p:nvGrpSpPr>
            <p:cNvPr id="15398" name="Group 63"/>
            <p:cNvGrpSpPr>
              <a:grpSpLocks/>
            </p:cNvGrpSpPr>
            <p:nvPr/>
          </p:nvGrpSpPr>
          <p:grpSpPr bwMode="auto">
            <a:xfrm>
              <a:off x="3107" y="3339"/>
              <a:ext cx="712" cy="576"/>
              <a:chOff x="1383" y="2341"/>
              <a:chExt cx="712" cy="576"/>
            </a:xfrm>
          </p:grpSpPr>
          <p:sp>
            <p:nvSpPr>
              <p:cNvPr id="15400" name="AutoShape 46"/>
              <p:cNvSpPr>
                <a:spLocks noChangeArrowheads="1"/>
              </p:cNvSpPr>
              <p:nvPr/>
            </p:nvSpPr>
            <p:spPr bwMode="auto">
              <a:xfrm>
                <a:off x="1429" y="2478"/>
                <a:ext cx="666" cy="384"/>
              </a:xfrm>
              <a:prstGeom prst="flowChartOnlineStorage">
                <a:avLst/>
              </a:prstGeom>
              <a:gradFill rotWithShape="1">
                <a:gsLst>
                  <a:gs pos="0">
                    <a:srgbClr val="0099FF"/>
                  </a:gs>
                  <a:gs pos="50000">
                    <a:srgbClr val="66FFFF"/>
                  </a:gs>
                  <a:gs pos="100000">
                    <a:srgbClr val="0099FF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0099FF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algn="ctr"/>
                <a:r>
                  <a:rPr lang="ru-RU" sz="2800" b="1"/>
                  <a:t>8,6</a:t>
                </a:r>
              </a:p>
            </p:txBody>
          </p:sp>
          <p:grpSp>
            <p:nvGrpSpPr>
              <p:cNvPr id="15401" name="Group 36"/>
              <p:cNvGrpSpPr>
                <a:grpSpLocks/>
              </p:cNvGrpSpPr>
              <p:nvPr/>
            </p:nvGrpSpPr>
            <p:grpSpPr bwMode="auto">
              <a:xfrm>
                <a:off x="1383" y="2341"/>
                <a:ext cx="284" cy="576"/>
                <a:chOff x="1202" y="1570"/>
                <a:chExt cx="284" cy="576"/>
              </a:xfrm>
            </p:grpSpPr>
            <p:sp>
              <p:nvSpPr>
                <p:cNvPr id="15402" name="Rectangle 37"/>
                <p:cNvSpPr>
                  <a:spLocks noChangeArrowheads="1"/>
                </p:cNvSpPr>
                <p:nvPr/>
              </p:nvSpPr>
              <p:spPr bwMode="auto">
                <a:xfrm>
                  <a:off x="1202" y="1570"/>
                  <a:ext cx="284" cy="5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sz="5400" b="1"/>
                    <a:t>s</a:t>
                  </a:r>
                  <a:endParaRPr lang="ru-RU" sz="5400" b="1"/>
                </a:p>
              </p:txBody>
            </p:sp>
            <p:sp>
              <p:nvSpPr>
                <p:cNvPr id="15403" name="Line 38"/>
                <p:cNvSpPr>
                  <a:spLocks noChangeShapeType="1"/>
                </p:cNvSpPr>
                <p:nvPr/>
              </p:nvSpPr>
              <p:spPr bwMode="auto">
                <a:xfrm>
                  <a:off x="1338" y="1797"/>
                  <a:ext cx="0" cy="27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404" name="Line 39"/>
                <p:cNvSpPr>
                  <a:spLocks noChangeShapeType="1"/>
                </p:cNvSpPr>
                <p:nvPr/>
              </p:nvSpPr>
              <p:spPr bwMode="auto">
                <a:xfrm>
                  <a:off x="1383" y="1783"/>
                  <a:ext cx="0" cy="27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sp>
          <p:nvSpPr>
            <p:cNvPr id="15399" name="Text Box 73"/>
            <p:cNvSpPr txBox="1">
              <a:spLocks noChangeArrowheads="1"/>
            </p:cNvSpPr>
            <p:nvPr/>
          </p:nvSpPr>
          <p:spPr bwMode="auto">
            <a:xfrm>
              <a:off x="3198" y="3203"/>
              <a:ext cx="77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ru-RU" sz="2800" b="1">
                  <a:solidFill>
                    <a:srgbClr val="FFFF00"/>
                  </a:solidFill>
                </a:rPr>
                <a:t>1998 г.</a:t>
              </a:r>
            </a:p>
          </p:txBody>
        </p:sp>
      </p:grpSp>
      <p:grpSp>
        <p:nvGrpSpPr>
          <p:cNvPr id="20" name="Group 81"/>
          <p:cNvGrpSpPr>
            <a:grpSpLocks/>
          </p:cNvGrpSpPr>
          <p:nvPr/>
        </p:nvGrpSpPr>
        <p:grpSpPr bwMode="auto">
          <a:xfrm>
            <a:off x="5940425" y="3284538"/>
            <a:ext cx="1377950" cy="1130300"/>
            <a:chOff x="3833" y="2523"/>
            <a:chExt cx="868" cy="712"/>
          </a:xfrm>
        </p:grpSpPr>
        <p:grpSp>
          <p:nvGrpSpPr>
            <p:cNvPr id="15391" name="Group 65"/>
            <p:cNvGrpSpPr>
              <a:grpSpLocks/>
            </p:cNvGrpSpPr>
            <p:nvPr/>
          </p:nvGrpSpPr>
          <p:grpSpPr bwMode="auto">
            <a:xfrm>
              <a:off x="3833" y="2659"/>
              <a:ext cx="680" cy="576"/>
              <a:chOff x="1429" y="3067"/>
              <a:chExt cx="680" cy="576"/>
            </a:xfrm>
          </p:grpSpPr>
          <p:sp>
            <p:nvSpPr>
              <p:cNvPr id="15393" name="AutoShape 48"/>
              <p:cNvSpPr>
                <a:spLocks noChangeArrowheads="1"/>
              </p:cNvSpPr>
              <p:nvPr/>
            </p:nvSpPr>
            <p:spPr bwMode="auto">
              <a:xfrm>
                <a:off x="1474" y="3203"/>
                <a:ext cx="635" cy="384"/>
              </a:xfrm>
              <a:prstGeom prst="flowChartOnlineStorage">
                <a:avLst/>
              </a:prstGeom>
              <a:gradFill rotWithShape="1">
                <a:gsLst>
                  <a:gs pos="0">
                    <a:srgbClr val="9900FF"/>
                  </a:gs>
                  <a:gs pos="50000">
                    <a:srgbClr val="CCFF99"/>
                  </a:gs>
                  <a:gs pos="100000">
                    <a:srgbClr val="9900FF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9900FF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algn="ctr"/>
                <a:r>
                  <a:rPr lang="ru-RU" sz="2800" b="1"/>
                  <a:t>20</a:t>
                </a:r>
              </a:p>
            </p:txBody>
          </p:sp>
          <p:grpSp>
            <p:nvGrpSpPr>
              <p:cNvPr id="15394" name="Group 40"/>
              <p:cNvGrpSpPr>
                <a:grpSpLocks/>
              </p:cNvGrpSpPr>
              <p:nvPr/>
            </p:nvGrpSpPr>
            <p:grpSpPr bwMode="auto">
              <a:xfrm>
                <a:off x="1429" y="3067"/>
                <a:ext cx="284" cy="576"/>
                <a:chOff x="1202" y="1570"/>
                <a:chExt cx="284" cy="576"/>
              </a:xfrm>
            </p:grpSpPr>
            <p:sp>
              <p:nvSpPr>
                <p:cNvPr id="15395" name="Rectangle 41"/>
                <p:cNvSpPr>
                  <a:spLocks noChangeArrowheads="1"/>
                </p:cNvSpPr>
                <p:nvPr/>
              </p:nvSpPr>
              <p:spPr bwMode="auto">
                <a:xfrm>
                  <a:off x="1202" y="1570"/>
                  <a:ext cx="284" cy="5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sz="5400" b="1"/>
                    <a:t>s</a:t>
                  </a:r>
                  <a:endParaRPr lang="ru-RU" sz="5400" b="1"/>
                </a:p>
              </p:txBody>
            </p:sp>
            <p:sp>
              <p:nvSpPr>
                <p:cNvPr id="15396" name="Line 42"/>
                <p:cNvSpPr>
                  <a:spLocks noChangeShapeType="1"/>
                </p:cNvSpPr>
                <p:nvPr/>
              </p:nvSpPr>
              <p:spPr bwMode="auto">
                <a:xfrm>
                  <a:off x="1338" y="1797"/>
                  <a:ext cx="0" cy="27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397" name="Line 43"/>
                <p:cNvSpPr>
                  <a:spLocks noChangeShapeType="1"/>
                </p:cNvSpPr>
                <p:nvPr/>
              </p:nvSpPr>
              <p:spPr bwMode="auto">
                <a:xfrm>
                  <a:off x="1383" y="1783"/>
                  <a:ext cx="0" cy="27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sp>
          <p:nvSpPr>
            <p:cNvPr id="15392" name="Text Box 74"/>
            <p:cNvSpPr txBox="1">
              <a:spLocks noChangeArrowheads="1"/>
            </p:cNvSpPr>
            <p:nvPr/>
          </p:nvSpPr>
          <p:spPr bwMode="auto">
            <a:xfrm>
              <a:off x="3923" y="2523"/>
              <a:ext cx="77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ru-RU" sz="2800" b="1">
                  <a:solidFill>
                    <a:srgbClr val="FFFF00"/>
                  </a:solidFill>
                </a:rPr>
                <a:t>2001 г.</a:t>
              </a:r>
            </a:p>
          </p:txBody>
        </p:sp>
      </p:grpSp>
      <p:sp>
        <p:nvSpPr>
          <p:cNvPr id="63573" name="Line 85"/>
          <p:cNvSpPr>
            <a:spLocks noChangeShapeType="1"/>
          </p:cNvSpPr>
          <p:nvPr/>
        </p:nvSpPr>
        <p:spPr bwMode="auto">
          <a:xfrm flipV="1">
            <a:off x="1258888" y="4508500"/>
            <a:ext cx="576262" cy="792163"/>
          </a:xfrm>
          <a:prstGeom prst="line">
            <a:avLst/>
          </a:prstGeom>
          <a:noFill/>
          <a:ln w="57150">
            <a:pattFill prst="ltDnDiag">
              <a:fgClr>
                <a:srgbClr val="FFFF00"/>
              </a:fgClr>
              <a:bgClr>
                <a:srgbClr val="FF0000"/>
              </a:bgClr>
            </a:patt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3574" name="Line 86"/>
          <p:cNvSpPr>
            <a:spLocks noChangeShapeType="1"/>
          </p:cNvSpPr>
          <p:nvPr/>
        </p:nvSpPr>
        <p:spPr bwMode="auto">
          <a:xfrm flipV="1">
            <a:off x="2195513" y="3213100"/>
            <a:ext cx="504825" cy="792163"/>
          </a:xfrm>
          <a:prstGeom prst="line">
            <a:avLst/>
          </a:prstGeom>
          <a:noFill/>
          <a:ln w="57150">
            <a:pattFill prst="ltDnDiag">
              <a:fgClr>
                <a:srgbClr val="FFFF00"/>
              </a:fgClr>
              <a:bgClr>
                <a:srgbClr val="FF0000"/>
              </a:bgClr>
            </a:patt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3575" name="Line 87"/>
          <p:cNvSpPr>
            <a:spLocks noChangeShapeType="1"/>
          </p:cNvSpPr>
          <p:nvPr/>
        </p:nvSpPr>
        <p:spPr bwMode="auto">
          <a:xfrm>
            <a:off x="3419475" y="2852738"/>
            <a:ext cx="431800" cy="1008062"/>
          </a:xfrm>
          <a:prstGeom prst="line">
            <a:avLst/>
          </a:prstGeom>
          <a:noFill/>
          <a:ln w="57150">
            <a:pattFill prst="ltDnDiag">
              <a:fgClr>
                <a:srgbClr val="FFFF00"/>
              </a:fgClr>
              <a:bgClr>
                <a:srgbClr val="66FFFF"/>
              </a:bgClr>
            </a:patt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3576" name="Line 88"/>
          <p:cNvSpPr>
            <a:spLocks noChangeShapeType="1"/>
          </p:cNvSpPr>
          <p:nvPr/>
        </p:nvSpPr>
        <p:spPr bwMode="auto">
          <a:xfrm flipV="1">
            <a:off x="4140200" y="3429000"/>
            <a:ext cx="647700" cy="863600"/>
          </a:xfrm>
          <a:prstGeom prst="line">
            <a:avLst/>
          </a:prstGeom>
          <a:noFill/>
          <a:ln w="57150">
            <a:pattFill prst="ltDnDiag">
              <a:fgClr>
                <a:srgbClr val="FFFF00"/>
              </a:fgClr>
              <a:bgClr>
                <a:srgbClr val="FF0000"/>
              </a:bgClr>
            </a:patt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3577" name="Line 89"/>
          <p:cNvSpPr>
            <a:spLocks noChangeShapeType="1"/>
          </p:cNvSpPr>
          <p:nvPr/>
        </p:nvSpPr>
        <p:spPr bwMode="auto">
          <a:xfrm>
            <a:off x="5364163" y="3068638"/>
            <a:ext cx="360362" cy="2376487"/>
          </a:xfrm>
          <a:prstGeom prst="line">
            <a:avLst/>
          </a:prstGeom>
          <a:noFill/>
          <a:ln w="57150">
            <a:pattFill prst="ltDnDiag">
              <a:fgClr>
                <a:srgbClr val="FFFF00"/>
              </a:fgClr>
              <a:bgClr>
                <a:srgbClr val="66FFFF"/>
              </a:bgClr>
            </a:patt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3578" name="Line 90"/>
          <p:cNvSpPr>
            <a:spLocks noChangeShapeType="1"/>
          </p:cNvSpPr>
          <p:nvPr/>
        </p:nvSpPr>
        <p:spPr bwMode="auto">
          <a:xfrm flipV="1">
            <a:off x="6156325" y="4365625"/>
            <a:ext cx="431800" cy="1584325"/>
          </a:xfrm>
          <a:prstGeom prst="line">
            <a:avLst/>
          </a:prstGeom>
          <a:noFill/>
          <a:ln w="57150">
            <a:pattFill prst="ltDnDiag">
              <a:fgClr>
                <a:srgbClr val="FFFF00"/>
              </a:fgClr>
              <a:bgClr>
                <a:srgbClr val="FF0000"/>
              </a:bgClr>
            </a:patt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3579" name="Line 91"/>
          <p:cNvSpPr>
            <a:spLocks noChangeShapeType="1"/>
          </p:cNvSpPr>
          <p:nvPr/>
        </p:nvSpPr>
        <p:spPr bwMode="auto">
          <a:xfrm flipV="1">
            <a:off x="7092950" y="3789363"/>
            <a:ext cx="574675" cy="215900"/>
          </a:xfrm>
          <a:prstGeom prst="line">
            <a:avLst/>
          </a:prstGeom>
          <a:noFill/>
          <a:ln w="57150">
            <a:pattFill prst="ltDnDiag">
              <a:fgClr>
                <a:srgbClr val="FFFF00"/>
              </a:fgClr>
              <a:bgClr>
                <a:srgbClr val="FF0000"/>
              </a:bgClr>
            </a:patt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23" name="Group 93"/>
          <p:cNvGrpSpPr>
            <a:grpSpLocks/>
          </p:cNvGrpSpPr>
          <p:nvPr/>
        </p:nvGrpSpPr>
        <p:grpSpPr bwMode="auto">
          <a:xfrm>
            <a:off x="7451725" y="2781300"/>
            <a:ext cx="1306513" cy="1058863"/>
            <a:chOff x="4649" y="1706"/>
            <a:chExt cx="823" cy="667"/>
          </a:xfrm>
        </p:grpSpPr>
        <p:grpSp>
          <p:nvGrpSpPr>
            <p:cNvPr id="15382" name="Group 82"/>
            <p:cNvGrpSpPr>
              <a:grpSpLocks/>
            </p:cNvGrpSpPr>
            <p:nvPr/>
          </p:nvGrpSpPr>
          <p:grpSpPr bwMode="auto">
            <a:xfrm>
              <a:off x="4649" y="1706"/>
              <a:ext cx="823" cy="667"/>
              <a:chOff x="4785" y="2205"/>
              <a:chExt cx="823" cy="667"/>
            </a:xfrm>
          </p:grpSpPr>
          <p:grpSp>
            <p:nvGrpSpPr>
              <p:cNvPr id="15384" name="Group 66"/>
              <p:cNvGrpSpPr>
                <a:grpSpLocks/>
              </p:cNvGrpSpPr>
              <p:nvPr/>
            </p:nvGrpSpPr>
            <p:grpSpPr bwMode="auto">
              <a:xfrm>
                <a:off x="4785" y="2296"/>
                <a:ext cx="635" cy="576"/>
                <a:chOff x="1565" y="3612"/>
                <a:chExt cx="635" cy="576"/>
              </a:xfrm>
            </p:grpSpPr>
            <p:sp>
              <p:nvSpPr>
                <p:cNvPr id="15386" name="AutoShape 50"/>
                <p:cNvSpPr>
                  <a:spLocks noChangeArrowheads="1"/>
                </p:cNvSpPr>
                <p:nvPr/>
              </p:nvSpPr>
              <p:spPr bwMode="auto">
                <a:xfrm>
                  <a:off x="1610" y="3793"/>
                  <a:ext cx="590" cy="384"/>
                </a:xfrm>
                <a:prstGeom prst="flowChartOnlineStorage">
                  <a:avLst/>
                </a:prstGeom>
                <a:gradFill rotWithShape="1">
                  <a:gsLst>
                    <a:gs pos="0">
                      <a:srgbClr val="FF0000"/>
                    </a:gs>
                    <a:gs pos="50000">
                      <a:srgbClr val="FF9999"/>
                    </a:gs>
                    <a:gs pos="100000">
                      <a:srgbClr val="FF0000"/>
                    </a:gs>
                  </a:gsLst>
                  <a:lin ang="5400000" scaled="1"/>
                </a:gradFill>
                <a:ln w="9525">
                  <a:miter lim="800000"/>
                  <a:headEnd/>
                  <a:tailEnd/>
                </a:ln>
                <a:scene3d>
                  <a:camera prst="legacyObliqueTopRight"/>
                  <a:lightRig rig="legacyFlat3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rgbClr val="FF0000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grpSp>
              <p:nvGrpSpPr>
                <p:cNvPr id="15387" name="Group 24"/>
                <p:cNvGrpSpPr>
                  <a:grpSpLocks/>
                </p:cNvGrpSpPr>
                <p:nvPr/>
              </p:nvGrpSpPr>
              <p:grpSpPr bwMode="auto">
                <a:xfrm>
                  <a:off x="1565" y="3612"/>
                  <a:ext cx="284" cy="576"/>
                  <a:chOff x="1202" y="1570"/>
                  <a:chExt cx="284" cy="576"/>
                </a:xfrm>
              </p:grpSpPr>
              <p:sp>
                <p:nvSpPr>
                  <p:cNvPr id="15388" name="Rectangle 25"/>
                  <p:cNvSpPr>
                    <a:spLocks noChangeArrowheads="1"/>
                  </p:cNvSpPr>
                  <p:nvPr/>
                </p:nvSpPr>
                <p:spPr bwMode="auto">
                  <a:xfrm>
                    <a:off x="1202" y="1570"/>
                    <a:ext cx="284" cy="57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sz="5400" b="1"/>
                      <a:t>s</a:t>
                    </a:r>
                    <a:endParaRPr lang="ru-RU" sz="5400" b="1"/>
                  </a:p>
                </p:txBody>
              </p:sp>
              <p:sp>
                <p:nvSpPr>
                  <p:cNvPr id="15389" name="Line 26"/>
                  <p:cNvSpPr>
                    <a:spLocks noChangeShapeType="1"/>
                  </p:cNvSpPr>
                  <p:nvPr/>
                </p:nvSpPr>
                <p:spPr bwMode="auto">
                  <a:xfrm>
                    <a:off x="1338" y="1797"/>
                    <a:ext cx="0" cy="272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5390" name="Line 27"/>
                  <p:cNvSpPr>
                    <a:spLocks noChangeShapeType="1"/>
                  </p:cNvSpPr>
                  <p:nvPr/>
                </p:nvSpPr>
                <p:spPr bwMode="auto">
                  <a:xfrm>
                    <a:off x="1383" y="1783"/>
                    <a:ext cx="0" cy="272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15385" name="Text Box 75"/>
              <p:cNvSpPr txBox="1">
                <a:spLocks noChangeArrowheads="1"/>
              </p:cNvSpPr>
              <p:nvPr/>
            </p:nvSpPr>
            <p:spPr bwMode="auto">
              <a:xfrm>
                <a:off x="4830" y="2205"/>
                <a:ext cx="778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r>
                  <a:rPr lang="ru-RU" sz="2800" b="1">
                    <a:solidFill>
                      <a:srgbClr val="FFFF00"/>
                    </a:solidFill>
                  </a:rPr>
                  <a:t>2002 г.</a:t>
                </a:r>
              </a:p>
            </p:txBody>
          </p:sp>
        </p:grpSp>
        <p:sp>
          <p:nvSpPr>
            <p:cNvPr id="15383" name="Text Box 92"/>
            <p:cNvSpPr txBox="1">
              <a:spLocks noChangeArrowheads="1"/>
            </p:cNvSpPr>
            <p:nvPr/>
          </p:nvSpPr>
          <p:spPr bwMode="auto">
            <a:xfrm>
              <a:off x="4876" y="1979"/>
              <a:ext cx="34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ru-RU" sz="2800" b="1"/>
                <a:t>27</a:t>
              </a:r>
            </a:p>
          </p:txBody>
        </p:sp>
      </p:grpSp>
      <p:sp>
        <p:nvSpPr>
          <p:cNvPr id="63582" name="AutoShape 94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042988" y="6453188"/>
            <a:ext cx="468312" cy="404812"/>
          </a:xfrm>
          <a:prstGeom prst="actionButtonEnd">
            <a:avLst/>
          </a:prstGeom>
          <a:gradFill rotWithShape="1">
            <a:gsLst>
              <a:gs pos="0">
                <a:srgbClr val="FFFF00"/>
              </a:gs>
              <a:gs pos="100000">
                <a:srgbClr val="A50021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3583" name="AutoShape 95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75688" y="6453188"/>
            <a:ext cx="468312" cy="404812"/>
          </a:xfrm>
          <a:prstGeom prst="actionButtonEnd">
            <a:avLst/>
          </a:prstGeom>
          <a:gradFill rotWithShape="1">
            <a:gsLst>
              <a:gs pos="0">
                <a:srgbClr val="FF99FF"/>
              </a:gs>
              <a:gs pos="100000">
                <a:srgbClr val="D60093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3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3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63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000"/>
                                        <p:tgtEl>
                                          <p:spTgt spid="6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1000"/>
                                        <p:tgtEl>
                                          <p:spTgt spid="63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1000"/>
                                        <p:tgtEl>
                                          <p:spTgt spid="6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5" presetID="2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3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3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1000"/>
                                        <p:tgtEl>
                                          <p:spTgt spid="63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9" presetID="2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1000"/>
                                        <p:tgtEl>
                                          <p:spTgt spid="63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9" presetID="2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1000"/>
                                        <p:tgtEl>
                                          <p:spTgt spid="63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9" presetID="2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2" grpId="0" animBg="1"/>
      <p:bldP spid="63494" grpId="0" animBg="1"/>
      <p:bldP spid="63573" grpId="0" animBg="1"/>
      <p:bldP spid="63574" grpId="0" animBg="1"/>
      <p:bldP spid="63575" grpId="0" animBg="1"/>
      <p:bldP spid="63576" grpId="0" animBg="1"/>
      <p:bldP spid="63577" grpId="0" animBg="1"/>
      <p:bldP spid="63578" grpId="0" animBg="1"/>
      <p:bldP spid="63579" grpId="0" animBg="1"/>
      <p:bldP spid="63582" grpId="0" animBg="1"/>
      <p:bldP spid="6358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0"/>
          <p:cNvGrpSpPr>
            <a:grpSpLocks/>
          </p:cNvGrpSpPr>
          <p:nvPr/>
        </p:nvGrpSpPr>
        <p:grpSpPr bwMode="auto">
          <a:xfrm>
            <a:off x="250825" y="404813"/>
            <a:ext cx="8901113" cy="1295400"/>
            <a:chOff x="158" y="255"/>
            <a:chExt cx="5607" cy="816"/>
          </a:xfrm>
        </p:grpSpPr>
        <p:sp>
          <p:nvSpPr>
            <p:cNvPr id="16397" name="AutoShape 4"/>
            <p:cNvSpPr>
              <a:spLocks noChangeArrowheads="1"/>
            </p:cNvSpPr>
            <p:nvPr/>
          </p:nvSpPr>
          <p:spPr bwMode="auto">
            <a:xfrm>
              <a:off x="158" y="255"/>
              <a:ext cx="5353" cy="816"/>
            </a:xfrm>
            <a:prstGeom prst="flowChartOnlineStorage">
              <a:avLst/>
            </a:prstGeom>
            <a:gradFill rotWithShape="1">
              <a:gsLst>
                <a:gs pos="0">
                  <a:srgbClr val="FF0066"/>
                </a:gs>
                <a:gs pos="50000">
                  <a:srgbClr val="FF99FF"/>
                </a:gs>
                <a:gs pos="100000">
                  <a:srgbClr val="FF0066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0066"/>
              </a:extrusionClr>
            </a:sp3d>
          </p:spPr>
          <p:txBody>
            <a:bodyPr wrap="none" anchor="ctr">
              <a:flatTx/>
            </a:bodyPr>
            <a:lstStyle/>
            <a:p>
              <a:pPr algn="ctr">
                <a:lnSpc>
                  <a:spcPct val="70000"/>
                </a:lnSpc>
              </a:pPr>
              <a:r>
                <a:rPr lang="ru-RU" b="1" i="1">
                  <a:solidFill>
                    <a:srgbClr val="660033"/>
                  </a:solidFill>
                </a:rPr>
                <a:t>Арабо – израильская война, получившая название</a:t>
              </a:r>
            </a:p>
            <a:p>
              <a:pPr algn="ctr">
                <a:lnSpc>
                  <a:spcPct val="70000"/>
                </a:lnSpc>
              </a:pPr>
              <a:r>
                <a:rPr lang="ru-RU" b="1" i="1">
                  <a:solidFill>
                    <a:srgbClr val="660033"/>
                  </a:solidFill>
                </a:rPr>
                <a:t>войны Судного дня. ОПЕК объявила эмбарго</a:t>
              </a:r>
            </a:p>
            <a:p>
              <a:pPr algn="ctr">
                <a:lnSpc>
                  <a:spcPct val="70000"/>
                </a:lnSpc>
              </a:pPr>
              <a:r>
                <a:rPr lang="ru-RU" b="1" i="1">
                  <a:solidFill>
                    <a:srgbClr val="660033"/>
                  </a:solidFill>
                </a:rPr>
                <a:t>на поставку нефти всем странам поддержавшим </a:t>
              </a:r>
            </a:p>
            <a:p>
              <a:pPr algn="ctr">
                <a:lnSpc>
                  <a:spcPct val="70000"/>
                </a:lnSpc>
              </a:pPr>
              <a:r>
                <a:rPr lang="ru-RU" b="1" i="1">
                  <a:solidFill>
                    <a:srgbClr val="660033"/>
                  </a:solidFill>
                </a:rPr>
                <a:t>Израиль</a:t>
              </a:r>
              <a:r>
                <a:rPr lang="ru-RU"/>
                <a:t> </a:t>
              </a:r>
            </a:p>
            <a:p>
              <a:pPr algn="ctr">
                <a:lnSpc>
                  <a:spcPct val="70000"/>
                </a:lnSpc>
              </a:pPr>
              <a:r>
                <a:rPr lang="ru-RU"/>
                <a:t>.</a:t>
              </a:r>
            </a:p>
          </p:txBody>
        </p:sp>
        <p:sp>
          <p:nvSpPr>
            <p:cNvPr id="16398" name="Text Box 9"/>
            <p:cNvSpPr txBox="1">
              <a:spLocks noChangeArrowheads="1"/>
            </p:cNvSpPr>
            <p:nvPr/>
          </p:nvSpPr>
          <p:spPr bwMode="auto">
            <a:xfrm>
              <a:off x="4818" y="372"/>
              <a:ext cx="947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ru-RU" sz="2800" b="1">
                  <a:solidFill>
                    <a:srgbClr val="FFFF00"/>
                  </a:solidFill>
                </a:rPr>
                <a:t>1973 год</a:t>
              </a:r>
            </a:p>
          </p:txBody>
        </p:sp>
      </p:grpSp>
      <p:grpSp>
        <p:nvGrpSpPr>
          <p:cNvPr id="3" name="Group 21"/>
          <p:cNvGrpSpPr>
            <a:grpSpLocks/>
          </p:cNvGrpSpPr>
          <p:nvPr/>
        </p:nvGrpSpPr>
        <p:grpSpPr bwMode="auto">
          <a:xfrm>
            <a:off x="250825" y="1989138"/>
            <a:ext cx="8893175" cy="1152525"/>
            <a:chOff x="158" y="1253"/>
            <a:chExt cx="5602" cy="726"/>
          </a:xfrm>
        </p:grpSpPr>
        <p:sp>
          <p:nvSpPr>
            <p:cNvPr id="16395" name="AutoShape 5"/>
            <p:cNvSpPr>
              <a:spLocks noChangeArrowheads="1"/>
            </p:cNvSpPr>
            <p:nvPr/>
          </p:nvSpPr>
          <p:spPr bwMode="auto">
            <a:xfrm>
              <a:off x="158" y="1253"/>
              <a:ext cx="5444" cy="726"/>
            </a:xfrm>
            <a:prstGeom prst="flowChartOnlineStorage">
              <a:avLst/>
            </a:prstGeom>
            <a:gradFill rotWithShape="1">
              <a:gsLst>
                <a:gs pos="0">
                  <a:srgbClr val="FF9900"/>
                </a:gs>
                <a:gs pos="50000">
                  <a:srgbClr val="FFFF99"/>
                </a:gs>
                <a:gs pos="100000">
                  <a:srgbClr val="FF9900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00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b="1" i="1">
                  <a:solidFill>
                    <a:srgbClr val="800000"/>
                  </a:solidFill>
                </a:rPr>
                <a:t>Гражданская война в Ливане (накануне страны – </a:t>
              </a:r>
            </a:p>
            <a:p>
              <a:pPr algn="ctr"/>
              <a:r>
                <a:rPr lang="ru-RU" b="1" i="1">
                  <a:solidFill>
                    <a:srgbClr val="800000"/>
                  </a:solidFill>
                </a:rPr>
                <a:t>производители нефти пригрозили создать новый </a:t>
              </a:r>
            </a:p>
            <a:p>
              <a:pPr algn="ctr"/>
              <a:r>
                <a:rPr lang="ru-RU" b="1" i="1">
                  <a:solidFill>
                    <a:srgbClr val="800000"/>
                  </a:solidFill>
                </a:rPr>
                <a:t>финансовый центр в Ливане в противовес Западу)</a:t>
              </a:r>
            </a:p>
          </p:txBody>
        </p:sp>
        <p:sp>
          <p:nvSpPr>
            <p:cNvPr id="16396" name="Text Box 11"/>
            <p:cNvSpPr txBox="1">
              <a:spLocks noChangeArrowheads="1"/>
            </p:cNvSpPr>
            <p:nvPr/>
          </p:nvSpPr>
          <p:spPr bwMode="auto">
            <a:xfrm>
              <a:off x="4813" y="1389"/>
              <a:ext cx="947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ru-RU" sz="2800" b="1">
                  <a:solidFill>
                    <a:srgbClr val="FFFF00"/>
                  </a:solidFill>
                </a:rPr>
                <a:t>1974 год</a:t>
              </a:r>
            </a:p>
          </p:txBody>
        </p:sp>
      </p:grpSp>
      <p:grpSp>
        <p:nvGrpSpPr>
          <p:cNvPr id="4" name="Group 22"/>
          <p:cNvGrpSpPr>
            <a:grpSpLocks/>
          </p:cNvGrpSpPr>
          <p:nvPr/>
        </p:nvGrpSpPr>
        <p:grpSpPr bwMode="auto">
          <a:xfrm>
            <a:off x="323850" y="3573463"/>
            <a:ext cx="8612188" cy="1223962"/>
            <a:chOff x="204" y="2251"/>
            <a:chExt cx="5425" cy="771"/>
          </a:xfrm>
        </p:grpSpPr>
        <p:sp>
          <p:nvSpPr>
            <p:cNvPr id="16393" name="AutoShape 6"/>
            <p:cNvSpPr>
              <a:spLocks noChangeArrowheads="1"/>
            </p:cNvSpPr>
            <p:nvPr/>
          </p:nvSpPr>
          <p:spPr bwMode="auto">
            <a:xfrm>
              <a:off x="204" y="2251"/>
              <a:ext cx="5216" cy="771"/>
            </a:xfrm>
            <a:prstGeom prst="flowChartOnlineStorage">
              <a:avLst/>
            </a:prstGeom>
            <a:gradFill rotWithShape="1">
              <a:gsLst>
                <a:gs pos="0">
                  <a:srgbClr val="CC0000"/>
                </a:gs>
                <a:gs pos="50000">
                  <a:srgbClr val="CCCC00"/>
                </a:gs>
                <a:gs pos="100000">
                  <a:srgbClr val="CC0000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CC0000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b="1" i="1">
                  <a:solidFill>
                    <a:srgbClr val="660033"/>
                  </a:solidFill>
                </a:rPr>
                <a:t>1979 год- исламская революция в Иране (под анти-</a:t>
              </a:r>
            </a:p>
            <a:p>
              <a:pPr algn="ctr"/>
              <a:r>
                <a:rPr lang="ru-RU" b="1" i="1">
                  <a:solidFill>
                    <a:srgbClr val="660033"/>
                  </a:solidFill>
                </a:rPr>
                <a:t>Западными лозунгами).</a:t>
              </a:r>
            </a:p>
            <a:p>
              <a:pPr algn="ctr"/>
              <a:r>
                <a:rPr lang="ru-RU" b="1" i="1">
                  <a:solidFill>
                    <a:srgbClr val="660033"/>
                  </a:solidFill>
                </a:rPr>
                <a:t>1980 год-ирано-иракская война</a:t>
              </a:r>
            </a:p>
          </p:txBody>
        </p:sp>
        <p:sp>
          <p:nvSpPr>
            <p:cNvPr id="16394" name="Text Box 13"/>
            <p:cNvSpPr txBox="1">
              <a:spLocks noChangeArrowheads="1"/>
            </p:cNvSpPr>
            <p:nvPr/>
          </p:nvSpPr>
          <p:spPr bwMode="auto">
            <a:xfrm>
              <a:off x="4682" y="2368"/>
              <a:ext cx="947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ru-RU" sz="2800" b="1">
                  <a:solidFill>
                    <a:srgbClr val="FFFF00"/>
                  </a:solidFill>
                </a:rPr>
                <a:t>1981 год</a:t>
              </a:r>
            </a:p>
          </p:txBody>
        </p:sp>
      </p:grp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323850" y="5229225"/>
            <a:ext cx="8820150" cy="1439863"/>
            <a:chOff x="204" y="3294"/>
            <a:chExt cx="5556" cy="907"/>
          </a:xfrm>
        </p:grpSpPr>
        <p:sp>
          <p:nvSpPr>
            <p:cNvPr id="16391" name="AutoShape 17"/>
            <p:cNvSpPr>
              <a:spLocks noChangeArrowheads="1"/>
            </p:cNvSpPr>
            <p:nvPr/>
          </p:nvSpPr>
          <p:spPr bwMode="auto">
            <a:xfrm>
              <a:off x="204" y="3294"/>
              <a:ext cx="5307" cy="907"/>
            </a:xfrm>
            <a:prstGeom prst="flowChartOnlineStorage">
              <a:avLst/>
            </a:prstGeom>
            <a:gradFill rotWithShape="1">
              <a:gsLst>
                <a:gs pos="0">
                  <a:srgbClr val="33CC33"/>
                </a:gs>
                <a:gs pos="50000">
                  <a:srgbClr val="99FF99"/>
                </a:gs>
                <a:gs pos="100000">
                  <a:srgbClr val="33CC33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33CC33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b="1" i="1">
                  <a:solidFill>
                    <a:srgbClr val="003300"/>
                  </a:solidFill>
                </a:rPr>
                <a:t>1979 год – ввод Советских войск в Афганистан. По</a:t>
              </a:r>
            </a:p>
            <a:p>
              <a:pPr algn="ctr"/>
              <a:r>
                <a:rPr lang="ru-RU" b="1" i="1">
                  <a:solidFill>
                    <a:srgbClr val="003300"/>
                  </a:solidFill>
                </a:rPr>
                <a:t>инициативе Саудовской Аравии рынок был на-</a:t>
              </a:r>
            </a:p>
            <a:p>
              <a:pPr algn="ctr"/>
              <a:r>
                <a:rPr lang="ru-RU" b="1" i="1">
                  <a:solidFill>
                    <a:srgbClr val="003300"/>
                  </a:solidFill>
                </a:rPr>
                <a:t>воднен дешевой нефтью. ОПЕК добилась падения</a:t>
              </a:r>
            </a:p>
            <a:p>
              <a:pPr algn="ctr"/>
              <a:r>
                <a:rPr lang="ru-RU" b="1" i="1">
                  <a:solidFill>
                    <a:srgbClr val="003300"/>
                  </a:solidFill>
                </a:rPr>
                <a:t>цен.</a:t>
              </a:r>
            </a:p>
            <a:p>
              <a:pPr algn="ctr"/>
              <a:endParaRPr lang="ru-RU"/>
            </a:p>
          </p:txBody>
        </p:sp>
        <p:sp>
          <p:nvSpPr>
            <p:cNvPr id="16392" name="Text Box 18"/>
            <p:cNvSpPr txBox="1">
              <a:spLocks noChangeArrowheads="1"/>
            </p:cNvSpPr>
            <p:nvPr/>
          </p:nvSpPr>
          <p:spPr bwMode="auto">
            <a:xfrm>
              <a:off x="4813" y="3475"/>
              <a:ext cx="947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ru-RU" sz="2800" b="1">
                  <a:solidFill>
                    <a:srgbClr val="FFFF00"/>
                  </a:solidFill>
                </a:rPr>
                <a:t>1986 год</a:t>
              </a:r>
            </a:p>
          </p:txBody>
        </p:sp>
      </p:grpSp>
      <p:sp>
        <p:nvSpPr>
          <p:cNvPr id="64536" name="AutoShape 2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820150" y="6524625"/>
            <a:ext cx="323850" cy="333375"/>
          </a:xfrm>
          <a:prstGeom prst="actionButtonBeginning">
            <a:avLst/>
          </a:prstGeom>
          <a:gradFill rotWithShape="1">
            <a:gsLst>
              <a:gs pos="0">
                <a:srgbClr val="FFFF00"/>
              </a:gs>
              <a:gs pos="100000">
                <a:srgbClr val="A50021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45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45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3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250825" y="333375"/>
            <a:ext cx="8685213" cy="1223963"/>
            <a:chOff x="158" y="210"/>
            <a:chExt cx="5471" cy="771"/>
          </a:xfrm>
        </p:grpSpPr>
        <p:sp>
          <p:nvSpPr>
            <p:cNvPr id="17421" name="AutoShape 9"/>
            <p:cNvSpPr>
              <a:spLocks noChangeArrowheads="1"/>
            </p:cNvSpPr>
            <p:nvPr/>
          </p:nvSpPr>
          <p:spPr bwMode="auto">
            <a:xfrm>
              <a:off x="158" y="210"/>
              <a:ext cx="5216" cy="771"/>
            </a:xfrm>
            <a:prstGeom prst="flowChartOnlineStorage">
              <a:avLst/>
            </a:prstGeom>
            <a:gradFill rotWithShape="1">
              <a:gsLst>
                <a:gs pos="0">
                  <a:srgbClr val="CC0099"/>
                </a:gs>
                <a:gs pos="50000">
                  <a:srgbClr val="FF99FF"/>
                </a:gs>
                <a:gs pos="100000">
                  <a:srgbClr val="CC0099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CC00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b="1" i="1">
                  <a:solidFill>
                    <a:srgbClr val="660066"/>
                  </a:solidFill>
                </a:rPr>
                <a:t>Оккупация Ираком Кувейта из-за превышения</a:t>
              </a:r>
            </a:p>
            <a:p>
              <a:pPr algn="ctr"/>
              <a:r>
                <a:rPr lang="ru-RU" b="1" i="1">
                  <a:solidFill>
                    <a:srgbClr val="660066"/>
                  </a:solidFill>
                </a:rPr>
                <a:t>Кувейтом экспортных квот.В январе 1991 года </a:t>
              </a:r>
            </a:p>
            <a:p>
              <a:pPr algn="ctr"/>
              <a:r>
                <a:rPr lang="ru-RU" b="1" i="1">
                  <a:solidFill>
                    <a:srgbClr val="660066"/>
                  </a:solidFill>
                </a:rPr>
                <a:t>США начали операцию «Буря в пустыне».</a:t>
              </a:r>
            </a:p>
          </p:txBody>
        </p:sp>
        <p:sp>
          <p:nvSpPr>
            <p:cNvPr id="17422" name="Text Box 10"/>
            <p:cNvSpPr txBox="1">
              <a:spLocks noChangeArrowheads="1"/>
            </p:cNvSpPr>
            <p:nvPr/>
          </p:nvSpPr>
          <p:spPr bwMode="auto">
            <a:xfrm>
              <a:off x="4682" y="372"/>
              <a:ext cx="947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ru-RU" sz="2800" b="1">
                  <a:solidFill>
                    <a:srgbClr val="FFFF00"/>
                  </a:solidFill>
                </a:rPr>
                <a:t>1990 год</a:t>
              </a:r>
            </a:p>
          </p:txBody>
        </p:sp>
      </p:grpSp>
      <p:grpSp>
        <p:nvGrpSpPr>
          <p:cNvPr id="3" name="Group 19"/>
          <p:cNvGrpSpPr>
            <a:grpSpLocks/>
          </p:cNvGrpSpPr>
          <p:nvPr/>
        </p:nvGrpSpPr>
        <p:grpSpPr bwMode="auto">
          <a:xfrm>
            <a:off x="250825" y="2060575"/>
            <a:ext cx="8756650" cy="1295400"/>
            <a:chOff x="158" y="1298"/>
            <a:chExt cx="5516" cy="816"/>
          </a:xfrm>
        </p:grpSpPr>
        <p:sp>
          <p:nvSpPr>
            <p:cNvPr id="17419" name="AutoShape 7"/>
            <p:cNvSpPr>
              <a:spLocks noChangeArrowheads="1"/>
            </p:cNvSpPr>
            <p:nvPr/>
          </p:nvSpPr>
          <p:spPr bwMode="auto">
            <a:xfrm>
              <a:off x="158" y="1298"/>
              <a:ext cx="5307" cy="816"/>
            </a:xfrm>
            <a:prstGeom prst="flowChartOnlineStorage">
              <a:avLst/>
            </a:prstGeom>
            <a:gradFill rotWithShape="1">
              <a:gsLst>
                <a:gs pos="0">
                  <a:srgbClr val="3399FF"/>
                </a:gs>
                <a:gs pos="50000">
                  <a:srgbClr val="66FFFF"/>
                </a:gs>
                <a:gs pos="100000">
                  <a:srgbClr val="3399FF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3399FF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b="1" i="1">
                  <a:solidFill>
                    <a:srgbClr val="000066"/>
                  </a:solidFill>
                </a:rPr>
                <a:t>К концу 1997 года объем добычи нефти странами </a:t>
              </a:r>
            </a:p>
            <a:p>
              <a:pPr algn="ctr"/>
              <a:r>
                <a:rPr lang="ru-RU" b="1" i="1">
                  <a:solidFill>
                    <a:srgbClr val="000066"/>
                  </a:solidFill>
                </a:rPr>
                <a:t>ОПЕК достиг рекордного уровня – 27,74 млн. </a:t>
              </a:r>
            </a:p>
            <a:p>
              <a:pPr algn="ctr"/>
              <a:r>
                <a:rPr lang="ru-RU" b="1" i="1">
                  <a:solidFill>
                    <a:srgbClr val="000066"/>
                  </a:solidFill>
                </a:rPr>
                <a:t>баррелей в день. Большинство стран постоянно </a:t>
              </a:r>
            </a:p>
            <a:p>
              <a:pPr algn="ctr"/>
              <a:r>
                <a:rPr lang="ru-RU" b="1" i="1">
                  <a:solidFill>
                    <a:srgbClr val="000066"/>
                  </a:solidFill>
                </a:rPr>
                <a:t>превышали свои квоты. Кризис перепроизводства.</a:t>
              </a:r>
            </a:p>
          </p:txBody>
        </p:sp>
        <p:sp>
          <p:nvSpPr>
            <p:cNvPr id="17420" name="Text Box 12"/>
            <p:cNvSpPr txBox="1">
              <a:spLocks noChangeArrowheads="1"/>
            </p:cNvSpPr>
            <p:nvPr/>
          </p:nvSpPr>
          <p:spPr bwMode="auto">
            <a:xfrm>
              <a:off x="4727" y="1415"/>
              <a:ext cx="947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ru-RU" sz="2800" b="1">
                  <a:solidFill>
                    <a:srgbClr val="FFFF00"/>
                  </a:solidFill>
                </a:rPr>
                <a:t>1998 год</a:t>
              </a:r>
            </a:p>
          </p:txBody>
        </p:sp>
      </p:grpSp>
      <p:grpSp>
        <p:nvGrpSpPr>
          <p:cNvPr id="4" name="Group 20"/>
          <p:cNvGrpSpPr>
            <a:grpSpLocks/>
          </p:cNvGrpSpPr>
          <p:nvPr/>
        </p:nvGrpSpPr>
        <p:grpSpPr bwMode="auto">
          <a:xfrm>
            <a:off x="179388" y="3716338"/>
            <a:ext cx="8964612" cy="1295400"/>
            <a:chOff x="113" y="2341"/>
            <a:chExt cx="5647" cy="816"/>
          </a:xfrm>
        </p:grpSpPr>
        <p:sp>
          <p:nvSpPr>
            <p:cNvPr id="65541" name="AutoShape 5"/>
            <p:cNvSpPr>
              <a:spLocks noChangeArrowheads="1"/>
            </p:cNvSpPr>
            <p:nvPr/>
          </p:nvSpPr>
          <p:spPr bwMode="auto">
            <a:xfrm>
              <a:off x="113" y="2341"/>
              <a:ext cx="5489" cy="816"/>
            </a:xfrm>
            <a:prstGeom prst="flowChartOnlineStorage">
              <a:avLst/>
            </a:prstGeom>
            <a:gradFill rotWithShape="1">
              <a:gsLst>
                <a:gs pos="0">
                  <a:schemeClr val="accent2"/>
                </a:gs>
                <a:gs pos="50000">
                  <a:srgbClr val="CCFFCC"/>
                </a:gs>
                <a:gs pos="100000">
                  <a:schemeClr val="accent2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pPr algn="ctr">
                <a:defRPr/>
              </a:pPr>
              <a:r>
                <a:rPr lang="ru-RU" b="1" i="1">
                  <a:solidFill>
                    <a:srgbClr val="660066"/>
                  </a:solidFill>
                </a:rPr>
                <a:t>После терактов цены на нефть пошли вниз. Страны</a:t>
              </a:r>
            </a:p>
            <a:p>
              <a:pPr algn="ctr">
                <a:defRPr/>
              </a:pPr>
              <a:r>
                <a:rPr lang="ru-RU" b="1" i="1">
                  <a:solidFill>
                    <a:srgbClr val="660066"/>
                  </a:solidFill>
                </a:rPr>
                <a:t>ОПЕК, собравшись на конференцию в Вене, решили</a:t>
              </a:r>
            </a:p>
            <a:p>
              <a:pPr algn="ctr">
                <a:defRPr/>
              </a:pPr>
              <a:r>
                <a:rPr lang="ru-RU" b="1" i="1">
                  <a:solidFill>
                    <a:srgbClr val="660066"/>
                  </a:solidFill>
                </a:rPr>
                <a:t>не сокращать экспорт.</a:t>
              </a:r>
            </a:p>
          </p:txBody>
        </p:sp>
        <p:sp>
          <p:nvSpPr>
            <p:cNvPr id="17418" name="Text Box 14"/>
            <p:cNvSpPr txBox="1">
              <a:spLocks noChangeArrowheads="1"/>
            </p:cNvSpPr>
            <p:nvPr/>
          </p:nvSpPr>
          <p:spPr bwMode="auto">
            <a:xfrm>
              <a:off x="4813" y="2523"/>
              <a:ext cx="947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ru-RU" sz="2800" b="1">
                  <a:solidFill>
                    <a:srgbClr val="FFFF00"/>
                  </a:solidFill>
                </a:rPr>
                <a:t>2001 год</a:t>
              </a:r>
            </a:p>
          </p:txBody>
        </p:sp>
      </p:grpSp>
      <p:grpSp>
        <p:nvGrpSpPr>
          <p:cNvPr id="5" name="Group 21"/>
          <p:cNvGrpSpPr>
            <a:grpSpLocks/>
          </p:cNvGrpSpPr>
          <p:nvPr/>
        </p:nvGrpSpPr>
        <p:grpSpPr bwMode="auto">
          <a:xfrm>
            <a:off x="179388" y="5300663"/>
            <a:ext cx="8964612" cy="1295400"/>
            <a:chOff x="113" y="3339"/>
            <a:chExt cx="5647" cy="816"/>
          </a:xfrm>
        </p:grpSpPr>
        <p:sp>
          <p:nvSpPr>
            <p:cNvPr id="17415" name="AutoShape 6"/>
            <p:cNvSpPr>
              <a:spLocks noChangeArrowheads="1"/>
            </p:cNvSpPr>
            <p:nvPr/>
          </p:nvSpPr>
          <p:spPr bwMode="auto">
            <a:xfrm>
              <a:off x="113" y="3339"/>
              <a:ext cx="5511" cy="816"/>
            </a:xfrm>
            <a:prstGeom prst="flowChartOnlineStorage">
              <a:avLst/>
            </a:prstGeom>
            <a:gradFill rotWithShape="1">
              <a:gsLst>
                <a:gs pos="0">
                  <a:srgbClr val="FF0000"/>
                </a:gs>
                <a:gs pos="50000">
                  <a:srgbClr val="FFCCCC"/>
                </a:gs>
                <a:gs pos="100000">
                  <a:srgbClr val="FF0000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0000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b="1" i="1">
                  <a:solidFill>
                    <a:srgbClr val="660033"/>
                  </a:solidFill>
                </a:rPr>
                <a:t>Восстановление мировой экономики после терактов</a:t>
              </a:r>
            </a:p>
            <a:p>
              <a:pPr algn="ctr"/>
              <a:r>
                <a:rPr lang="ru-RU" b="1" i="1">
                  <a:solidFill>
                    <a:srgbClr val="660033"/>
                  </a:solidFill>
                </a:rPr>
                <a:t>2001 года. Антитеррористическая операция в Афга-</a:t>
              </a:r>
            </a:p>
            <a:p>
              <a:pPr algn="ctr"/>
              <a:r>
                <a:rPr lang="ru-RU" b="1" i="1">
                  <a:solidFill>
                    <a:srgbClr val="660033"/>
                  </a:solidFill>
                </a:rPr>
                <a:t>нистане. Ожидаемая война США против Ирака.</a:t>
              </a:r>
            </a:p>
            <a:p>
              <a:pPr algn="ctr"/>
              <a:r>
                <a:rPr lang="ru-RU" b="1" i="1">
                  <a:solidFill>
                    <a:srgbClr val="660033"/>
                  </a:solidFill>
                </a:rPr>
                <a:t>Забастовки в Венесуэле.</a:t>
              </a:r>
            </a:p>
          </p:txBody>
        </p:sp>
        <p:sp>
          <p:nvSpPr>
            <p:cNvPr id="17416" name="Text Box 17"/>
            <p:cNvSpPr txBox="1">
              <a:spLocks noChangeArrowheads="1"/>
            </p:cNvSpPr>
            <p:nvPr/>
          </p:nvSpPr>
          <p:spPr bwMode="auto">
            <a:xfrm>
              <a:off x="4813" y="3475"/>
              <a:ext cx="947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ru-RU" sz="2800" b="1">
                  <a:solidFill>
                    <a:srgbClr val="FFFF00"/>
                  </a:solidFill>
                </a:rPr>
                <a:t>2002 год</a:t>
              </a:r>
            </a:p>
          </p:txBody>
        </p:sp>
      </p:grpSp>
      <p:sp>
        <p:nvSpPr>
          <p:cNvPr id="65558" name="AutoShape 22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748713" y="6524625"/>
            <a:ext cx="395287" cy="333375"/>
          </a:xfrm>
          <a:prstGeom prst="actionButtonBeginning">
            <a:avLst/>
          </a:prstGeom>
          <a:gradFill rotWithShape="1">
            <a:gsLst>
              <a:gs pos="0">
                <a:srgbClr val="FFFF00"/>
              </a:gs>
              <a:gs pos="100000">
                <a:srgbClr val="A50021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5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5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5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9" name="AutoShape 5"/>
          <p:cNvSpPr>
            <a:spLocks noChangeArrowheads="1"/>
          </p:cNvSpPr>
          <p:nvPr/>
        </p:nvSpPr>
        <p:spPr bwMode="auto">
          <a:xfrm>
            <a:off x="179388" y="188913"/>
            <a:ext cx="8713787" cy="6480175"/>
          </a:xfrm>
          <a:prstGeom prst="horizontalScroll">
            <a:avLst>
              <a:gd name="adj" fmla="val 12500"/>
            </a:avLst>
          </a:prstGeom>
          <a:gradFill rotWithShape="1">
            <a:gsLst>
              <a:gs pos="0">
                <a:srgbClr val="FBEAC7"/>
              </a:gs>
              <a:gs pos="9000">
                <a:srgbClr val="FEE7F2"/>
              </a:gs>
              <a:gs pos="17999">
                <a:srgbClr val="FAC77D"/>
              </a:gs>
              <a:gs pos="30499">
                <a:srgbClr val="FBA97D"/>
              </a:gs>
              <a:gs pos="41000">
                <a:srgbClr val="FBD49C"/>
              </a:gs>
              <a:gs pos="50000">
                <a:srgbClr val="FEE7F2"/>
              </a:gs>
              <a:gs pos="59000">
                <a:srgbClr val="FBD49C"/>
              </a:gs>
              <a:gs pos="69501">
                <a:srgbClr val="FBA97D"/>
              </a:gs>
              <a:gs pos="82001">
                <a:srgbClr val="FAC77D"/>
              </a:gs>
              <a:gs pos="91000">
                <a:srgbClr val="FEE7F2"/>
              </a:gs>
              <a:gs pos="100000">
                <a:srgbClr val="FBEAC7"/>
              </a:gs>
            </a:gsLst>
            <a:lin ang="27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150000"/>
              </a:lnSpc>
            </a:pPr>
            <a:r>
              <a:rPr lang="ru-RU" b="1" i="1">
                <a:solidFill>
                  <a:srgbClr val="800000"/>
                </a:solidFill>
              </a:rPr>
              <a:t>По доступным данным,  нефтяная промышленность США</a:t>
            </a:r>
          </a:p>
          <a:p>
            <a:pPr algn="ctr">
              <a:lnSpc>
                <a:spcPct val="150000"/>
              </a:lnSpc>
            </a:pPr>
            <a:r>
              <a:rPr lang="ru-RU" b="1" i="1">
                <a:solidFill>
                  <a:srgbClr val="800000"/>
                </a:solidFill>
              </a:rPr>
              <a:t>уже вступила в период истощения существующих ресурсов.</a:t>
            </a:r>
          </a:p>
          <a:p>
            <a:pPr algn="ctr">
              <a:lnSpc>
                <a:spcPct val="150000"/>
              </a:lnSpc>
            </a:pPr>
            <a:r>
              <a:rPr lang="ru-RU" b="1" i="1">
                <a:solidFill>
                  <a:srgbClr val="800000"/>
                </a:solidFill>
              </a:rPr>
              <a:t>В тех регионах, которые находятся в США или где – то ря-</a:t>
            </a:r>
          </a:p>
          <a:p>
            <a:pPr algn="ctr">
              <a:lnSpc>
                <a:spcPct val="150000"/>
              </a:lnSpc>
            </a:pPr>
            <a:r>
              <a:rPr lang="ru-RU" b="1" i="1">
                <a:solidFill>
                  <a:srgbClr val="800000"/>
                </a:solidFill>
              </a:rPr>
              <a:t>дом, перспективы нефтеразведки не блестящи.</a:t>
            </a:r>
          </a:p>
          <a:p>
            <a:pPr algn="ctr">
              <a:lnSpc>
                <a:spcPct val="150000"/>
              </a:lnSpc>
            </a:pPr>
            <a:r>
              <a:rPr lang="ru-RU" b="1" i="1">
                <a:solidFill>
                  <a:srgbClr val="800000"/>
                </a:solidFill>
              </a:rPr>
              <a:t>Мало шансов обеспечивать в ближайшие годы хотя бы </a:t>
            </a:r>
          </a:p>
          <a:p>
            <a:pPr algn="ctr">
              <a:lnSpc>
                <a:spcPct val="150000"/>
              </a:lnSpc>
            </a:pPr>
            <a:r>
              <a:rPr lang="ru-RU" b="1" i="1">
                <a:solidFill>
                  <a:srgbClr val="800000"/>
                </a:solidFill>
              </a:rPr>
              <a:t>восполнение запасов. Зависимость от поставок из стран </a:t>
            </a:r>
          </a:p>
          <a:p>
            <a:pPr algn="ctr">
              <a:lnSpc>
                <a:spcPct val="150000"/>
              </a:lnSpc>
            </a:pPr>
            <a:r>
              <a:rPr lang="ru-RU" b="1" i="1">
                <a:solidFill>
                  <a:srgbClr val="800000"/>
                </a:solidFill>
              </a:rPr>
              <a:t>Персидского залива увеличивается и для США, </a:t>
            </a:r>
          </a:p>
          <a:p>
            <a:pPr algn="ctr">
              <a:lnSpc>
                <a:spcPct val="150000"/>
              </a:lnSpc>
            </a:pPr>
            <a:r>
              <a:rPr lang="ru-RU" b="1" i="1">
                <a:solidFill>
                  <a:srgbClr val="800000"/>
                </a:solidFill>
              </a:rPr>
              <a:t>которые пока снабжаются в основном из других</a:t>
            </a:r>
          </a:p>
          <a:p>
            <a:pPr algn="ctr">
              <a:lnSpc>
                <a:spcPct val="150000"/>
              </a:lnSpc>
            </a:pPr>
            <a:r>
              <a:rPr lang="ru-RU" b="1" i="1">
                <a:solidFill>
                  <a:srgbClr val="800000"/>
                </a:solidFill>
              </a:rPr>
              <a:t>источников.</a:t>
            </a:r>
          </a:p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 cstate="print"/>
          <a:srcRect/>
          <a:stretch>
            <a:fillRect b="-95599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8" name="WordArt 4"/>
          <p:cNvSpPr>
            <a:spLocks noChangeArrowheads="1" noChangeShapeType="1" noTextEdit="1"/>
          </p:cNvSpPr>
          <p:nvPr/>
        </p:nvSpPr>
        <p:spPr bwMode="auto">
          <a:xfrm>
            <a:off x="468313" y="333375"/>
            <a:ext cx="4967287" cy="12954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TopLeft">
                <a:rot lat="0" lon="20519997" rev="0"/>
              </a:camera>
              <a:lightRig rig="legacyHarsh3" dir="r"/>
            </a:scene3d>
            <a:sp3d extrusionH="430200" prstMaterial="legacyMatte">
              <a:extrusionClr>
                <a:srgbClr val="0000CC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50000">
                      <a:srgbClr val="FF3399"/>
                    </a:gs>
                    <a:gs pos="100000">
                      <a:srgbClr val="FF0000"/>
                    </a:gs>
                  </a:gsLst>
                  <a:lin ang="5400000" scaled="1"/>
                </a:gradFill>
                <a:latin typeface="Arial"/>
                <a:cs typeface="Arial"/>
              </a:rPr>
              <a:t>На каких странах</a:t>
            </a:r>
          </a:p>
        </p:txBody>
      </p:sp>
      <p:sp>
        <p:nvSpPr>
          <p:cNvPr id="72709" name="WordArt 5"/>
          <p:cNvSpPr>
            <a:spLocks noChangeArrowheads="1" noChangeShapeType="1" noTextEdit="1"/>
          </p:cNvSpPr>
          <p:nvPr/>
        </p:nvSpPr>
        <p:spPr bwMode="auto">
          <a:xfrm rot="-260656">
            <a:off x="684213" y="1341438"/>
            <a:ext cx="6192837" cy="15494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35759"/>
              </a:avLst>
            </a:prstTxWarp>
            <a:scene3d>
              <a:camera prst="legacyPerspectiveTopLeft">
                <a:rot lat="0" lon="20519997" rev="0"/>
              </a:camera>
              <a:lightRig rig="legacyHarsh3" dir="r"/>
            </a:scene3d>
            <a:sp3d extrusionH="430200" prstMaterial="legacyMatte">
              <a:extrusionClr>
                <a:srgbClr val="0000CC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50000">
                      <a:srgbClr val="FF3399"/>
                    </a:gs>
                    <a:gs pos="100000">
                      <a:srgbClr val="FF0000"/>
                    </a:gs>
                  </a:gsLst>
                  <a:lin ang="5640000" scaled="1"/>
                </a:gradFill>
                <a:latin typeface="Arial"/>
                <a:cs typeface="Arial"/>
              </a:rPr>
              <a:t>будут сосредоточены</a:t>
            </a:r>
          </a:p>
        </p:txBody>
      </p:sp>
      <p:sp>
        <p:nvSpPr>
          <p:cNvPr id="72710" name="WordArt 6"/>
          <p:cNvSpPr>
            <a:spLocks noChangeArrowheads="1" noChangeShapeType="1" noTextEdit="1"/>
          </p:cNvSpPr>
          <p:nvPr/>
        </p:nvSpPr>
        <p:spPr bwMode="auto">
          <a:xfrm rot="-462602">
            <a:off x="339725" y="2492375"/>
            <a:ext cx="9145588" cy="19065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TopLeft">
                <a:rot lat="0" lon="20519997" rev="0"/>
              </a:camera>
              <a:lightRig rig="legacyHarsh3" dir="r"/>
            </a:scene3d>
            <a:sp3d extrusionH="430200" prstMaterial="legacyMatte">
              <a:extrusionClr>
                <a:srgbClr val="0000CC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50000">
                      <a:srgbClr val="FF3399"/>
                    </a:gs>
                    <a:gs pos="100000">
                      <a:srgbClr val="FF0000"/>
                    </a:gs>
                  </a:gsLst>
                  <a:lin ang="5820000" scaled="1"/>
                </a:gradFill>
                <a:latin typeface="Arial"/>
                <a:cs typeface="Arial"/>
              </a:rPr>
              <a:t>внешнеполитические усилия США?</a:t>
            </a:r>
          </a:p>
        </p:txBody>
      </p:sp>
      <p:sp>
        <p:nvSpPr>
          <p:cNvPr id="72711" name="WordArt 7"/>
          <p:cNvSpPr>
            <a:spLocks noChangeArrowheads="1" noChangeShapeType="1" noTextEdit="1"/>
          </p:cNvSpPr>
          <p:nvPr/>
        </p:nvSpPr>
        <p:spPr bwMode="auto">
          <a:xfrm>
            <a:off x="3779838" y="4292600"/>
            <a:ext cx="5364162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28575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0000CC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В ближайшие 10 лет? </a:t>
            </a:r>
          </a:p>
        </p:txBody>
      </p:sp>
      <p:sp>
        <p:nvSpPr>
          <p:cNvPr id="72712" name="WordArt 8"/>
          <p:cNvSpPr>
            <a:spLocks noChangeArrowheads="1" noChangeShapeType="1" noTextEdit="1"/>
          </p:cNvSpPr>
          <p:nvPr/>
        </p:nvSpPr>
        <p:spPr bwMode="auto">
          <a:xfrm>
            <a:off x="3995738" y="5589588"/>
            <a:ext cx="381635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28575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0000CC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В </a:t>
            </a:r>
            <a:r>
              <a:rPr lang="en-US" sz="3600" i="1" kern="10">
                <a:ln w="28575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0000CC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XXI </a:t>
            </a:r>
            <a:r>
              <a:rPr lang="ru-RU" sz="3600" i="1" kern="10">
                <a:ln w="28575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0000CC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веке?</a:t>
            </a:r>
          </a:p>
        </p:txBody>
      </p:sp>
      <p:pic>
        <p:nvPicPr>
          <p:cNvPr id="72713" name="VAMPIR01.mid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200" y="63087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" fill="hold"/>
                                        <p:tgtEl>
                                          <p:spTgt spid="727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727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27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34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713"/>
                </p:tgtEl>
              </p:cMediaNode>
            </p:audio>
          </p:childTnLst>
        </p:cTn>
      </p:par>
    </p:tnLst>
    <p:bldLst>
      <p:bldP spid="72708" grpId="0" animBg="1"/>
      <p:bldP spid="72709" grpId="0" animBg="1"/>
      <p:bldP spid="72710" grpId="0" animBg="1"/>
      <p:bldP spid="72711" grpId="0" animBg="1"/>
      <p:bldP spid="727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4" name="Picture 6" descr="j0303469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1700213"/>
            <a:ext cx="2663825" cy="202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2" name="WordArt 4"/>
          <p:cNvSpPr>
            <a:spLocks noChangeArrowheads="1" noChangeShapeType="1" noTextEdit="1"/>
          </p:cNvSpPr>
          <p:nvPr/>
        </p:nvSpPr>
        <p:spPr bwMode="auto">
          <a:xfrm>
            <a:off x="395288" y="333375"/>
            <a:ext cx="8208962" cy="187166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TopLeft">
                <a:rot lat="0" lon="20819997" rev="0"/>
              </a:camera>
              <a:lightRig rig="legacyHarsh3" dir="r"/>
            </a:scene3d>
            <a:sp3d extrusionH="430200" prstMaterial="legacyMatte">
              <a:extrusionClr>
                <a:srgbClr val="0080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00FFFF"/>
                    </a:gs>
                    <a:gs pos="100000">
                      <a:srgbClr val="00FFFF"/>
                    </a:gs>
                  </a:gsLst>
                  <a:lin ang="5400000" scaled="1"/>
                </a:gradFill>
                <a:latin typeface="Arial"/>
                <a:cs typeface="Arial"/>
              </a:rPr>
              <a:t>Источники:</a:t>
            </a:r>
          </a:p>
        </p:txBody>
      </p:sp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63500" y="3716338"/>
            <a:ext cx="9080500" cy="283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ru-RU" sz="2400" b="1">
                <a:solidFill>
                  <a:srgbClr val="003300"/>
                </a:solidFill>
              </a:rPr>
              <a:t>1. Максаковский В.П. «Географическая картина мира» 1995 год</a:t>
            </a:r>
          </a:p>
          <a:p>
            <a:pPr>
              <a:lnSpc>
                <a:spcPct val="150000"/>
              </a:lnSpc>
            </a:pPr>
            <a:r>
              <a:rPr lang="ru-RU" sz="2400" b="1">
                <a:solidFill>
                  <a:srgbClr val="003300"/>
                </a:solidFill>
              </a:rPr>
              <a:t>2. Родионова И.А. «География мирового хозяйства»  1996 год</a:t>
            </a:r>
          </a:p>
          <a:p>
            <a:pPr>
              <a:lnSpc>
                <a:spcPct val="150000"/>
              </a:lnSpc>
            </a:pPr>
            <a:r>
              <a:rPr lang="ru-RU" sz="2400" b="1">
                <a:solidFill>
                  <a:srgbClr val="003300"/>
                </a:solidFill>
              </a:rPr>
              <a:t>3.Мишняева Е.Ю. «География 10 – 11 класс» 1999 год</a:t>
            </a:r>
          </a:p>
          <a:p>
            <a:pPr>
              <a:lnSpc>
                <a:spcPct val="150000"/>
              </a:lnSpc>
            </a:pPr>
            <a:r>
              <a:rPr lang="ru-RU" sz="2400" b="1">
                <a:solidFill>
                  <a:srgbClr val="003300"/>
                </a:solidFill>
              </a:rPr>
              <a:t>4.Популярная энциклопедия «Страны и народы» 1997 год</a:t>
            </a:r>
          </a:p>
          <a:p>
            <a:pPr>
              <a:lnSpc>
                <a:spcPct val="150000"/>
              </a:lnSpc>
            </a:pPr>
            <a:r>
              <a:rPr lang="ru-RU" sz="2400" b="1">
                <a:solidFill>
                  <a:srgbClr val="003300"/>
                </a:solidFill>
              </a:rPr>
              <a:t>5.Журнал «Коммерсантъ ВЛАСТЬ» октябрь 2001 года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68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2" grpId="0" animBg="1"/>
      <p:bldP spid="686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blipFill dpi="0" rotWithShape="0">
          <a:blip r:embed="rId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8" name="Object 4"/>
          <p:cNvGraphicFramePr>
            <a:graphicFrameLocks noChangeAspect="1"/>
          </p:cNvGraphicFramePr>
          <p:nvPr>
            <p:ph sz="quarter" idx="4294967295"/>
          </p:nvPr>
        </p:nvGraphicFramePr>
        <p:xfrm>
          <a:off x="2627313" y="3573463"/>
          <a:ext cx="3600450" cy="2616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Clip" r:id="rId5" imgW="4663440" imgH="3390840" progId="MS_ClipArt_Gallery.2">
                  <p:embed/>
                </p:oleObj>
              </mc:Choice>
              <mc:Fallback>
                <p:oleObj name="Clip" r:id="rId5" imgW="4663440" imgH="3390840" progId="MS_ClipArt_Gallery.2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313" y="3573463"/>
                        <a:ext cx="3600450" cy="2616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36" name="WordArt 12"/>
          <p:cNvSpPr>
            <a:spLocks noChangeArrowheads="1" noChangeShapeType="1" noTextEdit="1"/>
          </p:cNvSpPr>
          <p:nvPr/>
        </p:nvSpPr>
        <p:spPr bwMode="auto">
          <a:xfrm>
            <a:off x="323850" y="260350"/>
            <a:ext cx="8496300" cy="331311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2278"/>
              </a:avLst>
            </a:prstTxWarp>
            <a:scene3d>
              <a:camera prst="legacyObliqueBottomLeft"/>
              <a:lightRig rig="legacyFlat3" dir="t"/>
            </a:scene3d>
            <a:sp3d extrusionH="430200" prstMaterial="legacyMatte">
              <a:extrusionClr>
                <a:srgbClr val="66FFFF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Спасибо за внимание.</a:t>
            </a:r>
          </a:p>
        </p:txBody>
      </p:sp>
      <p:pic>
        <p:nvPicPr>
          <p:cNvPr id="26638" name="j0213404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" fill="hold"/>
                                        <p:tgtEl>
                                          <p:spTgt spid="266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38"/>
                </p:tgtEl>
              </p:cMediaNode>
            </p:audio>
          </p:childTnLst>
        </p:cTn>
      </p:par>
    </p:tnLst>
    <p:bldLst>
      <p:bldP spid="2663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WordArt 4"/>
          <p:cNvSpPr>
            <a:spLocks noChangeArrowheads="1" noChangeShapeType="1" noTextEdit="1"/>
          </p:cNvSpPr>
          <p:nvPr/>
        </p:nvSpPr>
        <p:spPr bwMode="auto">
          <a:xfrm>
            <a:off x="395288" y="188913"/>
            <a:ext cx="5473700" cy="1125537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scene3d>
              <a:camera prst="legacyObliqueTopRight"/>
              <a:lightRig rig="legacyFlat3" dir="b"/>
            </a:scene3d>
            <a:sp3d extrusionH="430200" prstMaterial="legacyMatte">
              <a:extrusionClr>
                <a:srgbClr val="9966FF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A50021"/>
                    </a:gs>
                    <a:gs pos="50000">
                      <a:srgbClr val="FF9900"/>
                    </a:gs>
                    <a:gs pos="100000">
                      <a:srgbClr val="A50021"/>
                    </a:gs>
                  </a:gsLst>
                  <a:lin ang="5400000" scaled="1"/>
                </a:gradFill>
                <a:latin typeface="Impact"/>
              </a:rPr>
              <a:t>Содержание:</a:t>
            </a:r>
          </a:p>
        </p:txBody>
      </p:sp>
      <p:sp>
        <p:nvSpPr>
          <p:cNvPr id="37896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79388" y="1557338"/>
            <a:ext cx="6624637" cy="6477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00FF"/>
              </a:gs>
              <a:gs pos="100000">
                <a:srgbClr val="FF99FF"/>
              </a:gs>
            </a:gsLst>
            <a:path path="rect">
              <a:fillToRect t="100000" r="100000"/>
            </a:path>
          </a:gradFill>
          <a:ln w="9525">
            <a:round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CCFF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400" b="1">
                <a:solidFill>
                  <a:srgbClr val="660033"/>
                </a:solidFill>
              </a:rPr>
              <a:t>Общие сведения о нефтяной промышленности</a:t>
            </a:r>
          </a:p>
        </p:txBody>
      </p:sp>
      <p:sp>
        <p:nvSpPr>
          <p:cNvPr id="37897" name="AutoShape 9"/>
          <p:cNvSpPr>
            <a:spLocks noChangeArrowheads="1"/>
          </p:cNvSpPr>
          <p:nvPr/>
        </p:nvSpPr>
        <p:spPr bwMode="auto">
          <a:xfrm>
            <a:off x="827088" y="3644900"/>
            <a:ext cx="5545137" cy="71913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9900"/>
              </a:gs>
              <a:gs pos="100000">
                <a:srgbClr val="FFFF00"/>
              </a:gs>
            </a:gsLst>
            <a:path path="rect">
              <a:fillToRect t="100000" r="100000"/>
            </a:path>
          </a:gradFill>
          <a:ln w="9525">
            <a:round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b="1">
                <a:solidFill>
                  <a:srgbClr val="990000"/>
                </a:solidFill>
              </a:rPr>
              <a:t>Энергетический кризис 1973 – 1974годов</a:t>
            </a:r>
            <a:r>
              <a:rPr lang="ru-RU"/>
              <a:t> </a:t>
            </a:r>
          </a:p>
        </p:txBody>
      </p:sp>
      <p:sp>
        <p:nvSpPr>
          <p:cNvPr id="37899" name="AutoShape 11"/>
          <p:cNvSpPr>
            <a:spLocks noChangeArrowheads="1"/>
          </p:cNvSpPr>
          <p:nvPr/>
        </p:nvSpPr>
        <p:spPr bwMode="auto">
          <a:xfrm>
            <a:off x="4356100" y="4797425"/>
            <a:ext cx="2520950" cy="71913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FFFF"/>
              </a:gs>
              <a:gs pos="100000">
                <a:srgbClr val="CCCCFF"/>
              </a:gs>
            </a:gsLst>
            <a:path path="rect">
              <a:fillToRect t="100000" r="100000"/>
            </a:path>
          </a:gradFill>
          <a:ln w="9525">
            <a:round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FFFF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b="1">
                <a:solidFill>
                  <a:srgbClr val="000099"/>
                </a:solidFill>
              </a:rPr>
              <a:t>Нефть Аляски</a:t>
            </a:r>
          </a:p>
        </p:txBody>
      </p:sp>
      <p:sp>
        <p:nvSpPr>
          <p:cNvPr id="37900" name="AutoShape 12"/>
          <p:cNvSpPr>
            <a:spLocks noChangeArrowheads="1"/>
          </p:cNvSpPr>
          <p:nvPr/>
        </p:nvSpPr>
        <p:spPr bwMode="auto">
          <a:xfrm>
            <a:off x="323850" y="2636838"/>
            <a:ext cx="7920038" cy="5762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99FF"/>
              </a:gs>
              <a:gs pos="100000">
                <a:srgbClr val="99FF33"/>
              </a:gs>
            </a:gsLst>
            <a:path path="rect">
              <a:fillToRect t="100000" r="100000"/>
            </a:path>
          </a:gradFill>
          <a:ln w="9525">
            <a:round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CCFF99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b="1">
                <a:solidFill>
                  <a:srgbClr val="006600"/>
                </a:solidFill>
              </a:rPr>
              <a:t>Этапы исторического развития  нефтяной промышленности США</a:t>
            </a:r>
          </a:p>
          <a:p>
            <a:pPr algn="ctr"/>
            <a:r>
              <a:rPr lang="ru-RU" b="1">
                <a:solidFill>
                  <a:srgbClr val="006600"/>
                </a:solidFill>
              </a:rPr>
              <a:t>(</a:t>
            </a:r>
            <a:r>
              <a:rPr lang="en-US" b="1">
                <a:solidFill>
                  <a:srgbClr val="006600"/>
                </a:solidFill>
              </a:rPr>
              <a:t>XIX – XX </a:t>
            </a:r>
            <a:r>
              <a:rPr lang="ru-RU" b="1">
                <a:solidFill>
                  <a:srgbClr val="006600"/>
                </a:solidFill>
              </a:rPr>
              <a:t>века)</a:t>
            </a:r>
          </a:p>
        </p:txBody>
      </p:sp>
      <p:sp>
        <p:nvSpPr>
          <p:cNvPr id="37901" name="AutoShape 13"/>
          <p:cNvSpPr>
            <a:spLocks noChangeArrowheads="1"/>
          </p:cNvSpPr>
          <p:nvPr/>
        </p:nvSpPr>
        <p:spPr bwMode="auto">
          <a:xfrm>
            <a:off x="1187450" y="5876925"/>
            <a:ext cx="6911975" cy="69691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0066"/>
              </a:gs>
              <a:gs pos="100000">
                <a:srgbClr val="FFCCCC"/>
              </a:gs>
            </a:gsLst>
            <a:path path="rect">
              <a:fillToRect t="100000" r="100000"/>
            </a:path>
          </a:gradFill>
          <a:ln w="9525">
            <a:round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FF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b="1">
                <a:solidFill>
                  <a:srgbClr val="A50021"/>
                </a:solidFill>
              </a:rPr>
              <a:t>Перспективы развития нефтяной промышленности США</a:t>
            </a:r>
          </a:p>
        </p:txBody>
      </p:sp>
      <p:pic>
        <p:nvPicPr>
          <p:cNvPr id="37911" name="Picture 23" descr="j0283226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0"/>
            <a:ext cx="2124075" cy="191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1" name="Text Box 24"/>
          <p:cNvSpPr txBox="1">
            <a:spLocks noChangeArrowheads="1"/>
          </p:cNvSpPr>
          <p:nvPr/>
        </p:nvSpPr>
        <p:spPr bwMode="auto">
          <a:xfrm>
            <a:off x="1311275" y="4794250"/>
            <a:ext cx="184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ru-RU"/>
          </a:p>
        </p:txBody>
      </p:sp>
      <p:grpSp>
        <p:nvGrpSpPr>
          <p:cNvPr id="2" name="Group 26"/>
          <p:cNvGrpSpPr>
            <a:grpSpLocks/>
          </p:cNvGrpSpPr>
          <p:nvPr/>
        </p:nvGrpSpPr>
        <p:grpSpPr bwMode="auto">
          <a:xfrm>
            <a:off x="395288" y="4724400"/>
            <a:ext cx="3224212" cy="647700"/>
            <a:chOff x="249" y="2976"/>
            <a:chExt cx="2031" cy="408"/>
          </a:xfrm>
        </p:grpSpPr>
        <p:sp>
          <p:nvSpPr>
            <p:cNvPr id="8203" name="AutoShape 10"/>
            <p:cNvSpPr>
              <a:spLocks noChangeArrowheads="1"/>
            </p:cNvSpPr>
            <p:nvPr/>
          </p:nvSpPr>
          <p:spPr bwMode="auto">
            <a:xfrm>
              <a:off x="249" y="2976"/>
              <a:ext cx="2031" cy="40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99CC"/>
                </a:gs>
                <a:gs pos="100000">
                  <a:srgbClr val="99FF66"/>
                </a:gs>
              </a:gsLst>
              <a:path path="rect">
                <a:fillToRect t="100000" r="100000"/>
              </a:path>
            </a:gradFill>
            <a:ln w="9525">
              <a:round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FF66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ru-RU"/>
            </a:p>
          </p:txBody>
        </p:sp>
        <p:sp>
          <p:nvSpPr>
            <p:cNvPr id="8204" name="Text Box 25"/>
            <p:cNvSpPr txBox="1">
              <a:spLocks noChangeArrowheads="1"/>
            </p:cNvSpPr>
            <p:nvPr/>
          </p:nvSpPr>
          <p:spPr bwMode="auto">
            <a:xfrm>
              <a:off x="295" y="3022"/>
              <a:ext cx="1960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ru-RU" b="1">
                  <a:solidFill>
                    <a:srgbClr val="A50021"/>
                  </a:solidFill>
                </a:rPr>
                <a:t>Нефтяные ресурсы США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1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0" dur="500"/>
                                        <p:tgtEl>
                                          <p:spTgt spid="37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9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79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 animBg="1"/>
      <p:bldP spid="37896" grpId="0" animBg="1"/>
      <p:bldP spid="37897" grpId="0" animBg="1"/>
      <p:bldP spid="37899" grpId="0" animBg="1"/>
      <p:bldP spid="37900" grpId="0" animBg="1"/>
      <p:bldP spid="3790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9" name="Cloud"/>
          <p:cNvSpPr>
            <a:spLocks noChangeAspect="1" noEditPoints="1" noChangeArrowheads="1"/>
          </p:cNvSpPr>
          <p:nvPr/>
        </p:nvSpPr>
        <p:spPr bwMode="auto">
          <a:xfrm>
            <a:off x="1403350" y="2133600"/>
            <a:ext cx="3025775" cy="1408113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38100">
            <a:solidFill>
              <a:srgbClr val="000000"/>
            </a:solidFill>
            <a:miter lim="800000"/>
            <a:headEnd/>
            <a:tailEnd/>
          </a:ln>
          <a:effectLst>
            <a:outerShdw dist="99190" dir="3011666" algn="ctr" rotWithShape="0">
              <a:schemeClr val="tx1"/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1979613" y="2128838"/>
            <a:ext cx="90646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3200" b="1">
                <a:solidFill>
                  <a:srgbClr val="FFFF00"/>
                </a:solidFill>
              </a:rPr>
              <a:t>petr</a:t>
            </a:r>
            <a:endParaRPr lang="ru-RU" sz="3200" b="1">
              <a:solidFill>
                <a:srgbClr val="FFFF00"/>
              </a:solidFill>
            </a:endParaRPr>
          </a:p>
        </p:txBody>
      </p:sp>
      <p:sp>
        <p:nvSpPr>
          <p:cNvPr id="38918" name="Text Box 6"/>
          <p:cNvSpPr txBox="1">
            <a:spLocks noChangeArrowheads="1"/>
          </p:cNvSpPr>
          <p:nvPr/>
        </p:nvSpPr>
        <p:spPr bwMode="auto">
          <a:xfrm>
            <a:off x="2700338" y="2133600"/>
            <a:ext cx="129698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3200" b="1">
                <a:solidFill>
                  <a:srgbClr val="FFFF00"/>
                </a:solidFill>
              </a:rPr>
              <a:t>oleum</a:t>
            </a:r>
            <a:endParaRPr lang="ru-RU" sz="3200" b="1">
              <a:solidFill>
                <a:srgbClr val="FFFF00"/>
              </a:solidFill>
            </a:endParaRPr>
          </a:p>
        </p:txBody>
      </p:sp>
      <p:sp>
        <p:nvSpPr>
          <p:cNvPr id="38922" name="WordArt 10"/>
          <p:cNvSpPr>
            <a:spLocks noChangeArrowheads="1" noChangeShapeType="1" noTextEdit="1"/>
          </p:cNvSpPr>
          <p:nvPr/>
        </p:nvSpPr>
        <p:spPr bwMode="auto">
          <a:xfrm>
            <a:off x="684213" y="404813"/>
            <a:ext cx="7991475" cy="1366837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ru-RU" sz="3600" kern="10">
                <a:ln w="38100">
                  <a:pattFill prst="pct75">
                    <a:fgClr>
                      <a:srgbClr val="CC0066"/>
                    </a:fgClr>
                    <a:bgClr>
                      <a:srgbClr val="FFFFFF"/>
                    </a:bgClr>
                  </a:pattFill>
                  <a:round/>
                  <a:headEnd/>
                  <a:tailEnd/>
                </a:ln>
                <a:gradFill rotWithShape="1">
                  <a:gsLst>
                    <a:gs pos="0">
                      <a:srgbClr val="FF0066"/>
                    </a:gs>
                    <a:gs pos="50000">
                      <a:srgbClr val="FF33CC"/>
                    </a:gs>
                    <a:gs pos="100000">
                      <a:srgbClr val="FF0066"/>
                    </a:gs>
                  </a:gsLst>
                  <a:lin ang="5400000" scaled="1"/>
                </a:gradFill>
                <a:effectLst>
                  <a:outerShdw dist="68392" dir="1308085" algn="ctr" rotWithShape="0">
                    <a:srgbClr val="FF00FF"/>
                  </a:outerShdw>
                </a:effectLst>
                <a:latin typeface="Arial"/>
                <a:cs typeface="Arial"/>
              </a:rPr>
              <a:t>Общие сведения</a:t>
            </a:r>
          </a:p>
        </p:txBody>
      </p:sp>
      <p:sp>
        <p:nvSpPr>
          <p:cNvPr id="38923" name="WordArt 11"/>
          <p:cNvSpPr>
            <a:spLocks noChangeArrowheads="1" noChangeShapeType="1" noTextEdit="1"/>
          </p:cNvSpPr>
          <p:nvPr/>
        </p:nvSpPr>
        <p:spPr bwMode="auto">
          <a:xfrm>
            <a:off x="0" y="1484313"/>
            <a:ext cx="9144000" cy="28892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44276"/>
              </a:avLst>
            </a:prstTxWarp>
          </a:bodyPr>
          <a:lstStyle/>
          <a:p>
            <a:pPr algn="ctr"/>
            <a:r>
              <a:rPr lang="ru-RU" sz="3600" kern="10">
                <a:ln w="28575">
                  <a:pattFill prst="pct70">
                    <a:fgClr>
                      <a:srgbClr val="660033"/>
                    </a:fgClr>
                    <a:bgClr>
                      <a:srgbClr val="FFFFFF"/>
                    </a:bgClr>
                  </a:pattFill>
                  <a:round/>
                  <a:headEnd/>
                  <a:tailEnd/>
                </a:ln>
                <a:gradFill rotWithShape="1">
                  <a:gsLst>
                    <a:gs pos="0">
                      <a:srgbClr val="CC66FF"/>
                    </a:gs>
                    <a:gs pos="100000">
                      <a:srgbClr val="660066"/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FF0066"/>
                  </a:outerShdw>
                </a:effectLst>
                <a:latin typeface="Arial"/>
                <a:cs typeface="Arial"/>
              </a:rPr>
              <a:t>о нефтяной промышленности</a:t>
            </a:r>
          </a:p>
        </p:txBody>
      </p:sp>
      <p:graphicFrame>
        <p:nvGraphicFramePr>
          <p:cNvPr id="38924" name="Object 12"/>
          <p:cNvGraphicFramePr>
            <a:graphicFrameLocks noChangeAspect="1"/>
          </p:cNvGraphicFramePr>
          <p:nvPr/>
        </p:nvGraphicFramePr>
        <p:xfrm>
          <a:off x="6804025" y="1916113"/>
          <a:ext cx="2339975" cy="4941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Clip" r:id="rId4" imgW="3003120" imgH="5470200" progId="MS_ClipArt_Gallery.2">
                  <p:embed/>
                </p:oleObj>
              </mc:Choice>
              <mc:Fallback>
                <p:oleObj name="Clip" r:id="rId4" imgW="3003120" imgH="5470200" progId="MS_ClipArt_Gallery.2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04025" y="1916113"/>
                        <a:ext cx="2339975" cy="4941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25" name="WordArt 13"/>
          <p:cNvSpPr>
            <a:spLocks noChangeArrowheads="1" noChangeShapeType="1" noTextEdit="1"/>
          </p:cNvSpPr>
          <p:nvPr/>
        </p:nvSpPr>
        <p:spPr bwMode="auto">
          <a:xfrm>
            <a:off x="2195513" y="2781300"/>
            <a:ext cx="1512887" cy="611188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9933"/>
                  </a:solidFill>
                  <a:round/>
                  <a:headEnd/>
                  <a:tailEnd/>
                </a:ln>
                <a:solidFill>
                  <a:srgbClr val="FF9933"/>
                </a:solidFill>
                <a:latin typeface="Times New Roman"/>
                <a:cs typeface="Times New Roman"/>
              </a:rPr>
              <a:t>Сырая нефть</a:t>
            </a:r>
          </a:p>
        </p:txBody>
      </p:sp>
      <p:sp>
        <p:nvSpPr>
          <p:cNvPr id="38926" name="WordArt 14"/>
          <p:cNvSpPr>
            <a:spLocks noChangeArrowheads="1" noChangeShapeType="1" noTextEdit="1"/>
          </p:cNvSpPr>
          <p:nvPr/>
        </p:nvSpPr>
        <p:spPr bwMode="auto">
          <a:xfrm>
            <a:off x="539750" y="3716338"/>
            <a:ext cx="56165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ru-RU" sz="3600" kern="10">
                <a:ln w="317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FF"/>
                    </a:gs>
                    <a:gs pos="50000">
                      <a:schemeClr val="tx2">
                        <a:alpha val="50000"/>
                      </a:schemeClr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chemeClr val="tx2"/>
                  </a:outerShdw>
                </a:effectLst>
                <a:latin typeface="Arial"/>
                <a:cs typeface="Arial"/>
              </a:rPr>
              <a:t>Нефтяная промышленность</a:t>
            </a:r>
          </a:p>
        </p:txBody>
      </p:sp>
      <p:sp>
        <p:nvSpPr>
          <p:cNvPr id="38929" name="WordArt 17"/>
          <p:cNvSpPr>
            <a:spLocks noChangeArrowheads="1" noChangeShapeType="1" noTextEdit="1"/>
          </p:cNvSpPr>
          <p:nvPr/>
        </p:nvSpPr>
        <p:spPr bwMode="auto">
          <a:xfrm>
            <a:off x="539750" y="4292600"/>
            <a:ext cx="5600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33CCFF"/>
                  </a:outerShdw>
                </a:effectLst>
                <a:latin typeface="Arial"/>
                <a:cs typeface="Arial"/>
              </a:rPr>
              <a:t>Газовая промышленность</a:t>
            </a:r>
          </a:p>
        </p:txBody>
      </p:sp>
      <p:sp>
        <p:nvSpPr>
          <p:cNvPr id="38930" name="AutoShape 18"/>
          <p:cNvSpPr>
            <a:spLocks noChangeArrowheads="1"/>
          </p:cNvSpPr>
          <p:nvPr/>
        </p:nvSpPr>
        <p:spPr bwMode="auto">
          <a:xfrm>
            <a:off x="250825" y="5157788"/>
            <a:ext cx="6985000" cy="1512887"/>
          </a:xfrm>
          <a:prstGeom prst="foldedCorner">
            <a:avLst>
              <a:gd name="adj" fmla="val 125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Нефть – это большая и сложная группа твердых,</a:t>
            </a:r>
          </a:p>
          <a:p>
            <a:pPr algn="ctr"/>
            <a:r>
              <a:rPr lang="ru-RU" b="1"/>
              <a:t>газообразных и жидких углеводородов (соединения С и Н</a:t>
            </a:r>
            <a:r>
              <a:rPr lang="ru-RU" b="1" baseline="-25000"/>
              <a:t>2</a:t>
            </a:r>
            <a:r>
              <a:rPr lang="ru-RU" b="1"/>
              <a:t>),</a:t>
            </a:r>
          </a:p>
          <a:p>
            <a:pPr algn="ctr"/>
            <a:r>
              <a:rPr lang="ru-RU" b="1"/>
              <a:t>содержащая примеси </a:t>
            </a:r>
            <a:r>
              <a:rPr lang="en-US" b="1"/>
              <a:t>N</a:t>
            </a:r>
            <a:r>
              <a:rPr lang="en-US" b="1" baseline="-25000"/>
              <a:t>2</a:t>
            </a:r>
            <a:r>
              <a:rPr lang="en-US" b="1"/>
              <a:t>, O</a:t>
            </a:r>
            <a:r>
              <a:rPr lang="en-US" b="1" baseline="-25000"/>
              <a:t>2</a:t>
            </a:r>
            <a:r>
              <a:rPr lang="en-US" b="1"/>
              <a:t> </a:t>
            </a:r>
            <a:r>
              <a:rPr lang="ru-RU" b="1"/>
              <a:t>и </a:t>
            </a:r>
            <a:r>
              <a:rPr lang="en-US" b="1"/>
              <a:t>S</a:t>
            </a:r>
            <a:r>
              <a:rPr lang="ru-RU" b="1"/>
              <a:t>.</a:t>
            </a:r>
          </a:p>
          <a:p>
            <a:pPr algn="ctr"/>
            <a:r>
              <a:rPr lang="ru-RU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10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1000"/>
                                        <p:tgtEl>
                                          <p:spTgt spid="38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89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89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89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9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8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8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89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89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/>
      <p:bldP spid="38918" grpId="0"/>
      <p:bldP spid="38922" grpId="0" animBg="1"/>
      <p:bldP spid="38923" grpId="0" animBg="1"/>
      <p:bldP spid="38925" grpId="0" animBg="1"/>
      <p:bldP spid="38929" grpId="0" animBg="1"/>
      <p:bldP spid="389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1" name="WordArt 5"/>
          <p:cNvSpPr>
            <a:spLocks noChangeArrowheads="1" noChangeShapeType="1" noTextEdit="1"/>
          </p:cNvSpPr>
          <p:nvPr/>
        </p:nvSpPr>
        <p:spPr bwMode="auto">
          <a:xfrm>
            <a:off x="468313" y="188913"/>
            <a:ext cx="8353425" cy="119697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91838"/>
              </a:avLst>
            </a:prstTxWarp>
          </a:bodyPr>
          <a:lstStyle/>
          <a:p>
            <a:pPr algn="ctr"/>
            <a:r>
              <a:rPr lang="ru-RU" sz="3600" kern="10">
                <a:ln w="28575">
                  <a:solidFill>
                    <a:srgbClr val="A5002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00FFFF"/>
                    </a:gs>
                  </a:gsLst>
                  <a:lin ang="5400000" scaled="1"/>
                </a:gradFill>
                <a:effectLst>
                  <a:outerShdw dist="129515" dir="16878596" algn="ctr" rotWithShape="0">
                    <a:srgbClr val="FF6600"/>
                  </a:outerShdw>
                </a:effectLst>
                <a:latin typeface="Impact"/>
              </a:rPr>
              <a:t>Этапы развития нефтяной промышленности </a:t>
            </a:r>
          </a:p>
        </p:txBody>
      </p:sp>
      <p:sp>
        <p:nvSpPr>
          <p:cNvPr id="39944" name="WordArt 8"/>
          <p:cNvSpPr>
            <a:spLocks noChangeArrowheads="1" noChangeShapeType="1" noTextEdit="1"/>
          </p:cNvSpPr>
          <p:nvPr/>
        </p:nvSpPr>
        <p:spPr bwMode="auto">
          <a:xfrm>
            <a:off x="1763713" y="1773238"/>
            <a:ext cx="1511300" cy="92551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616"/>
              </a:avLst>
            </a:prstTxWarp>
          </a:bodyPr>
          <a:lstStyle/>
          <a:p>
            <a:pPr algn="ctr"/>
            <a:r>
              <a:rPr lang="ru-RU" sz="3600" kern="1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100000">
                      <a:srgbClr val="0033CC"/>
                    </a:gs>
                  </a:gsLst>
                  <a:lin ang="5400000" scaled="1"/>
                </a:gradFill>
                <a:effectLst>
                  <a:outerShdw dist="96720" dir="17591915" algn="ctr" rotWithShape="0">
                    <a:srgbClr val="FF6600">
                      <a:alpha val="79999"/>
                    </a:srgbClr>
                  </a:outerShdw>
                </a:effectLst>
                <a:latin typeface="Impact"/>
              </a:rPr>
              <a:t>США</a:t>
            </a:r>
          </a:p>
        </p:txBody>
      </p:sp>
      <p:grpSp>
        <p:nvGrpSpPr>
          <p:cNvPr id="2" name="Group 35"/>
          <p:cNvGrpSpPr>
            <a:grpSpLocks/>
          </p:cNvGrpSpPr>
          <p:nvPr/>
        </p:nvGrpSpPr>
        <p:grpSpPr bwMode="auto">
          <a:xfrm>
            <a:off x="323850" y="2565400"/>
            <a:ext cx="8604250" cy="4030663"/>
            <a:chOff x="0" y="1616"/>
            <a:chExt cx="5420" cy="2539"/>
          </a:xfrm>
        </p:grpSpPr>
        <p:grpSp>
          <p:nvGrpSpPr>
            <p:cNvPr id="9243" name="Group 22"/>
            <p:cNvGrpSpPr>
              <a:grpSpLocks/>
            </p:cNvGrpSpPr>
            <p:nvPr/>
          </p:nvGrpSpPr>
          <p:grpSpPr bwMode="auto">
            <a:xfrm>
              <a:off x="0" y="3521"/>
              <a:ext cx="1111" cy="634"/>
              <a:chOff x="0" y="3521"/>
              <a:chExt cx="1111" cy="634"/>
            </a:xfrm>
          </p:grpSpPr>
          <p:sp>
            <p:nvSpPr>
              <p:cNvPr id="9254" name="Line 10"/>
              <p:cNvSpPr>
                <a:spLocks noChangeShapeType="1"/>
              </p:cNvSpPr>
              <p:nvPr/>
            </p:nvSpPr>
            <p:spPr bwMode="auto">
              <a:xfrm>
                <a:off x="0" y="4155"/>
                <a:ext cx="952" cy="0"/>
              </a:xfrm>
              <a:prstGeom prst="line">
                <a:avLst/>
              </a:prstGeom>
              <a:noFill/>
              <a:ln w="57150">
                <a:solidFill>
                  <a:srgbClr val="FF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55" name="Line 11"/>
              <p:cNvSpPr>
                <a:spLocks noChangeShapeType="1"/>
              </p:cNvSpPr>
              <p:nvPr/>
            </p:nvSpPr>
            <p:spPr bwMode="auto">
              <a:xfrm flipV="1">
                <a:off x="952" y="3521"/>
                <a:ext cx="159" cy="634"/>
              </a:xfrm>
              <a:prstGeom prst="line">
                <a:avLst/>
              </a:prstGeom>
              <a:noFill/>
              <a:ln w="57150">
                <a:solidFill>
                  <a:srgbClr val="FF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244" name="Group 23"/>
            <p:cNvGrpSpPr>
              <a:grpSpLocks/>
            </p:cNvGrpSpPr>
            <p:nvPr/>
          </p:nvGrpSpPr>
          <p:grpSpPr bwMode="auto">
            <a:xfrm>
              <a:off x="1111" y="2886"/>
              <a:ext cx="1111" cy="634"/>
              <a:chOff x="0" y="3521"/>
              <a:chExt cx="1111" cy="634"/>
            </a:xfrm>
          </p:grpSpPr>
          <p:sp>
            <p:nvSpPr>
              <p:cNvPr id="9252" name="Line 24"/>
              <p:cNvSpPr>
                <a:spLocks noChangeShapeType="1"/>
              </p:cNvSpPr>
              <p:nvPr/>
            </p:nvSpPr>
            <p:spPr bwMode="auto">
              <a:xfrm>
                <a:off x="0" y="4155"/>
                <a:ext cx="952" cy="0"/>
              </a:xfrm>
              <a:prstGeom prst="line">
                <a:avLst/>
              </a:prstGeom>
              <a:noFill/>
              <a:ln w="57150">
                <a:solidFill>
                  <a:srgbClr val="FF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53" name="Line 25"/>
              <p:cNvSpPr>
                <a:spLocks noChangeShapeType="1"/>
              </p:cNvSpPr>
              <p:nvPr/>
            </p:nvSpPr>
            <p:spPr bwMode="auto">
              <a:xfrm flipV="1">
                <a:off x="952" y="3521"/>
                <a:ext cx="159" cy="634"/>
              </a:xfrm>
              <a:prstGeom prst="line">
                <a:avLst/>
              </a:prstGeom>
              <a:noFill/>
              <a:ln w="57150">
                <a:solidFill>
                  <a:srgbClr val="FF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245" name="Group 26"/>
            <p:cNvGrpSpPr>
              <a:grpSpLocks/>
            </p:cNvGrpSpPr>
            <p:nvPr/>
          </p:nvGrpSpPr>
          <p:grpSpPr bwMode="auto">
            <a:xfrm>
              <a:off x="2245" y="2251"/>
              <a:ext cx="1111" cy="634"/>
              <a:chOff x="0" y="3521"/>
              <a:chExt cx="1111" cy="634"/>
            </a:xfrm>
          </p:grpSpPr>
          <p:sp>
            <p:nvSpPr>
              <p:cNvPr id="9250" name="Line 27"/>
              <p:cNvSpPr>
                <a:spLocks noChangeShapeType="1"/>
              </p:cNvSpPr>
              <p:nvPr/>
            </p:nvSpPr>
            <p:spPr bwMode="auto">
              <a:xfrm>
                <a:off x="0" y="4155"/>
                <a:ext cx="952" cy="0"/>
              </a:xfrm>
              <a:prstGeom prst="line">
                <a:avLst/>
              </a:prstGeom>
              <a:noFill/>
              <a:ln w="57150">
                <a:solidFill>
                  <a:srgbClr val="FF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51" name="Line 28"/>
              <p:cNvSpPr>
                <a:spLocks noChangeShapeType="1"/>
              </p:cNvSpPr>
              <p:nvPr/>
            </p:nvSpPr>
            <p:spPr bwMode="auto">
              <a:xfrm flipV="1">
                <a:off x="952" y="3521"/>
                <a:ext cx="159" cy="634"/>
              </a:xfrm>
              <a:prstGeom prst="line">
                <a:avLst/>
              </a:prstGeom>
              <a:noFill/>
              <a:ln w="57150">
                <a:solidFill>
                  <a:srgbClr val="FF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246" name="Group 29"/>
            <p:cNvGrpSpPr>
              <a:grpSpLocks/>
            </p:cNvGrpSpPr>
            <p:nvPr/>
          </p:nvGrpSpPr>
          <p:grpSpPr bwMode="auto">
            <a:xfrm>
              <a:off x="3379" y="1616"/>
              <a:ext cx="1111" cy="634"/>
              <a:chOff x="0" y="3521"/>
              <a:chExt cx="1111" cy="634"/>
            </a:xfrm>
          </p:grpSpPr>
          <p:sp>
            <p:nvSpPr>
              <p:cNvPr id="9248" name="Line 30"/>
              <p:cNvSpPr>
                <a:spLocks noChangeShapeType="1"/>
              </p:cNvSpPr>
              <p:nvPr/>
            </p:nvSpPr>
            <p:spPr bwMode="auto">
              <a:xfrm>
                <a:off x="0" y="4155"/>
                <a:ext cx="952" cy="0"/>
              </a:xfrm>
              <a:prstGeom prst="line">
                <a:avLst/>
              </a:prstGeom>
              <a:noFill/>
              <a:ln w="57150">
                <a:solidFill>
                  <a:srgbClr val="FF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49" name="Line 31"/>
              <p:cNvSpPr>
                <a:spLocks noChangeShapeType="1"/>
              </p:cNvSpPr>
              <p:nvPr/>
            </p:nvSpPr>
            <p:spPr bwMode="auto">
              <a:xfrm flipV="1">
                <a:off x="952" y="3521"/>
                <a:ext cx="159" cy="634"/>
              </a:xfrm>
              <a:prstGeom prst="line">
                <a:avLst/>
              </a:prstGeom>
              <a:noFill/>
              <a:ln w="57150">
                <a:solidFill>
                  <a:srgbClr val="FF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247" name="Line 33"/>
            <p:cNvSpPr>
              <a:spLocks noChangeShapeType="1"/>
            </p:cNvSpPr>
            <p:nvPr/>
          </p:nvSpPr>
          <p:spPr bwMode="auto">
            <a:xfrm>
              <a:off x="4468" y="1616"/>
              <a:ext cx="952" cy="0"/>
            </a:xfrm>
            <a:prstGeom prst="line">
              <a:avLst/>
            </a:prstGeom>
            <a:noFill/>
            <a:ln w="57150">
              <a:solidFill>
                <a:srgbClr val="FF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39982" name="Picture 46" descr="j028294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221163"/>
            <a:ext cx="3276600" cy="2636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63"/>
          <p:cNvGrpSpPr>
            <a:grpSpLocks/>
          </p:cNvGrpSpPr>
          <p:nvPr/>
        </p:nvGrpSpPr>
        <p:grpSpPr bwMode="auto">
          <a:xfrm>
            <a:off x="250825" y="5154613"/>
            <a:ext cx="1512888" cy="1360487"/>
            <a:chOff x="158" y="3247"/>
            <a:chExt cx="953" cy="857"/>
          </a:xfrm>
        </p:grpSpPr>
        <p:sp>
          <p:nvSpPr>
            <p:cNvPr id="39977" name="AutoShape 41"/>
            <p:cNvSpPr>
              <a:spLocks noChangeArrowheads="1"/>
            </p:cNvSpPr>
            <p:nvPr/>
          </p:nvSpPr>
          <p:spPr bwMode="auto">
            <a:xfrm>
              <a:off x="158" y="3294"/>
              <a:ext cx="953" cy="810"/>
            </a:xfrm>
            <a:prstGeom prst="can">
              <a:avLst>
                <a:gd name="adj" fmla="val 25000"/>
              </a:avLst>
            </a:prstGeom>
            <a:solidFill>
              <a:srgbClr val="000000"/>
            </a:solidFill>
            <a:ln w="38100">
              <a:solidFill>
                <a:srgbClr val="663300"/>
              </a:solidFill>
              <a:round/>
              <a:headEnd/>
              <a:tailEnd/>
            </a:ln>
            <a:effectLst>
              <a:outerShdw dist="76200" dir="10800000" sy="50000" kx="-2453608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9241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204" y="3566"/>
              <a:ext cx="907" cy="385"/>
            </a:xfrm>
            <a:prstGeom prst="rect">
              <a:avLst/>
            </a:prstGeom>
          </p:spPr>
          <p:txBody>
            <a:bodyPr wrap="none" fromWordArt="1">
              <a:prstTxWarp prst="textCanDown">
                <a:avLst>
                  <a:gd name="adj" fmla="val 33333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latin typeface="Times New Roman"/>
                  <a:cs typeface="Times New Roman"/>
                </a:rPr>
                <a:t>1859-1870-е</a:t>
              </a:r>
            </a:p>
          </p:txBody>
        </p:sp>
        <p:sp>
          <p:nvSpPr>
            <p:cNvPr id="9242" name="Text Box 54"/>
            <p:cNvSpPr txBox="1">
              <a:spLocks noChangeArrowheads="1"/>
            </p:cNvSpPr>
            <p:nvPr/>
          </p:nvSpPr>
          <p:spPr bwMode="auto">
            <a:xfrm>
              <a:off x="418" y="3247"/>
              <a:ext cx="55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ru-RU" b="1">
                  <a:solidFill>
                    <a:schemeClr val="bg1"/>
                  </a:solidFill>
                </a:rPr>
                <a:t>1 этап</a:t>
              </a:r>
            </a:p>
          </p:txBody>
        </p:sp>
      </p:grpSp>
      <p:grpSp>
        <p:nvGrpSpPr>
          <p:cNvPr id="8" name="Group 64"/>
          <p:cNvGrpSpPr>
            <a:grpSpLocks/>
          </p:cNvGrpSpPr>
          <p:nvPr/>
        </p:nvGrpSpPr>
        <p:grpSpPr bwMode="auto">
          <a:xfrm>
            <a:off x="2051050" y="4149725"/>
            <a:ext cx="1511300" cy="1357313"/>
            <a:chOff x="1292" y="2614"/>
            <a:chExt cx="952" cy="855"/>
          </a:xfrm>
        </p:grpSpPr>
        <p:sp>
          <p:nvSpPr>
            <p:cNvPr id="39978" name="AutoShape 42"/>
            <p:cNvSpPr>
              <a:spLocks noChangeArrowheads="1"/>
            </p:cNvSpPr>
            <p:nvPr/>
          </p:nvSpPr>
          <p:spPr bwMode="auto">
            <a:xfrm>
              <a:off x="1292" y="2659"/>
              <a:ext cx="952" cy="810"/>
            </a:xfrm>
            <a:prstGeom prst="can">
              <a:avLst>
                <a:gd name="adj" fmla="val 25000"/>
              </a:avLst>
            </a:prstGeom>
            <a:solidFill>
              <a:srgbClr val="000000"/>
            </a:solidFill>
            <a:ln w="38100">
              <a:solidFill>
                <a:srgbClr val="663300"/>
              </a:solidFill>
              <a:round/>
              <a:headEnd/>
              <a:tailEnd/>
            </a:ln>
            <a:effectLst>
              <a:outerShdw sy="50000" kx="-2453608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9238" name="WordArt 49"/>
            <p:cNvSpPr>
              <a:spLocks noChangeArrowheads="1" noChangeShapeType="1" noTextEdit="1"/>
            </p:cNvSpPr>
            <p:nvPr/>
          </p:nvSpPr>
          <p:spPr bwMode="auto">
            <a:xfrm>
              <a:off x="1338" y="2931"/>
              <a:ext cx="862" cy="385"/>
            </a:xfrm>
            <a:prstGeom prst="rect">
              <a:avLst/>
            </a:prstGeom>
          </p:spPr>
          <p:txBody>
            <a:bodyPr wrap="none" fromWordArt="1">
              <a:prstTxWarp prst="textCanDown">
                <a:avLst>
                  <a:gd name="adj" fmla="val 33333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latin typeface="Times New Roman"/>
                  <a:cs typeface="Times New Roman"/>
                </a:rPr>
                <a:t>1880-1910 гг</a:t>
              </a:r>
            </a:p>
          </p:txBody>
        </p:sp>
        <p:sp>
          <p:nvSpPr>
            <p:cNvPr id="9239" name="Text Box 56"/>
            <p:cNvSpPr txBox="1">
              <a:spLocks noChangeArrowheads="1"/>
            </p:cNvSpPr>
            <p:nvPr/>
          </p:nvSpPr>
          <p:spPr bwMode="auto">
            <a:xfrm>
              <a:off x="1519" y="2614"/>
              <a:ext cx="55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ru-RU" b="1">
                  <a:solidFill>
                    <a:schemeClr val="bg1"/>
                  </a:solidFill>
                </a:rPr>
                <a:t>2 этап</a:t>
              </a:r>
            </a:p>
          </p:txBody>
        </p:sp>
      </p:grpSp>
      <p:grpSp>
        <p:nvGrpSpPr>
          <p:cNvPr id="9" name="Group 65"/>
          <p:cNvGrpSpPr>
            <a:grpSpLocks/>
          </p:cNvGrpSpPr>
          <p:nvPr/>
        </p:nvGrpSpPr>
        <p:grpSpPr bwMode="auto">
          <a:xfrm>
            <a:off x="3851275" y="3141663"/>
            <a:ext cx="1512888" cy="1357312"/>
            <a:chOff x="2426" y="1979"/>
            <a:chExt cx="953" cy="855"/>
          </a:xfrm>
        </p:grpSpPr>
        <p:sp>
          <p:nvSpPr>
            <p:cNvPr id="39979" name="AutoShape 43"/>
            <p:cNvSpPr>
              <a:spLocks noChangeArrowheads="1"/>
            </p:cNvSpPr>
            <p:nvPr/>
          </p:nvSpPr>
          <p:spPr bwMode="auto">
            <a:xfrm>
              <a:off x="2426" y="2024"/>
              <a:ext cx="953" cy="810"/>
            </a:xfrm>
            <a:prstGeom prst="can">
              <a:avLst>
                <a:gd name="adj" fmla="val 25000"/>
              </a:avLst>
            </a:prstGeom>
            <a:solidFill>
              <a:srgbClr val="000000"/>
            </a:solidFill>
            <a:ln w="38100">
              <a:solidFill>
                <a:srgbClr val="663300"/>
              </a:solidFill>
              <a:round/>
              <a:headEnd/>
              <a:tailEnd/>
            </a:ln>
            <a:effectLst>
              <a:outerShdw sy="50000" kx="-2453608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9235" name="WordArt 51"/>
            <p:cNvSpPr>
              <a:spLocks noChangeArrowheads="1" noChangeShapeType="1" noTextEdit="1"/>
            </p:cNvSpPr>
            <p:nvPr/>
          </p:nvSpPr>
          <p:spPr bwMode="auto">
            <a:xfrm>
              <a:off x="2426" y="2341"/>
              <a:ext cx="952" cy="385"/>
            </a:xfrm>
            <a:prstGeom prst="rect">
              <a:avLst/>
            </a:prstGeom>
          </p:spPr>
          <p:txBody>
            <a:bodyPr wrap="none" fromWordArt="1">
              <a:prstTxWarp prst="textCanDown">
                <a:avLst>
                  <a:gd name="adj" fmla="val 33333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latin typeface="Times New Roman"/>
                  <a:cs typeface="Times New Roman"/>
                </a:rPr>
                <a:t>1911-1920-е</a:t>
              </a:r>
            </a:p>
          </p:txBody>
        </p:sp>
        <p:sp>
          <p:nvSpPr>
            <p:cNvPr id="9236" name="Text Box 58"/>
            <p:cNvSpPr txBox="1">
              <a:spLocks noChangeArrowheads="1"/>
            </p:cNvSpPr>
            <p:nvPr/>
          </p:nvSpPr>
          <p:spPr bwMode="auto">
            <a:xfrm>
              <a:off x="2608" y="1979"/>
              <a:ext cx="55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ru-RU" b="1">
                  <a:solidFill>
                    <a:schemeClr val="bg1"/>
                  </a:solidFill>
                </a:rPr>
                <a:t>3 этап</a:t>
              </a:r>
            </a:p>
          </p:txBody>
        </p:sp>
      </p:grpSp>
      <p:grpSp>
        <p:nvGrpSpPr>
          <p:cNvPr id="10" name="Group 66"/>
          <p:cNvGrpSpPr>
            <a:grpSpLocks/>
          </p:cNvGrpSpPr>
          <p:nvPr/>
        </p:nvGrpSpPr>
        <p:grpSpPr bwMode="auto">
          <a:xfrm>
            <a:off x="5651500" y="2133600"/>
            <a:ext cx="1514475" cy="1357313"/>
            <a:chOff x="3560" y="1344"/>
            <a:chExt cx="954" cy="855"/>
          </a:xfrm>
        </p:grpSpPr>
        <p:sp>
          <p:nvSpPr>
            <p:cNvPr id="39980" name="AutoShape 44"/>
            <p:cNvSpPr>
              <a:spLocks noChangeArrowheads="1"/>
            </p:cNvSpPr>
            <p:nvPr/>
          </p:nvSpPr>
          <p:spPr bwMode="auto">
            <a:xfrm>
              <a:off x="3560" y="1389"/>
              <a:ext cx="952" cy="810"/>
            </a:xfrm>
            <a:prstGeom prst="can">
              <a:avLst>
                <a:gd name="adj" fmla="val 25000"/>
              </a:avLst>
            </a:prstGeom>
            <a:solidFill>
              <a:srgbClr val="000000"/>
            </a:solidFill>
            <a:ln w="38100">
              <a:solidFill>
                <a:srgbClr val="663300"/>
              </a:solidFill>
              <a:round/>
              <a:headEnd/>
              <a:tailEnd/>
            </a:ln>
            <a:effectLst>
              <a:outerShdw sy="50000" kx="-2453608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9232" name="WordArt 52"/>
            <p:cNvSpPr>
              <a:spLocks noChangeArrowheads="1" noChangeShapeType="1" noTextEdit="1"/>
            </p:cNvSpPr>
            <p:nvPr/>
          </p:nvSpPr>
          <p:spPr bwMode="auto">
            <a:xfrm>
              <a:off x="3606" y="1616"/>
              <a:ext cx="908" cy="385"/>
            </a:xfrm>
            <a:prstGeom prst="rect">
              <a:avLst/>
            </a:prstGeom>
          </p:spPr>
          <p:txBody>
            <a:bodyPr wrap="none" fromWordArt="1">
              <a:prstTxWarp prst="textCanDown">
                <a:avLst>
                  <a:gd name="adj" fmla="val 33333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latin typeface="Times New Roman"/>
                  <a:cs typeface="Times New Roman"/>
                </a:rPr>
                <a:t>1930-е гг</a:t>
              </a:r>
            </a:p>
          </p:txBody>
        </p:sp>
        <p:sp>
          <p:nvSpPr>
            <p:cNvPr id="9233" name="Text Box 60"/>
            <p:cNvSpPr txBox="1">
              <a:spLocks noChangeArrowheads="1"/>
            </p:cNvSpPr>
            <p:nvPr/>
          </p:nvSpPr>
          <p:spPr bwMode="auto">
            <a:xfrm>
              <a:off x="3696" y="1344"/>
              <a:ext cx="55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ru-RU" b="1">
                  <a:solidFill>
                    <a:schemeClr val="bg1"/>
                  </a:solidFill>
                </a:rPr>
                <a:t>4 этап</a:t>
              </a:r>
            </a:p>
          </p:txBody>
        </p:sp>
      </p:grpSp>
      <p:grpSp>
        <p:nvGrpSpPr>
          <p:cNvPr id="11" name="Group 67"/>
          <p:cNvGrpSpPr>
            <a:grpSpLocks/>
          </p:cNvGrpSpPr>
          <p:nvPr/>
        </p:nvGrpSpPr>
        <p:grpSpPr bwMode="auto">
          <a:xfrm>
            <a:off x="7451725" y="1125538"/>
            <a:ext cx="1512888" cy="1357312"/>
            <a:chOff x="4694" y="709"/>
            <a:chExt cx="953" cy="855"/>
          </a:xfrm>
        </p:grpSpPr>
        <p:sp>
          <p:nvSpPr>
            <p:cNvPr id="39981" name="AutoShape 45"/>
            <p:cNvSpPr>
              <a:spLocks noChangeArrowheads="1"/>
            </p:cNvSpPr>
            <p:nvPr/>
          </p:nvSpPr>
          <p:spPr bwMode="auto">
            <a:xfrm>
              <a:off x="4694" y="754"/>
              <a:ext cx="953" cy="810"/>
            </a:xfrm>
            <a:prstGeom prst="can">
              <a:avLst>
                <a:gd name="adj" fmla="val 25000"/>
              </a:avLst>
            </a:prstGeom>
            <a:solidFill>
              <a:srgbClr val="000000"/>
            </a:solidFill>
            <a:ln w="38100">
              <a:solidFill>
                <a:srgbClr val="663300"/>
              </a:solidFill>
              <a:round/>
              <a:headEnd/>
              <a:tailEnd/>
            </a:ln>
            <a:effectLst>
              <a:outerShdw sy="50000" kx="-2453608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9229" name="WordArt 53"/>
            <p:cNvSpPr>
              <a:spLocks noChangeArrowheads="1" noChangeShapeType="1" noTextEdit="1"/>
            </p:cNvSpPr>
            <p:nvPr/>
          </p:nvSpPr>
          <p:spPr bwMode="auto">
            <a:xfrm>
              <a:off x="4694" y="1026"/>
              <a:ext cx="953" cy="385"/>
            </a:xfrm>
            <a:prstGeom prst="rect">
              <a:avLst/>
            </a:prstGeom>
          </p:spPr>
          <p:txBody>
            <a:bodyPr wrap="none" fromWordArt="1">
              <a:prstTxWarp prst="textCanDown">
                <a:avLst>
                  <a:gd name="adj" fmla="val 33333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latin typeface="Times New Roman"/>
                  <a:cs typeface="Times New Roman"/>
                </a:rPr>
                <a:t>2-я пол.</a:t>
              </a:r>
              <a:r>
                <a:rPr lang="en-US" sz="3600" kern="10"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latin typeface="Times New Roman"/>
                  <a:cs typeface="Times New Roman"/>
                </a:rPr>
                <a:t>XX </a:t>
              </a:r>
              <a:r>
                <a:rPr lang="ru-RU" sz="3600" kern="10"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latin typeface="Times New Roman"/>
                  <a:cs typeface="Times New Roman"/>
                </a:rPr>
                <a:t>в.</a:t>
              </a:r>
            </a:p>
          </p:txBody>
        </p:sp>
        <p:sp>
          <p:nvSpPr>
            <p:cNvPr id="9230" name="Text Box 62"/>
            <p:cNvSpPr txBox="1">
              <a:spLocks noChangeArrowheads="1"/>
            </p:cNvSpPr>
            <p:nvPr/>
          </p:nvSpPr>
          <p:spPr bwMode="auto">
            <a:xfrm>
              <a:off x="4876" y="709"/>
              <a:ext cx="55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ru-RU" b="1">
                  <a:solidFill>
                    <a:schemeClr val="bg1"/>
                  </a:solidFill>
                </a:rPr>
                <a:t>5 этап</a:t>
              </a:r>
            </a:p>
          </p:txBody>
        </p:sp>
      </p:grpSp>
      <p:sp>
        <p:nvSpPr>
          <p:cNvPr id="9227" name="AutoShape 68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820150" y="6524625"/>
            <a:ext cx="323850" cy="333375"/>
          </a:xfrm>
          <a:prstGeom prst="actionButtonEnd">
            <a:avLst/>
          </a:prstGeom>
          <a:gradFill rotWithShape="1">
            <a:gsLst>
              <a:gs pos="0">
                <a:srgbClr val="FFFF00"/>
              </a:gs>
              <a:gs pos="100000">
                <a:srgbClr val="A50021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39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1" grpId="0" animBg="1"/>
      <p:bldP spid="3994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1"/>
          <p:cNvGrpSpPr>
            <a:grpSpLocks/>
          </p:cNvGrpSpPr>
          <p:nvPr/>
        </p:nvGrpSpPr>
        <p:grpSpPr bwMode="auto">
          <a:xfrm>
            <a:off x="468313" y="188913"/>
            <a:ext cx="8281987" cy="1223962"/>
            <a:chOff x="295" y="119"/>
            <a:chExt cx="5217" cy="771"/>
          </a:xfrm>
        </p:grpSpPr>
        <p:sp>
          <p:nvSpPr>
            <p:cNvPr id="10260" name="AutoShape 4"/>
            <p:cNvSpPr>
              <a:spLocks noChangeArrowheads="1"/>
            </p:cNvSpPr>
            <p:nvPr/>
          </p:nvSpPr>
          <p:spPr bwMode="auto">
            <a:xfrm>
              <a:off x="295" y="119"/>
              <a:ext cx="5217" cy="771"/>
            </a:xfrm>
            <a:prstGeom prst="can">
              <a:avLst>
                <a:gd name="adj" fmla="val 33074"/>
              </a:avLst>
            </a:prstGeom>
            <a:gradFill rotWithShape="1">
              <a:gsLst>
                <a:gs pos="0">
                  <a:srgbClr val="FFCC66"/>
                </a:gs>
                <a:gs pos="50000">
                  <a:srgbClr val="CCFF33"/>
                </a:gs>
                <a:gs pos="100000">
                  <a:srgbClr val="FFCC66"/>
                </a:gs>
              </a:gsLst>
              <a:lin ang="5400000" scaled="1"/>
            </a:gradFill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0261" name="Text Box 6"/>
            <p:cNvSpPr txBox="1">
              <a:spLocks noChangeArrowheads="1"/>
            </p:cNvSpPr>
            <p:nvPr/>
          </p:nvSpPr>
          <p:spPr bwMode="auto">
            <a:xfrm>
              <a:off x="2517" y="119"/>
              <a:ext cx="732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ru-RU" sz="2800" b="1">
                  <a:solidFill>
                    <a:srgbClr val="0000FF"/>
                  </a:solidFill>
                </a:rPr>
                <a:t>1 этап</a:t>
              </a:r>
            </a:p>
          </p:txBody>
        </p:sp>
        <p:sp>
          <p:nvSpPr>
            <p:cNvPr id="10262" name="Text Box 8"/>
            <p:cNvSpPr txBox="1">
              <a:spLocks noChangeArrowheads="1"/>
            </p:cNvSpPr>
            <p:nvPr/>
          </p:nvSpPr>
          <p:spPr bwMode="auto">
            <a:xfrm>
              <a:off x="431" y="346"/>
              <a:ext cx="4820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lnSpc>
                  <a:spcPct val="80000"/>
                </a:lnSpc>
              </a:pPr>
              <a:r>
                <a:rPr lang="ru-RU" b="1" i="1">
                  <a:solidFill>
                    <a:srgbClr val="660066"/>
                  </a:solidFill>
                </a:rPr>
                <a:t>Периад </a:t>
              </a:r>
              <a:r>
                <a:rPr lang="ru-RU" b="1" i="1" u="sng">
                  <a:solidFill>
                    <a:srgbClr val="660066"/>
                  </a:solidFill>
                </a:rPr>
                <a:t>нецивилизованной разработки</a:t>
              </a:r>
              <a:r>
                <a:rPr lang="ru-RU" b="1" i="1">
                  <a:solidFill>
                    <a:srgbClr val="660066"/>
                  </a:solidFill>
                </a:rPr>
                <a:t> начался в 1859 году, когда полковник Эдвин Л.Дрейк пробурил около Титусвила (Пенсильва-</a:t>
              </a:r>
            </a:p>
            <a:p>
              <a:pPr>
                <a:lnSpc>
                  <a:spcPct val="80000"/>
                </a:lnSpc>
              </a:pPr>
              <a:r>
                <a:rPr lang="ru-RU" b="1" i="1">
                  <a:solidFill>
                    <a:srgbClr val="660066"/>
                  </a:solidFill>
                </a:rPr>
                <a:t>ния) первую нефтяную скважину</a:t>
              </a:r>
              <a:r>
                <a:rPr lang="ru-RU">
                  <a:solidFill>
                    <a:srgbClr val="660066"/>
                  </a:solidFill>
                </a:rPr>
                <a:t>.</a:t>
              </a:r>
            </a:p>
          </p:txBody>
        </p:sp>
      </p:grpSp>
      <p:grpSp>
        <p:nvGrpSpPr>
          <p:cNvPr id="3" name="Group 32"/>
          <p:cNvGrpSpPr>
            <a:grpSpLocks/>
          </p:cNvGrpSpPr>
          <p:nvPr/>
        </p:nvGrpSpPr>
        <p:grpSpPr bwMode="auto">
          <a:xfrm>
            <a:off x="468313" y="1484313"/>
            <a:ext cx="8207375" cy="1223962"/>
            <a:chOff x="295" y="935"/>
            <a:chExt cx="5170" cy="771"/>
          </a:xfrm>
        </p:grpSpPr>
        <p:sp>
          <p:nvSpPr>
            <p:cNvPr id="10257" name="AutoShape 9"/>
            <p:cNvSpPr>
              <a:spLocks noChangeArrowheads="1"/>
            </p:cNvSpPr>
            <p:nvPr/>
          </p:nvSpPr>
          <p:spPr bwMode="auto">
            <a:xfrm>
              <a:off x="295" y="981"/>
              <a:ext cx="5170" cy="725"/>
            </a:xfrm>
            <a:prstGeom prst="flowChartMagneticDisk">
              <a:avLst/>
            </a:prstGeom>
            <a:gradFill rotWithShape="1">
              <a:gsLst>
                <a:gs pos="0">
                  <a:srgbClr val="9999FF"/>
                </a:gs>
                <a:gs pos="50000">
                  <a:srgbClr val="FFCCCC"/>
                </a:gs>
                <a:gs pos="100000">
                  <a:srgbClr val="9999FF"/>
                </a:gs>
              </a:gsLst>
              <a:lin ang="5400000" scaled="1"/>
            </a:gradFill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0258" name="Text Box 16"/>
            <p:cNvSpPr txBox="1">
              <a:spLocks noChangeArrowheads="1"/>
            </p:cNvSpPr>
            <p:nvPr/>
          </p:nvSpPr>
          <p:spPr bwMode="auto">
            <a:xfrm>
              <a:off x="2426" y="935"/>
              <a:ext cx="732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ru-RU" sz="2800" b="1">
                  <a:solidFill>
                    <a:srgbClr val="0000FF"/>
                  </a:solidFill>
                </a:rPr>
                <a:t>2 этап</a:t>
              </a:r>
            </a:p>
          </p:txBody>
        </p:sp>
        <p:sp>
          <p:nvSpPr>
            <p:cNvPr id="10259" name="Rectangle 17"/>
            <p:cNvSpPr>
              <a:spLocks noChangeArrowheads="1"/>
            </p:cNvSpPr>
            <p:nvPr/>
          </p:nvSpPr>
          <p:spPr bwMode="auto">
            <a:xfrm>
              <a:off x="385" y="1253"/>
              <a:ext cx="5035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ru-RU"/>
                <a:t> </a:t>
              </a:r>
              <a:r>
                <a:rPr lang="ru-RU" b="1" i="1">
                  <a:solidFill>
                    <a:srgbClr val="660066"/>
                  </a:solidFill>
                </a:rPr>
                <a:t>Образование Standart Oil Compani.Контроль цен над переработкой, </a:t>
              </a:r>
            </a:p>
            <a:p>
              <a:pPr>
                <a:lnSpc>
                  <a:spcPct val="80000"/>
                </a:lnSpc>
              </a:pPr>
              <a:r>
                <a:rPr lang="ru-RU" b="1" i="1">
                  <a:solidFill>
                    <a:srgbClr val="660066"/>
                  </a:solidFill>
                </a:rPr>
                <a:t>транспортировкой, добычей и сбытом нефти.</a:t>
              </a:r>
            </a:p>
          </p:txBody>
        </p:sp>
      </p:grpSp>
      <p:grpSp>
        <p:nvGrpSpPr>
          <p:cNvPr id="4" name="Group 33"/>
          <p:cNvGrpSpPr>
            <a:grpSpLocks/>
          </p:cNvGrpSpPr>
          <p:nvPr/>
        </p:nvGrpSpPr>
        <p:grpSpPr bwMode="auto">
          <a:xfrm>
            <a:off x="250825" y="2968625"/>
            <a:ext cx="8893175" cy="1252538"/>
            <a:chOff x="158" y="1870"/>
            <a:chExt cx="5602" cy="789"/>
          </a:xfrm>
        </p:grpSpPr>
        <p:sp>
          <p:nvSpPr>
            <p:cNvPr id="10254" name="AutoShape 11"/>
            <p:cNvSpPr>
              <a:spLocks noChangeArrowheads="1"/>
            </p:cNvSpPr>
            <p:nvPr/>
          </p:nvSpPr>
          <p:spPr bwMode="auto">
            <a:xfrm>
              <a:off x="158" y="1888"/>
              <a:ext cx="5465" cy="771"/>
            </a:xfrm>
            <a:prstGeom prst="flowChartMagneticDisk">
              <a:avLst/>
            </a:prstGeom>
            <a:gradFill rotWithShape="1">
              <a:gsLst>
                <a:gs pos="0">
                  <a:srgbClr val="99CCFF"/>
                </a:gs>
                <a:gs pos="50000">
                  <a:srgbClr val="00FFCC"/>
                </a:gs>
                <a:gs pos="100000">
                  <a:srgbClr val="99CCFF"/>
                </a:gs>
              </a:gsLst>
              <a:lin ang="5400000" scaled="1"/>
            </a:gradFill>
            <a:ln w="38100">
              <a:solidFill>
                <a:srgbClr val="008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0255" name="Text Box 19"/>
            <p:cNvSpPr txBox="1">
              <a:spLocks noChangeArrowheads="1"/>
            </p:cNvSpPr>
            <p:nvPr/>
          </p:nvSpPr>
          <p:spPr bwMode="auto">
            <a:xfrm>
              <a:off x="2517" y="1870"/>
              <a:ext cx="732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ru-RU" sz="2800" b="1">
                  <a:solidFill>
                    <a:srgbClr val="0000CC"/>
                  </a:solidFill>
                </a:rPr>
                <a:t>3 этап</a:t>
              </a:r>
            </a:p>
          </p:txBody>
        </p:sp>
        <p:sp>
          <p:nvSpPr>
            <p:cNvPr id="10256" name="Text Box 21"/>
            <p:cNvSpPr txBox="1">
              <a:spLocks noChangeArrowheads="1"/>
            </p:cNvSpPr>
            <p:nvPr/>
          </p:nvSpPr>
          <p:spPr bwMode="auto">
            <a:xfrm>
              <a:off x="249" y="2113"/>
              <a:ext cx="5511" cy="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ru-RU" b="1" i="1">
                  <a:solidFill>
                    <a:srgbClr val="660066"/>
                  </a:solidFill>
                </a:rPr>
                <a:t>Возрождение конкуренции. Рост потребления нефти и нефтепродуктов.</a:t>
              </a:r>
            </a:p>
            <a:p>
              <a:pPr>
                <a:lnSpc>
                  <a:spcPct val="70000"/>
                </a:lnSpc>
              </a:pPr>
              <a:r>
                <a:rPr lang="ru-RU" b="1" i="1">
                  <a:solidFill>
                    <a:srgbClr val="660066"/>
                  </a:solidFill>
                </a:rPr>
                <a:t>Развитие разведки, добычи и продажи нефти.</a:t>
              </a:r>
            </a:p>
          </p:txBody>
        </p:sp>
      </p:grpSp>
      <p:grpSp>
        <p:nvGrpSpPr>
          <p:cNvPr id="5" name="Group 34"/>
          <p:cNvGrpSpPr>
            <a:grpSpLocks/>
          </p:cNvGrpSpPr>
          <p:nvPr/>
        </p:nvGrpSpPr>
        <p:grpSpPr bwMode="auto">
          <a:xfrm>
            <a:off x="179388" y="4292600"/>
            <a:ext cx="9215437" cy="1152525"/>
            <a:chOff x="113" y="2704"/>
            <a:chExt cx="5805" cy="726"/>
          </a:xfrm>
        </p:grpSpPr>
        <p:sp>
          <p:nvSpPr>
            <p:cNvPr id="10251" name="AutoShape 12"/>
            <p:cNvSpPr>
              <a:spLocks noChangeArrowheads="1"/>
            </p:cNvSpPr>
            <p:nvPr/>
          </p:nvSpPr>
          <p:spPr bwMode="auto">
            <a:xfrm>
              <a:off x="113" y="2750"/>
              <a:ext cx="5534" cy="680"/>
            </a:xfrm>
            <a:prstGeom prst="flowChartMagneticDisk">
              <a:avLst/>
            </a:prstGeom>
            <a:gradFill rotWithShape="1">
              <a:gsLst>
                <a:gs pos="0">
                  <a:srgbClr val="CCCC00"/>
                </a:gs>
                <a:gs pos="50000">
                  <a:srgbClr val="FFFF00"/>
                </a:gs>
                <a:gs pos="100000">
                  <a:srgbClr val="CCCC00"/>
                </a:gs>
              </a:gsLst>
              <a:lin ang="5400000" scaled="1"/>
            </a:gradFill>
            <a:ln w="38100">
              <a:solidFill>
                <a:srgbClr val="9966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0252" name="Text Box 23"/>
            <p:cNvSpPr txBox="1">
              <a:spLocks noChangeArrowheads="1"/>
            </p:cNvSpPr>
            <p:nvPr/>
          </p:nvSpPr>
          <p:spPr bwMode="auto">
            <a:xfrm>
              <a:off x="2562" y="2704"/>
              <a:ext cx="732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ru-RU" sz="2800" b="1">
                  <a:solidFill>
                    <a:srgbClr val="0000CC"/>
                  </a:solidFill>
                </a:rPr>
                <a:t>4 этап</a:t>
              </a:r>
            </a:p>
          </p:txBody>
        </p:sp>
        <p:sp>
          <p:nvSpPr>
            <p:cNvPr id="10253" name="Text Box 26"/>
            <p:cNvSpPr txBox="1">
              <a:spLocks noChangeArrowheads="1"/>
            </p:cNvSpPr>
            <p:nvPr/>
          </p:nvSpPr>
          <p:spPr bwMode="auto">
            <a:xfrm>
              <a:off x="158" y="2931"/>
              <a:ext cx="5760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ru-RU" b="1" i="1">
                  <a:solidFill>
                    <a:srgbClr val="660066"/>
                  </a:solidFill>
                </a:rPr>
                <a:t>Введение государственного регулирования производства нефти.</a:t>
              </a:r>
            </a:p>
            <a:p>
              <a:r>
                <a:rPr lang="ru-RU" b="1" i="1">
                  <a:solidFill>
                    <a:srgbClr val="660066"/>
                  </a:solidFill>
                </a:rPr>
                <a:t>Нефтяной газ и газовый бензин приобретают самостоятельное  значение.</a:t>
              </a:r>
            </a:p>
          </p:txBody>
        </p:sp>
      </p:grpSp>
      <p:grpSp>
        <p:nvGrpSpPr>
          <p:cNvPr id="6" name="Group 35"/>
          <p:cNvGrpSpPr>
            <a:grpSpLocks/>
          </p:cNvGrpSpPr>
          <p:nvPr/>
        </p:nvGrpSpPr>
        <p:grpSpPr bwMode="auto">
          <a:xfrm>
            <a:off x="179388" y="5445125"/>
            <a:ext cx="8950325" cy="1223963"/>
            <a:chOff x="113" y="3430"/>
            <a:chExt cx="5638" cy="771"/>
          </a:xfrm>
        </p:grpSpPr>
        <p:sp>
          <p:nvSpPr>
            <p:cNvPr id="10248" name="AutoShape 10"/>
            <p:cNvSpPr>
              <a:spLocks noChangeArrowheads="1"/>
            </p:cNvSpPr>
            <p:nvPr/>
          </p:nvSpPr>
          <p:spPr bwMode="auto">
            <a:xfrm>
              <a:off x="113" y="3475"/>
              <a:ext cx="5534" cy="726"/>
            </a:xfrm>
            <a:prstGeom prst="flowChartMagneticDisk">
              <a:avLst/>
            </a:prstGeom>
            <a:gradFill rotWithShape="1">
              <a:gsLst>
                <a:gs pos="0">
                  <a:srgbClr val="FF9933"/>
                </a:gs>
                <a:gs pos="50000">
                  <a:srgbClr val="FF99CC"/>
                </a:gs>
                <a:gs pos="100000">
                  <a:srgbClr val="FF9933"/>
                </a:gs>
              </a:gsLst>
              <a:lin ang="5400000" scaled="1"/>
            </a:gradFill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0249" name="Text Box 28"/>
            <p:cNvSpPr txBox="1">
              <a:spLocks noChangeArrowheads="1"/>
            </p:cNvSpPr>
            <p:nvPr/>
          </p:nvSpPr>
          <p:spPr bwMode="auto">
            <a:xfrm>
              <a:off x="2653" y="3430"/>
              <a:ext cx="732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ru-RU" sz="2800" b="1">
                  <a:solidFill>
                    <a:srgbClr val="0000CC"/>
                  </a:solidFill>
                </a:rPr>
                <a:t>5 этап</a:t>
              </a:r>
            </a:p>
          </p:txBody>
        </p:sp>
        <p:sp>
          <p:nvSpPr>
            <p:cNvPr id="10250" name="Text Box 30"/>
            <p:cNvSpPr txBox="1">
              <a:spLocks noChangeArrowheads="1"/>
            </p:cNvSpPr>
            <p:nvPr/>
          </p:nvSpPr>
          <p:spPr bwMode="auto">
            <a:xfrm>
              <a:off x="204" y="3702"/>
              <a:ext cx="5547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ru-RU" b="1" i="1">
                  <a:solidFill>
                    <a:srgbClr val="660066"/>
                  </a:solidFill>
                </a:rPr>
                <a:t>Распространение нефтепромышленности США по всему миру.Она стала </a:t>
              </a:r>
            </a:p>
            <a:p>
              <a:r>
                <a:rPr lang="ru-RU" b="1" i="1">
                  <a:solidFill>
                    <a:srgbClr val="660066"/>
                  </a:solidFill>
                </a:rPr>
                <a:t>более чувствительной к политическим и экономическим событиям в мире</a:t>
              </a:r>
              <a:r>
                <a:rPr lang="ru-RU" b="1" i="1"/>
                <a:t>.</a:t>
              </a:r>
            </a:p>
          </p:txBody>
        </p:sp>
      </p:grpSp>
      <p:sp>
        <p:nvSpPr>
          <p:cNvPr id="10247" name="AutoShape 3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748713" y="6524625"/>
            <a:ext cx="395287" cy="333375"/>
          </a:xfrm>
          <a:prstGeom prst="actionButtonBeginning">
            <a:avLst/>
          </a:prstGeom>
          <a:gradFill rotWithShape="1">
            <a:gsLst>
              <a:gs pos="0">
                <a:srgbClr val="FFFF00"/>
              </a:gs>
              <a:gs pos="100000">
                <a:srgbClr val="A50021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rgbClr val="FF6699"/>
            </a:gs>
            <a:gs pos="100000">
              <a:srgbClr val="9999FF"/>
            </a:gs>
          </a:gsLst>
          <a:path path="rect">
            <a:fillToRect l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WordArt 4"/>
          <p:cNvSpPr>
            <a:spLocks noChangeArrowheads="1" noChangeShapeType="1" noTextEdit="1"/>
          </p:cNvSpPr>
          <p:nvPr/>
        </p:nvSpPr>
        <p:spPr bwMode="auto">
          <a:xfrm>
            <a:off x="323850" y="188913"/>
            <a:ext cx="8424863" cy="12954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20644"/>
                <a:gd name="adj2" fmla="val -667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1"/>
                    </a:gs>
                    <a:gs pos="100000">
                      <a:srgbClr val="FF0000"/>
                    </a:gs>
                  </a:gsLst>
                  <a:lin ang="18900000" scaled="1"/>
                </a:gradFill>
                <a:effectLst>
                  <a:outerShdw dist="91581" dir="19578596" algn="ctr" rotWithShape="0">
                    <a:srgbClr val="FF000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Энергетический кризис </a:t>
            </a:r>
          </a:p>
        </p:txBody>
      </p:sp>
      <p:sp>
        <p:nvSpPr>
          <p:cNvPr id="43013" name="WordArt 5"/>
          <p:cNvSpPr>
            <a:spLocks noChangeArrowheads="1" noChangeShapeType="1" noTextEdit="1"/>
          </p:cNvSpPr>
          <p:nvPr/>
        </p:nvSpPr>
        <p:spPr bwMode="auto">
          <a:xfrm>
            <a:off x="2051050" y="908050"/>
            <a:ext cx="1028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1973 -</a:t>
            </a:r>
          </a:p>
        </p:txBody>
      </p:sp>
      <p:sp>
        <p:nvSpPr>
          <p:cNvPr id="43014" name="WordArt 6"/>
          <p:cNvSpPr>
            <a:spLocks noChangeArrowheads="1" noChangeShapeType="1" noTextEdit="1"/>
          </p:cNvSpPr>
          <p:nvPr/>
        </p:nvSpPr>
        <p:spPr bwMode="auto">
          <a:xfrm>
            <a:off x="5940425" y="188913"/>
            <a:ext cx="23526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1974 годов</a:t>
            </a:r>
          </a:p>
        </p:txBody>
      </p:sp>
      <p:pic>
        <p:nvPicPr>
          <p:cNvPr id="43015" name="Picture 7" descr="falcons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933825"/>
            <a:ext cx="3600450" cy="270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179388" y="1700213"/>
            <a:ext cx="3906837" cy="1743075"/>
            <a:chOff x="113" y="1071"/>
            <a:chExt cx="2461" cy="1098"/>
          </a:xfrm>
        </p:grpSpPr>
        <p:sp>
          <p:nvSpPr>
            <p:cNvPr id="11272" name="Text Box 10"/>
            <p:cNvSpPr txBox="1">
              <a:spLocks noChangeArrowheads="1"/>
            </p:cNvSpPr>
            <p:nvPr/>
          </p:nvSpPr>
          <p:spPr bwMode="auto">
            <a:xfrm>
              <a:off x="748" y="1842"/>
              <a:ext cx="182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ru-RU" sz="2800" b="1">
                  <a:solidFill>
                    <a:srgbClr val="FFFF00"/>
                  </a:solidFill>
                </a:rPr>
                <a:t>Ценны на нефть</a:t>
              </a:r>
              <a:r>
                <a:rPr lang="ru-RU"/>
                <a:t> </a:t>
              </a:r>
            </a:p>
          </p:txBody>
        </p:sp>
        <p:sp>
          <p:nvSpPr>
            <p:cNvPr id="11273" name="Text Box 13"/>
            <p:cNvSpPr txBox="1">
              <a:spLocks noChangeArrowheads="1"/>
            </p:cNvSpPr>
            <p:nvPr/>
          </p:nvSpPr>
          <p:spPr bwMode="auto">
            <a:xfrm>
              <a:off x="113" y="1842"/>
              <a:ext cx="65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ru-RU" sz="2400" b="1">
                  <a:solidFill>
                    <a:srgbClr val="FF0000"/>
                  </a:solidFill>
                </a:rPr>
                <a:t>1973</a:t>
              </a:r>
              <a:r>
                <a:rPr lang="ru-RU" b="1">
                  <a:solidFill>
                    <a:srgbClr val="FF0000"/>
                  </a:solidFill>
                </a:rPr>
                <a:t> г.</a:t>
              </a:r>
            </a:p>
          </p:txBody>
        </p:sp>
        <p:sp>
          <p:nvSpPr>
            <p:cNvPr id="11274" name="Text Box 14"/>
            <p:cNvSpPr txBox="1">
              <a:spLocks noChangeArrowheads="1"/>
            </p:cNvSpPr>
            <p:nvPr/>
          </p:nvSpPr>
          <p:spPr bwMode="auto">
            <a:xfrm>
              <a:off x="1882" y="1071"/>
              <a:ext cx="68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ru-RU" sz="2400" b="1"/>
                <a:t>1974 г.</a:t>
              </a:r>
            </a:p>
          </p:txBody>
        </p:sp>
        <p:sp>
          <p:nvSpPr>
            <p:cNvPr id="11275" name="Line 15"/>
            <p:cNvSpPr>
              <a:spLocks noChangeShapeType="1"/>
            </p:cNvSpPr>
            <p:nvPr/>
          </p:nvSpPr>
          <p:spPr bwMode="auto">
            <a:xfrm flipV="1">
              <a:off x="657" y="1207"/>
              <a:ext cx="1270" cy="681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276" name="Text Box 16"/>
            <p:cNvSpPr txBox="1">
              <a:spLocks noChangeArrowheads="1"/>
            </p:cNvSpPr>
            <p:nvPr/>
          </p:nvSpPr>
          <p:spPr bwMode="auto">
            <a:xfrm rot="-1682286">
              <a:off x="779" y="1240"/>
              <a:ext cx="78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ru-RU" sz="2400" b="1" i="1">
                  <a:solidFill>
                    <a:srgbClr val="00FFFF"/>
                  </a:solidFill>
                </a:rPr>
                <a:t>(в 5 раз)</a:t>
              </a:r>
            </a:p>
          </p:txBody>
        </p:sp>
      </p:grpSp>
      <p:sp>
        <p:nvSpPr>
          <p:cNvPr id="43025" name="Rectangle 17"/>
          <p:cNvSpPr>
            <a:spLocks noChangeArrowheads="1"/>
          </p:cNvSpPr>
          <p:nvPr/>
        </p:nvSpPr>
        <p:spPr bwMode="auto">
          <a:xfrm>
            <a:off x="4787900" y="1412875"/>
            <a:ext cx="4176713" cy="521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0099"/>
                </a:solidFill>
              </a:rPr>
              <a:t> Эмбарго 1973 -1974 г.г. на нефть арабских стран, адресованное прежде всего США в связи с поддержкой Израиля в арабо-израильских конфликтах, привёл к первому из резких скачков цен на нефть, разоривших мировую экономику.</a:t>
            </a:r>
            <a:r>
              <a:rPr lang="ru-RU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20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430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430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43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8" presetID="2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 animBg="1"/>
      <p:bldP spid="43013" grpId="0" animBg="1"/>
      <p:bldP spid="43014" grpId="0" animBg="1"/>
      <p:bldP spid="430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7" name="WordArt 5"/>
          <p:cNvSpPr>
            <a:spLocks noChangeArrowheads="1" noChangeShapeType="1" noTextEdit="1"/>
          </p:cNvSpPr>
          <p:nvPr/>
        </p:nvSpPr>
        <p:spPr bwMode="auto">
          <a:xfrm>
            <a:off x="2916238" y="908050"/>
            <a:ext cx="3240087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76200">
                  <a:pattFill prst="pct90">
                    <a:fgClr>
                      <a:schemeClr val="tx2"/>
                    </a:fgClr>
                    <a:bgClr>
                      <a:srgbClr val="FFFFFF"/>
                    </a:bgClr>
                  </a:pattFill>
                  <a:round/>
                  <a:headEnd/>
                  <a:tailEnd/>
                </a:ln>
                <a:solidFill>
                  <a:schemeClr val="tx1">
                    <a:alpha val="50195"/>
                  </a:schemeClr>
                </a:solidFill>
                <a:effectLst>
                  <a:outerShdw dist="107763" dir="18900000" algn="ctr" rotWithShape="0">
                    <a:srgbClr val="292929">
                      <a:alpha val="50000"/>
                    </a:srgbClr>
                  </a:outerShdw>
                </a:effectLst>
                <a:latin typeface="Arial"/>
                <a:cs typeface="Arial"/>
              </a:rPr>
              <a:t>нефти.</a:t>
            </a:r>
          </a:p>
        </p:txBody>
      </p:sp>
      <p:graphicFrame>
        <p:nvGraphicFramePr>
          <p:cNvPr id="44060" name="Object 28"/>
          <p:cNvGraphicFramePr>
            <a:graphicFrameLocks noChangeAspect="1"/>
          </p:cNvGraphicFramePr>
          <p:nvPr/>
        </p:nvGraphicFramePr>
        <p:xfrm>
          <a:off x="1692275" y="1773238"/>
          <a:ext cx="5392738" cy="320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Диаграмма" r:id="rId4" imgW="5753100" imgH="2695651" progId="MSGraph.Chart.8">
                  <p:embed followColorScheme="full"/>
                </p:oleObj>
              </mc:Choice>
              <mc:Fallback>
                <p:oleObj name="Диаграмма" r:id="rId4" imgW="5753100" imgH="2695651" progId="MSGraph.Chart.8">
                  <p:embed followColorScheme="full"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2275" y="1773238"/>
                        <a:ext cx="5392738" cy="320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38"/>
          <p:cNvGrpSpPr>
            <a:grpSpLocks/>
          </p:cNvGrpSpPr>
          <p:nvPr/>
        </p:nvGrpSpPr>
        <p:grpSpPr bwMode="auto">
          <a:xfrm>
            <a:off x="684213" y="4673600"/>
            <a:ext cx="7545387" cy="531813"/>
            <a:chOff x="431" y="2944"/>
            <a:chExt cx="4753" cy="335"/>
          </a:xfrm>
        </p:grpSpPr>
        <p:sp>
          <p:nvSpPr>
            <p:cNvPr id="2061" name="Rectangle 31" descr="Крупная клетка"/>
            <p:cNvSpPr>
              <a:spLocks noChangeArrowheads="1"/>
            </p:cNvSpPr>
            <p:nvPr/>
          </p:nvSpPr>
          <p:spPr bwMode="auto">
            <a:xfrm>
              <a:off x="431" y="3067"/>
              <a:ext cx="227" cy="212"/>
            </a:xfrm>
            <a:prstGeom prst="rect">
              <a:avLst/>
            </a:prstGeom>
            <a:pattFill prst="lgCheck">
              <a:fgClr>
                <a:schemeClr val="accent1"/>
              </a:fgClr>
              <a:bgClr>
                <a:srgbClr val="FF0066"/>
              </a:bgClr>
            </a:patt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FF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2062" name="Text Box 32"/>
            <p:cNvSpPr txBox="1">
              <a:spLocks noChangeArrowheads="1"/>
            </p:cNvSpPr>
            <p:nvPr/>
          </p:nvSpPr>
          <p:spPr bwMode="auto">
            <a:xfrm>
              <a:off x="872" y="2944"/>
              <a:ext cx="431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ru-RU" sz="2400" b="1">
                  <a:solidFill>
                    <a:srgbClr val="FF0066"/>
                  </a:solidFill>
                </a:rPr>
                <a:t>3 млрд. тонн разведанные запасы нефти в США</a:t>
              </a:r>
            </a:p>
          </p:txBody>
        </p:sp>
      </p:grpSp>
      <p:grpSp>
        <p:nvGrpSpPr>
          <p:cNvPr id="3" name="Group 39"/>
          <p:cNvGrpSpPr>
            <a:grpSpLocks/>
          </p:cNvGrpSpPr>
          <p:nvPr/>
        </p:nvGrpSpPr>
        <p:grpSpPr bwMode="auto">
          <a:xfrm>
            <a:off x="539750" y="5157788"/>
            <a:ext cx="8604250" cy="822325"/>
            <a:chOff x="340" y="3249"/>
            <a:chExt cx="5420" cy="518"/>
          </a:xfrm>
        </p:grpSpPr>
        <p:sp>
          <p:nvSpPr>
            <p:cNvPr id="2059" name="Rectangle 30"/>
            <p:cNvSpPr>
              <a:spLocks noChangeArrowheads="1"/>
            </p:cNvSpPr>
            <p:nvPr/>
          </p:nvSpPr>
          <p:spPr bwMode="auto">
            <a:xfrm>
              <a:off x="340" y="3475"/>
              <a:ext cx="227" cy="227"/>
            </a:xfrm>
            <a:prstGeom prst="rect">
              <a:avLst/>
            </a:prstGeom>
            <a:solidFill>
              <a:srgbClr val="FF9900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00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2060" name="Text Box 33"/>
            <p:cNvSpPr txBox="1">
              <a:spLocks noChangeArrowheads="1"/>
            </p:cNvSpPr>
            <p:nvPr/>
          </p:nvSpPr>
          <p:spPr bwMode="auto">
            <a:xfrm>
              <a:off x="725" y="3249"/>
              <a:ext cx="5035" cy="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ru-RU" sz="2400" b="1">
                  <a:solidFill>
                    <a:srgbClr val="FF6600"/>
                  </a:solidFill>
                </a:rPr>
                <a:t>14 млрд. тонн разведанные запасы нефти в Западном полушарии</a:t>
              </a:r>
            </a:p>
          </p:txBody>
        </p:sp>
      </p:grpSp>
      <p:grpSp>
        <p:nvGrpSpPr>
          <p:cNvPr id="4" name="Group 40"/>
          <p:cNvGrpSpPr>
            <a:grpSpLocks/>
          </p:cNvGrpSpPr>
          <p:nvPr/>
        </p:nvGrpSpPr>
        <p:grpSpPr bwMode="auto">
          <a:xfrm>
            <a:off x="468313" y="6035675"/>
            <a:ext cx="8207375" cy="822325"/>
            <a:chOff x="295" y="3802"/>
            <a:chExt cx="5170" cy="518"/>
          </a:xfrm>
        </p:grpSpPr>
        <p:sp>
          <p:nvSpPr>
            <p:cNvPr id="2057" name="Rectangle 29"/>
            <p:cNvSpPr>
              <a:spLocks noChangeArrowheads="1"/>
            </p:cNvSpPr>
            <p:nvPr/>
          </p:nvSpPr>
          <p:spPr bwMode="auto">
            <a:xfrm>
              <a:off x="295" y="3929"/>
              <a:ext cx="227" cy="210"/>
            </a:xfrm>
            <a:prstGeom prst="rect">
              <a:avLst/>
            </a:prstGeom>
            <a:solidFill>
              <a:srgbClr val="00FF00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FF00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2058" name="Text Box 34"/>
            <p:cNvSpPr txBox="1">
              <a:spLocks noChangeArrowheads="1"/>
            </p:cNvSpPr>
            <p:nvPr/>
          </p:nvSpPr>
          <p:spPr bwMode="auto">
            <a:xfrm>
              <a:off x="703" y="3802"/>
              <a:ext cx="4762" cy="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ru-RU" sz="2400" b="1">
                  <a:solidFill>
                    <a:srgbClr val="00CC00"/>
                  </a:solidFill>
                </a:rPr>
                <a:t>133 млрд. тонн разведанные запасы нефти в остальных странах мира</a:t>
              </a:r>
            </a:p>
          </p:txBody>
        </p:sp>
      </p:grpSp>
      <p:sp>
        <p:nvSpPr>
          <p:cNvPr id="44036" name="WordArt 4"/>
          <p:cNvSpPr>
            <a:spLocks noChangeArrowheads="1" noChangeShapeType="1" noTextEdit="1"/>
          </p:cNvSpPr>
          <p:nvPr/>
        </p:nvSpPr>
        <p:spPr bwMode="auto">
          <a:xfrm>
            <a:off x="684213" y="476250"/>
            <a:ext cx="8064500" cy="1223963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  <a:scene3d>
              <a:camera prst="legacyObliqueTopRight"/>
              <a:lightRig rig="legacyFlat3" dir="b"/>
            </a:scene3d>
            <a:sp3d extrusionH="430200" prstMaterial="legacyMatte">
              <a:extrusionClr>
                <a:srgbClr val="00CC99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Мировые запасы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4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4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4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7" grpId="0" animBg="1"/>
      <p:bldOleChart spid="44060" grpId="0"/>
      <p:bldP spid="4403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8" name="Object 8"/>
          <p:cNvGraphicFramePr>
            <a:graphicFrameLocks noChangeAspect="1"/>
          </p:cNvGraphicFramePr>
          <p:nvPr/>
        </p:nvGraphicFramePr>
        <p:xfrm>
          <a:off x="0" y="1628775"/>
          <a:ext cx="4752975" cy="306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Диаграмма" r:id="rId4" imgW="5486400" imgH="3533851" progId="MSGraph.Chart.8">
                  <p:embed followColorScheme="full"/>
                </p:oleObj>
              </mc:Choice>
              <mc:Fallback>
                <p:oleObj name="Диаграмма" r:id="rId4" imgW="5486400" imgH="3533851" progId="MSGraph.Chart.8">
                  <p:embed followColorScheme="full"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628775"/>
                        <a:ext cx="4752975" cy="3062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44" name="Object 4"/>
          <p:cNvGraphicFramePr>
            <a:graphicFrameLocks noChangeAspect="1"/>
          </p:cNvGraphicFramePr>
          <p:nvPr/>
        </p:nvGraphicFramePr>
        <p:xfrm>
          <a:off x="5364163" y="4113213"/>
          <a:ext cx="3779837" cy="2744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Диаграмма" r:id="rId6" imgW="5953049" imgH="4324502" progId="MSGraph.Chart.8">
                  <p:embed followColorScheme="full"/>
                </p:oleObj>
              </mc:Choice>
              <mc:Fallback>
                <p:oleObj name="Диаграмма" r:id="rId6" imgW="5953049" imgH="4324502" progId="MSGraph.Chart.8">
                  <p:embed followColorScheme="full"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4163" y="4113213"/>
                        <a:ext cx="3779837" cy="2744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1445" name="Picture 5" descr="j031194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2233613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6" name="WordArt 6" descr="Песок"/>
          <p:cNvSpPr>
            <a:spLocks noChangeArrowheads="1" noChangeShapeType="1" noTextEdit="1"/>
          </p:cNvSpPr>
          <p:nvPr/>
        </p:nvSpPr>
        <p:spPr bwMode="auto">
          <a:xfrm>
            <a:off x="2555875" y="404813"/>
            <a:ext cx="6337300" cy="1008062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70916"/>
              </a:avLst>
            </a:prstTxWarp>
            <a:scene3d>
              <a:camera prst="legacyObliqueTopRight"/>
              <a:lightRig rig="legacyFlat3" dir="b"/>
            </a:scene3d>
            <a:sp3d extrusionH="430200" prstMaterial="legacyMatte">
              <a:extrusionClr>
                <a:schemeClr val="accent2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0066"/>
                    </a:gs>
                    <a:gs pos="100000">
                      <a:srgbClr val="00FFFF"/>
                    </a:gs>
                  </a:gsLst>
                  <a:lin ang="5400000" scaled="1"/>
                </a:gradFill>
                <a:latin typeface="Arial"/>
                <a:cs typeface="Arial"/>
              </a:rPr>
              <a:t>Потребление нефти </a:t>
            </a:r>
          </a:p>
        </p:txBody>
      </p:sp>
      <p:sp>
        <p:nvSpPr>
          <p:cNvPr id="61447" name="WordArt 7"/>
          <p:cNvSpPr>
            <a:spLocks noChangeArrowheads="1" noChangeShapeType="1" noTextEdit="1"/>
          </p:cNvSpPr>
          <p:nvPr/>
        </p:nvSpPr>
        <p:spPr bwMode="auto">
          <a:xfrm>
            <a:off x="3132138" y="908050"/>
            <a:ext cx="5040312" cy="7207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spc="720">
                <a:gradFill rotWithShape="1"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effectLst>
                  <a:outerShdw dist="68392" dir="20291915" algn="ctr" rotWithShape="0">
                    <a:srgbClr val="9900FF">
                      <a:alpha val="50000"/>
                    </a:srgbClr>
                  </a:outerShdw>
                </a:effectLst>
                <a:latin typeface="Arial"/>
                <a:cs typeface="Arial"/>
              </a:rPr>
              <a:t>и нефтепродуктов</a:t>
            </a:r>
          </a:p>
        </p:txBody>
      </p:sp>
      <p:sp>
        <p:nvSpPr>
          <p:cNvPr id="61449" name="AutoShape 9"/>
          <p:cNvSpPr>
            <a:spLocks noChangeArrowheads="1"/>
          </p:cNvSpPr>
          <p:nvPr/>
        </p:nvSpPr>
        <p:spPr bwMode="auto">
          <a:xfrm rot="2010604">
            <a:off x="3851275" y="4005263"/>
            <a:ext cx="2024063" cy="485775"/>
          </a:xfrm>
          <a:prstGeom prst="chevron">
            <a:avLst>
              <a:gd name="adj" fmla="val 149306"/>
            </a:avLst>
          </a:prstGeom>
          <a:gradFill rotWithShape="1">
            <a:gsLst>
              <a:gs pos="0">
                <a:srgbClr val="FF0066"/>
              </a:gs>
              <a:gs pos="50000">
                <a:srgbClr val="00FFFF"/>
              </a:gs>
              <a:gs pos="100000">
                <a:srgbClr val="FF006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66FF33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grpSp>
        <p:nvGrpSpPr>
          <p:cNvPr id="2" name="Group 21"/>
          <p:cNvGrpSpPr>
            <a:grpSpLocks/>
          </p:cNvGrpSpPr>
          <p:nvPr/>
        </p:nvGrpSpPr>
        <p:grpSpPr bwMode="auto">
          <a:xfrm>
            <a:off x="250825" y="5157788"/>
            <a:ext cx="3757613" cy="1006475"/>
            <a:chOff x="158" y="3249"/>
            <a:chExt cx="2367" cy="634"/>
          </a:xfrm>
        </p:grpSpPr>
        <p:sp>
          <p:nvSpPr>
            <p:cNvPr id="3094" name="Rectangle 10"/>
            <p:cNvSpPr>
              <a:spLocks noChangeArrowheads="1"/>
            </p:cNvSpPr>
            <p:nvPr/>
          </p:nvSpPr>
          <p:spPr bwMode="auto">
            <a:xfrm>
              <a:off x="158" y="3430"/>
              <a:ext cx="272" cy="259"/>
            </a:xfrm>
            <a:prstGeom prst="rect">
              <a:avLst/>
            </a:prstGeom>
            <a:solidFill>
              <a:srgbClr val="66FF33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66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3095" name="Text Box 11"/>
            <p:cNvSpPr txBox="1">
              <a:spLocks noChangeArrowheads="1"/>
            </p:cNvSpPr>
            <p:nvPr/>
          </p:nvSpPr>
          <p:spPr bwMode="auto">
            <a:xfrm>
              <a:off x="612" y="3249"/>
              <a:ext cx="1913" cy="6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ru-RU" b="1">
                  <a:solidFill>
                    <a:srgbClr val="006600"/>
                  </a:solidFill>
                </a:rPr>
                <a:t>2 млрд. тонн нефти в год</a:t>
              </a:r>
            </a:p>
            <a:p>
              <a:r>
                <a:rPr lang="ru-RU" b="1">
                  <a:solidFill>
                    <a:srgbClr val="006600"/>
                  </a:solidFill>
                </a:rPr>
                <a:t>потребляют остальные</a:t>
              </a:r>
            </a:p>
            <a:p>
              <a:r>
                <a:rPr lang="ru-RU" b="1">
                  <a:solidFill>
                    <a:srgbClr val="006600"/>
                  </a:solidFill>
                </a:rPr>
                <a:t>страны мира</a:t>
              </a:r>
            </a:p>
          </p:txBody>
        </p:sp>
      </p:grpSp>
      <p:grpSp>
        <p:nvGrpSpPr>
          <p:cNvPr id="3" name="Group 20"/>
          <p:cNvGrpSpPr>
            <a:grpSpLocks/>
          </p:cNvGrpSpPr>
          <p:nvPr/>
        </p:nvGrpSpPr>
        <p:grpSpPr bwMode="auto">
          <a:xfrm>
            <a:off x="323850" y="4291013"/>
            <a:ext cx="3727450" cy="701675"/>
            <a:chOff x="204" y="2703"/>
            <a:chExt cx="2348" cy="442"/>
          </a:xfrm>
        </p:grpSpPr>
        <p:sp>
          <p:nvSpPr>
            <p:cNvPr id="3092" name="Rectangle 12" descr="Крупная клетка"/>
            <p:cNvSpPr>
              <a:spLocks noChangeArrowheads="1"/>
            </p:cNvSpPr>
            <p:nvPr/>
          </p:nvSpPr>
          <p:spPr bwMode="auto">
            <a:xfrm>
              <a:off x="204" y="2840"/>
              <a:ext cx="272" cy="259"/>
            </a:xfrm>
            <a:prstGeom prst="rect">
              <a:avLst/>
            </a:prstGeom>
            <a:pattFill prst="lgCheck">
              <a:fgClr>
                <a:schemeClr val="accent1"/>
              </a:fgClr>
              <a:bgClr>
                <a:srgbClr val="FF0066"/>
              </a:bgClr>
            </a:patt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3093" name="Text Box 13"/>
            <p:cNvSpPr txBox="1">
              <a:spLocks noChangeArrowheads="1"/>
            </p:cNvSpPr>
            <p:nvPr/>
          </p:nvSpPr>
          <p:spPr bwMode="auto">
            <a:xfrm>
              <a:off x="599" y="2703"/>
              <a:ext cx="1953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ru-RU" b="1">
                  <a:solidFill>
                    <a:srgbClr val="660066"/>
                  </a:solidFill>
                </a:rPr>
                <a:t>1 млрд. тонн  нефти в год</a:t>
              </a:r>
            </a:p>
            <a:p>
              <a:r>
                <a:rPr lang="ru-RU" b="1">
                  <a:solidFill>
                    <a:srgbClr val="660066"/>
                  </a:solidFill>
                </a:rPr>
                <a:t>потребляют США</a:t>
              </a:r>
            </a:p>
          </p:txBody>
        </p:sp>
      </p:grpSp>
      <p:grpSp>
        <p:nvGrpSpPr>
          <p:cNvPr id="4" name="Group 22"/>
          <p:cNvGrpSpPr>
            <a:grpSpLocks/>
          </p:cNvGrpSpPr>
          <p:nvPr/>
        </p:nvGrpSpPr>
        <p:grpSpPr bwMode="auto">
          <a:xfrm>
            <a:off x="5435600" y="1677988"/>
            <a:ext cx="3324225" cy="641350"/>
            <a:chOff x="3424" y="1057"/>
            <a:chExt cx="2094" cy="404"/>
          </a:xfrm>
        </p:grpSpPr>
        <p:sp>
          <p:nvSpPr>
            <p:cNvPr id="3090" name="Rectangle 14" descr="Крупная клетка"/>
            <p:cNvSpPr>
              <a:spLocks noChangeArrowheads="1"/>
            </p:cNvSpPr>
            <p:nvPr/>
          </p:nvSpPr>
          <p:spPr bwMode="auto">
            <a:xfrm>
              <a:off x="3424" y="1162"/>
              <a:ext cx="226" cy="258"/>
            </a:xfrm>
            <a:prstGeom prst="rect">
              <a:avLst/>
            </a:prstGeom>
            <a:pattFill prst="lgCheck">
              <a:fgClr>
                <a:srgbClr val="0000CC"/>
              </a:fgClr>
              <a:bgClr>
                <a:srgbClr val="FF0000"/>
              </a:bgClr>
            </a:patt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FF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3091" name="Text Box 17"/>
            <p:cNvSpPr txBox="1">
              <a:spLocks noChangeArrowheads="1"/>
            </p:cNvSpPr>
            <p:nvPr/>
          </p:nvSpPr>
          <p:spPr bwMode="auto">
            <a:xfrm>
              <a:off x="3923" y="1057"/>
              <a:ext cx="1595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lnSpc>
                  <a:spcPct val="80000"/>
                </a:lnSpc>
              </a:pPr>
              <a:r>
                <a:rPr lang="ru-RU" b="1">
                  <a:solidFill>
                    <a:srgbClr val="000099"/>
                  </a:solidFill>
                </a:rPr>
                <a:t>350 млн. тонн нефти</a:t>
              </a:r>
            </a:p>
            <a:p>
              <a:r>
                <a:rPr lang="ru-RU" b="1">
                  <a:solidFill>
                    <a:srgbClr val="000099"/>
                  </a:solidFill>
                </a:rPr>
                <a:t>добывают в США</a:t>
              </a:r>
            </a:p>
          </p:txBody>
        </p:sp>
      </p:grp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5364163" y="2420938"/>
            <a:ext cx="3775075" cy="946150"/>
            <a:chOff x="3379" y="1525"/>
            <a:chExt cx="2378" cy="596"/>
          </a:xfrm>
        </p:grpSpPr>
        <p:sp>
          <p:nvSpPr>
            <p:cNvPr id="3088" name="Rectangle 15"/>
            <p:cNvSpPr>
              <a:spLocks noChangeArrowheads="1"/>
            </p:cNvSpPr>
            <p:nvPr/>
          </p:nvSpPr>
          <p:spPr bwMode="auto">
            <a:xfrm>
              <a:off x="3379" y="1661"/>
              <a:ext cx="226" cy="258"/>
            </a:xfrm>
            <a:prstGeom prst="rect">
              <a:avLst/>
            </a:prstGeom>
            <a:solidFill>
              <a:srgbClr val="00FFFF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FFFF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3089" name="Text Box 18"/>
            <p:cNvSpPr txBox="1">
              <a:spLocks noChangeArrowheads="1"/>
            </p:cNvSpPr>
            <p:nvPr/>
          </p:nvSpPr>
          <p:spPr bwMode="auto">
            <a:xfrm>
              <a:off x="3696" y="1525"/>
              <a:ext cx="2061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ru-RU" b="1">
                  <a:solidFill>
                    <a:srgbClr val="000099"/>
                  </a:solidFill>
                </a:rPr>
                <a:t>150 млн. тонн нефти США</a:t>
              </a:r>
            </a:p>
            <a:p>
              <a:pPr>
                <a:lnSpc>
                  <a:spcPct val="80000"/>
                </a:lnSpc>
              </a:pPr>
              <a:r>
                <a:rPr lang="ru-RU" b="1">
                  <a:solidFill>
                    <a:srgbClr val="000099"/>
                  </a:solidFill>
                </a:rPr>
                <a:t>Экспортируют с Ближнего</a:t>
              </a:r>
            </a:p>
            <a:p>
              <a:r>
                <a:rPr lang="ru-RU" b="1">
                  <a:solidFill>
                    <a:srgbClr val="000099"/>
                  </a:solidFill>
                </a:rPr>
                <a:t>Востока</a:t>
              </a:r>
              <a:r>
                <a:rPr lang="ru-RU"/>
                <a:t>  </a:t>
              </a:r>
            </a:p>
          </p:txBody>
        </p:sp>
      </p:grpSp>
      <p:grpSp>
        <p:nvGrpSpPr>
          <p:cNvPr id="6" name="Group 24"/>
          <p:cNvGrpSpPr>
            <a:grpSpLocks/>
          </p:cNvGrpSpPr>
          <p:nvPr/>
        </p:nvGrpSpPr>
        <p:grpSpPr bwMode="auto">
          <a:xfrm>
            <a:off x="5364163" y="3500438"/>
            <a:ext cx="3779837" cy="915987"/>
            <a:chOff x="3379" y="2205"/>
            <a:chExt cx="2381" cy="577"/>
          </a:xfrm>
        </p:grpSpPr>
        <p:sp>
          <p:nvSpPr>
            <p:cNvPr id="3086" name="Rectangle 16"/>
            <p:cNvSpPr>
              <a:spLocks noChangeArrowheads="1"/>
            </p:cNvSpPr>
            <p:nvPr/>
          </p:nvSpPr>
          <p:spPr bwMode="auto">
            <a:xfrm>
              <a:off x="3379" y="2296"/>
              <a:ext cx="226" cy="258"/>
            </a:xfrm>
            <a:prstGeom prst="rect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72FF43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66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3087" name="Text Box 19"/>
            <p:cNvSpPr txBox="1">
              <a:spLocks noChangeArrowheads="1"/>
            </p:cNvSpPr>
            <p:nvPr/>
          </p:nvSpPr>
          <p:spPr bwMode="auto">
            <a:xfrm>
              <a:off x="3717" y="2205"/>
              <a:ext cx="2043" cy="5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lnSpc>
                  <a:spcPct val="90000"/>
                </a:lnSpc>
              </a:pPr>
              <a:r>
                <a:rPr lang="ru-RU" b="1">
                  <a:solidFill>
                    <a:srgbClr val="006600"/>
                  </a:solidFill>
                </a:rPr>
                <a:t>500 млн. тонн нефти США</a:t>
              </a:r>
            </a:p>
            <a:p>
              <a:pPr>
                <a:lnSpc>
                  <a:spcPct val="90000"/>
                </a:lnSpc>
              </a:pPr>
              <a:r>
                <a:rPr lang="ru-RU" b="1">
                  <a:solidFill>
                    <a:srgbClr val="006600"/>
                  </a:solidFill>
                </a:rPr>
                <a:t>экспортируют из Канады,</a:t>
              </a:r>
            </a:p>
            <a:p>
              <a:pPr>
                <a:lnSpc>
                  <a:spcPct val="90000"/>
                </a:lnSpc>
              </a:pPr>
              <a:r>
                <a:rPr lang="ru-RU" b="1">
                  <a:solidFill>
                    <a:srgbClr val="006600"/>
                  </a:solidFill>
                </a:rPr>
                <a:t>Мексики, Венесуэлы.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20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1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61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61448" grpId="0"/>
      <p:bldOleChart spid="61444" grpId="0"/>
      <p:bldP spid="61446" grpId="0" animBg="1"/>
      <p:bldP spid="61447" grpId="0" animBg="1"/>
      <p:bldP spid="6144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rgbClr val="FF99FF"/>
            </a:gs>
            <a:gs pos="100000">
              <a:srgbClr val="FFCC99"/>
            </a:gs>
          </a:gsLst>
          <a:path path="rect">
            <a:fillToRect t="100000" r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60" name="Picture 4" descr="usa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1700213"/>
            <a:ext cx="6732587" cy="515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4" name="Picture 8" descr="j033698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5563" y="6119813"/>
            <a:ext cx="265112" cy="27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5" name="Picture 9" descr="j033698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0213" y="4821238"/>
            <a:ext cx="449262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6" name="Picture 10" descr="j033698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4300" y="5362575"/>
            <a:ext cx="4492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668" name="WordArt 12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8569325" cy="143033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28575">
                  <a:solidFill>
                    <a:srgbClr val="660033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0066"/>
                    </a:gs>
                  </a:gsLst>
                  <a:lin ang="5400000" scaled="1"/>
                </a:gradFill>
                <a:effectLst>
                  <a:outerShdw dist="119812" dir="18120323" algn="ctr" rotWithShape="0">
                    <a:srgbClr val="66FFFF"/>
                  </a:outerShdw>
                </a:effectLst>
                <a:latin typeface="Impact"/>
              </a:rPr>
              <a:t>Нефтяные районы США</a:t>
            </a:r>
          </a:p>
        </p:txBody>
      </p:sp>
      <p:sp>
        <p:nvSpPr>
          <p:cNvPr id="12295" name="Text Box 13"/>
          <p:cNvSpPr txBox="1">
            <a:spLocks noChangeArrowheads="1"/>
          </p:cNvSpPr>
          <p:nvPr/>
        </p:nvSpPr>
        <p:spPr bwMode="auto">
          <a:xfrm>
            <a:off x="250825" y="1844675"/>
            <a:ext cx="184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ru-RU"/>
          </a:p>
        </p:txBody>
      </p:sp>
      <p:sp>
        <p:nvSpPr>
          <p:cNvPr id="70670" name="Text Box 14"/>
          <p:cNvSpPr txBox="1">
            <a:spLocks noChangeArrowheads="1"/>
          </p:cNvSpPr>
          <p:nvPr/>
        </p:nvSpPr>
        <p:spPr bwMode="auto">
          <a:xfrm>
            <a:off x="0" y="1844675"/>
            <a:ext cx="2128838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ru-RU" sz="2400" b="1" i="1">
                <a:solidFill>
                  <a:srgbClr val="FF0000"/>
                </a:solidFill>
              </a:rPr>
              <a:t>1</a:t>
            </a:r>
            <a:r>
              <a:rPr lang="ru-RU" b="1" i="1">
                <a:solidFill>
                  <a:srgbClr val="660033"/>
                </a:solidFill>
              </a:rPr>
              <a:t>.Общее число</a:t>
            </a:r>
          </a:p>
          <a:p>
            <a:r>
              <a:rPr lang="ru-RU" b="1" i="1">
                <a:solidFill>
                  <a:srgbClr val="660033"/>
                </a:solidFill>
              </a:rPr>
              <a:t>месторождений </a:t>
            </a:r>
          </a:p>
          <a:p>
            <a:r>
              <a:rPr lang="ru-RU" b="1" i="1">
                <a:solidFill>
                  <a:srgbClr val="660033"/>
                </a:solidFill>
              </a:rPr>
              <a:t>15 тысяч(в ос-</a:t>
            </a:r>
          </a:p>
          <a:p>
            <a:r>
              <a:rPr lang="ru-RU" b="1" i="1">
                <a:solidFill>
                  <a:srgbClr val="660033"/>
                </a:solidFill>
              </a:rPr>
              <a:t>новном это не-</a:t>
            </a:r>
          </a:p>
          <a:p>
            <a:r>
              <a:rPr lang="ru-RU" b="1" i="1">
                <a:solidFill>
                  <a:srgbClr val="660033"/>
                </a:solidFill>
              </a:rPr>
              <a:t>большие место-</a:t>
            </a:r>
          </a:p>
          <a:p>
            <a:r>
              <a:rPr lang="ru-RU" b="1" i="1">
                <a:solidFill>
                  <a:srgbClr val="660033"/>
                </a:solidFill>
              </a:rPr>
              <a:t>рождения).</a:t>
            </a:r>
          </a:p>
          <a:p>
            <a:endParaRPr lang="ru-RU"/>
          </a:p>
        </p:txBody>
      </p:sp>
      <p:sp>
        <p:nvSpPr>
          <p:cNvPr id="70671" name="Text Box 15"/>
          <p:cNvSpPr txBox="1">
            <a:spLocks noChangeArrowheads="1"/>
          </p:cNvSpPr>
          <p:nvPr/>
        </p:nvSpPr>
        <p:spPr bwMode="auto">
          <a:xfrm>
            <a:off x="0" y="3789363"/>
            <a:ext cx="246062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ru-RU" sz="2400" b="1" i="1">
                <a:solidFill>
                  <a:srgbClr val="FF0000"/>
                </a:solidFill>
              </a:rPr>
              <a:t>2</a:t>
            </a:r>
            <a:r>
              <a:rPr lang="ru-RU" b="1" i="1">
                <a:solidFill>
                  <a:srgbClr val="660033"/>
                </a:solidFill>
              </a:rPr>
              <a:t>.Ежегодно бу-</a:t>
            </a:r>
          </a:p>
          <a:p>
            <a:r>
              <a:rPr lang="ru-RU" b="1" i="1">
                <a:solidFill>
                  <a:srgbClr val="660033"/>
                </a:solidFill>
              </a:rPr>
              <a:t>рится 25-30 тыс.</a:t>
            </a:r>
          </a:p>
          <a:p>
            <a:r>
              <a:rPr lang="ru-RU" b="1" i="1">
                <a:solidFill>
                  <a:srgbClr val="660033"/>
                </a:solidFill>
              </a:rPr>
              <a:t>нефтяных скважин</a:t>
            </a:r>
          </a:p>
        </p:txBody>
      </p:sp>
      <p:sp>
        <p:nvSpPr>
          <p:cNvPr id="70672" name="Text Box 16"/>
          <p:cNvSpPr txBox="1">
            <a:spLocks noChangeArrowheads="1"/>
          </p:cNvSpPr>
          <p:nvPr/>
        </p:nvSpPr>
        <p:spPr bwMode="auto">
          <a:xfrm>
            <a:off x="0" y="4887913"/>
            <a:ext cx="2443163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ru-RU" sz="2400" b="1" i="1">
                <a:solidFill>
                  <a:srgbClr val="FF0000"/>
                </a:solidFill>
              </a:rPr>
              <a:t>3</a:t>
            </a:r>
            <a:r>
              <a:rPr lang="ru-RU" b="1" i="1">
                <a:solidFill>
                  <a:srgbClr val="660033"/>
                </a:solidFill>
              </a:rPr>
              <a:t>.Всего с 1859 г.</a:t>
            </a:r>
          </a:p>
          <a:p>
            <a:r>
              <a:rPr lang="ru-RU" b="1" i="1">
                <a:solidFill>
                  <a:srgbClr val="660033"/>
                </a:solidFill>
              </a:rPr>
              <a:t>пробурено около</a:t>
            </a:r>
          </a:p>
          <a:p>
            <a:r>
              <a:rPr lang="ru-RU" b="1" i="1">
                <a:solidFill>
                  <a:srgbClr val="660033"/>
                </a:solidFill>
              </a:rPr>
              <a:t>2,5 млн. скважин</a:t>
            </a:r>
          </a:p>
          <a:p>
            <a:r>
              <a:rPr lang="ru-RU" b="1" i="1">
                <a:solidFill>
                  <a:srgbClr val="660033"/>
                </a:solidFill>
              </a:rPr>
              <a:t>(большая часть из</a:t>
            </a:r>
          </a:p>
          <a:p>
            <a:r>
              <a:rPr lang="ru-RU" b="1" i="1">
                <a:solidFill>
                  <a:srgbClr val="660033"/>
                </a:solidFill>
              </a:rPr>
              <a:t>них уже истощена</a:t>
            </a:r>
          </a:p>
          <a:p>
            <a:r>
              <a:rPr lang="ru-RU" b="1" i="1">
                <a:solidFill>
                  <a:srgbClr val="660033"/>
                </a:solidFill>
              </a:rPr>
              <a:t>не менее чем на 4/5</a:t>
            </a:r>
            <a:r>
              <a:rPr lang="ru-RU" b="1" i="1"/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06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06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0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06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06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06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06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70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70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70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70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70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70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8" grpId="0" animBg="1"/>
      <p:bldP spid="70670" grpId="0"/>
      <p:bldP spid="70671" grpId="0"/>
      <p:bldP spid="70672" grpId="0"/>
    </p:bldLst>
  </p:timing>
</p:sld>
</file>

<file path=ppt/theme/theme1.xml><?xml version="1.0" encoding="utf-8"?>
<a:theme xmlns:a="http://schemas.openxmlformats.org/drawingml/2006/main" name="Профессиональный">
  <a:themeElements>
    <a:clrScheme name="Профессиональный.pot 1">
      <a:dk1>
        <a:srgbClr val="000000"/>
      </a:dk1>
      <a:lt1>
        <a:srgbClr val="FFFFFF"/>
      </a:lt1>
      <a:dk2>
        <a:srgbClr val="000000"/>
      </a:dk2>
      <a:lt2>
        <a:srgbClr val="B2B2B2"/>
      </a:lt2>
      <a:accent1>
        <a:srgbClr val="6600FF"/>
      </a:accent1>
      <a:accent2>
        <a:srgbClr val="CC00FF"/>
      </a:accent2>
      <a:accent3>
        <a:srgbClr val="FFFFFF"/>
      </a:accent3>
      <a:accent4>
        <a:srgbClr val="000000"/>
      </a:accent4>
      <a:accent5>
        <a:srgbClr val="B8AAFF"/>
      </a:accent5>
      <a:accent6>
        <a:srgbClr val="B900E7"/>
      </a:accent6>
      <a:hlink>
        <a:srgbClr val="00CC99"/>
      </a:hlink>
      <a:folHlink>
        <a:srgbClr val="0099CC"/>
      </a:folHlink>
    </a:clrScheme>
    <a:fontScheme name="Профессиональный.pot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Профессиональный.pot 1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600FF"/>
        </a:accent1>
        <a:accent2>
          <a:srgbClr val="CC00FF"/>
        </a:accent2>
        <a:accent3>
          <a:srgbClr val="FFFFFF"/>
        </a:accent3>
        <a:accent4>
          <a:srgbClr val="000000"/>
        </a:accent4>
        <a:accent5>
          <a:srgbClr val="B8AAFF"/>
        </a:accent5>
        <a:accent6>
          <a:srgbClr val="B900E7"/>
        </a:accent6>
        <a:hlink>
          <a:srgbClr val="00CC99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офессиональный.pot 2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FF99CC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офессиональный.pot 3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EAEAEA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555555"/>
        </a:accent6>
        <a:hlink>
          <a:srgbClr val="969696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офессиональный.pot 4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FF0033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AAAD"/>
        </a:accent5>
        <a:accent6>
          <a:srgbClr val="B95C00"/>
        </a:accent6>
        <a:hlink>
          <a:srgbClr val="999933"/>
        </a:hlink>
        <a:folHlink>
          <a:srgbClr val="A5002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Office\Шаблоны\Дизайны презентаций\Профессиональный.pot</Template>
  <TotalTime>2198</TotalTime>
  <Words>857</Words>
  <Application>Microsoft Office PowerPoint</Application>
  <PresentationFormat>Экран (4:3)</PresentationFormat>
  <Paragraphs>203</Paragraphs>
  <Slides>18</Slides>
  <Notes>0</Notes>
  <HiddenSlides>0</HiddenSlides>
  <MMClips>2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Times New Roman</vt:lpstr>
      <vt:lpstr>Arial</vt:lpstr>
      <vt:lpstr>Monotype Sorts</vt:lpstr>
      <vt:lpstr>Профессиональный</vt:lpstr>
      <vt:lpstr>Microsoft Clip Gallery</vt:lpstr>
      <vt:lpstr>Диаграмма Microsoft Graph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11111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Нефтяная промышленность США</dc:title>
  <dc:creator>USER</dc:creator>
  <dc:description>Наталья Николаевна Димитрова школа 37</dc:description>
  <cp:lastModifiedBy>Admin</cp:lastModifiedBy>
  <cp:revision>40</cp:revision>
  <dcterms:created xsi:type="dcterms:W3CDTF">2002-12-23T08:34:30Z</dcterms:created>
  <dcterms:modified xsi:type="dcterms:W3CDTF">2012-11-12T15:00:28Z</dcterms:modified>
</cp:coreProperties>
</file>