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7" r:id="rId9"/>
    <p:sldId id="265" r:id="rId10"/>
    <p:sldId id="266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27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Овал 4"/>
          <p:cNvSpPr/>
          <p:nvPr/>
        </p:nvSpPr>
        <p:spPr>
          <a:xfrm>
            <a:off x="1157288" y="1344613"/>
            <a:ext cx="63500" cy="65087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09FB2E4-596A-4094-8E74-0395FB63DCDC}" type="datetimeFigureOut">
              <a:rPr lang="ru-RU"/>
              <a:pPr>
                <a:defRPr/>
              </a:pPr>
              <a:t>23.06.2012</a:t>
            </a:fld>
            <a:endParaRPr lang="ru-RU"/>
          </a:p>
        </p:txBody>
      </p:sp>
      <p:sp>
        <p:nvSpPr>
          <p:cNvPr id="7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5B5B63F-86E5-498A-8EEB-6F320101B0C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CC84AC-0A6D-479B-B37F-BDA0F1B63374}" type="datetimeFigureOut">
              <a:rPr lang="ru-RU"/>
              <a:pPr>
                <a:defRPr/>
              </a:pPr>
              <a:t>23.06.2012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71CB3-585B-41C4-A5B1-89F08209D0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A289DF-67BA-4126-AB90-C51863981E2C}" type="datetimeFigureOut">
              <a:rPr lang="ru-RU"/>
              <a:pPr>
                <a:defRPr/>
              </a:pPr>
              <a:t>23.06.2012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549ED6-8DD6-4CB9-8C2E-FF3F9F3605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ECAFD-F26A-414E-9151-4D6EFD8FDA62}" type="datetimeFigureOut">
              <a:rPr lang="ru-RU"/>
              <a:pPr>
                <a:defRPr/>
              </a:pPr>
              <a:t>23.06.2012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9173C6-358E-420F-8D6D-218E86E7D8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82825" y="0"/>
            <a:ext cx="68580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invGray">
          <a:xfrm>
            <a:off x="2286000" y="0"/>
            <a:ext cx="76200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Овал 5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Овал 6"/>
          <p:cNvSpPr/>
          <p:nvPr/>
        </p:nvSpPr>
        <p:spPr>
          <a:xfrm>
            <a:off x="2408238" y="2746375"/>
            <a:ext cx="63500" cy="63500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9E901F1-B2FF-40A5-88AC-7D85EA38597A}" type="datetimeFigureOut">
              <a:rPr lang="ru-RU"/>
              <a:pPr>
                <a:defRPr/>
              </a:pPr>
              <a:t>23.06.2012</a:t>
            </a:fld>
            <a:endParaRPr lang="ru-RU"/>
          </a:p>
        </p:txBody>
      </p:sp>
      <p:sp>
        <p:nvSpPr>
          <p:cNvPr id="9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069F878-7864-4235-B016-CF37258990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76DD6E-2026-487E-8320-1EA47F700667}" type="datetimeFigureOut">
              <a:rPr lang="ru-RU"/>
              <a:pPr>
                <a:defRPr/>
              </a:pPr>
              <a:t>23.06.2012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309E1A-1CDC-4785-A093-4F62DC6FC8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/>
          <a:lstStyle>
            <a:lvl1pPr algn="ctr">
              <a:defRPr sz="4500" b="1" cap="none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0EC8F8C-5AA4-487C-AE8B-5A5E0A8D6711}" type="datetimeFigureOut">
              <a:rPr lang="ru-RU"/>
              <a:pPr>
                <a:defRPr/>
              </a:pPr>
              <a:t>23.06.2012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A20EC6E-7A89-47E8-B352-3FBD55FCED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99660-EDFC-438F-8EE3-762333EDA5E1}" type="datetimeFigureOut">
              <a:rPr lang="ru-RU"/>
              <a:pPr>
                <a:defRPr/>
              </a:pPr>
              <a:t>23.06.2012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5202F3-9E36-4D09-A936-0A941A5C84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14413" y="0"/>
            <a:ext cx="8129587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Прямоугольник 2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7F3CE154-11CB-4747-9AE5-368B18D658EE}" type="datetimeFigureOut">
              <a:rPr lang="ru-RU"/>
              <a:pPr>
                <a:defRPr/>
              </a:pPr>
              <a:t>23.06.2012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7CF8326-5548-481F-B4C7-195C6E3178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D2C6BB5-EB3C-4934-9299-2DC3FA9E3E1C}" type="datetimeFigureOut">
              <a:rPr lang="ru-RU"/>
              <a:pPr>
                <a:defRPr/>
              </a:pPr>
              <a:t>23.06.2012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588E273-7335-4329-9E01-B6861B9496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tIns="274320">
            <a:normAutofit/>
          </a:bodyPr>
          <a:lstStyle>
            <a:extLst/>
          </a:lstStyle>
          <a:p>
            <a:pPr indent="-283464" fontAlgn="auto">
              <a:lnSpc>
                <a:spcPts val="3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endParaRPr lang="en-US" sz="3200">
              <a:latin typeface="+mn-lt"/>
            </a:endParaRPr>
          </a:p>
        </p:txBody>
      </p:sp>
      <p:sp>
        <p:nvSpPr>
          <p:cNvPr id="6" name="Блок-схема: процесс 5"/>
          <p:cNvSpPr/>
          <p:nvPr/>
        </p:nvSpPr>
        <p:spPr>
          <a:xfrm rot="19468671">
            <a:off x="396875" y="954088"/>
            <a:ext cx="685800" cy="204787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Блок-схема: процесс 6"/>
          <p:cNvSpPr/>
          <p:nvPr/>
        </p:nvSpPr>
        <p:spPr>
          <a:xfrm rot="2103354" flipH="1">
            <a:off x="5003800" y="936625"/>
            <a:ext cx="649288" cy="204788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tIns="274320"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55EC4A22-C134-4434-BE50-366A247DDF38}" type="datetimeFigureOut">
              <a:rPr lang="ru-RU"/>
              <a:pPr>
                <a:defRPr/>
              </a:pPr>
              <a:t>23.06.2012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12777FF1-B1E6-44DB-90C9-3E7E2B15DA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75" y="-815975"/>
            <a:ext cx="1638300" cy="1638300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Овал 7"/>
          <p:cNvSpPr/>
          <p:nvPr/>
        </p:nvSpPr>
        <p:spPr>
          <a:xfrm>
            <a:off x="168275" y="20638"/>
            <a:ext cx="1703388" cy="1703387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25" y="0"/>
            <a:ext cx="813117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100" y="274638"/>
            <a:ext cx="749935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8"/>
          <p:cNvSpPr>
            <a:spLocks noGrp="1"/>
          </p:cNvSpPr>
          <p:nvPr>
            <p:ph type="body" idx="1"/>
          </p:nvPr>
        </p:nvSpPr>
        <p:spPr bwMode="auto">
          <a:xfrm>
            <a:off x="1435100" y="1447800"/>
            <a:ext cx="749935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A30C3959-5503-409C-9AE3-E3C8A4B6F5E6}" type="datetimeFigureOut">
              <a:rPr lang="ru-RU"/>
              <a:pPr>
                <a:defRPr/>
              </a:pPr>
              <a:t>23.06.2012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775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  <a:latin typeface="+mn-lt"/>
              </a:defRPr>
            </a:lvl1pPr>
            <a:extLst/>
          </a:lstStyle>
          <a:p>
            <a:pPr>
              <a:defRPr/>
            </a:pPr>
            <a:fld id="{9AC6675B-A0AC-46D8-BB91-10F1C7E0D2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413" y="0"/>
            <a:ext cx="73025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25" r:id="rId2"/>
    <p:sldLayoutId id="2147483831" r:id="rId3"/>
    <p:sldLayoutId id="2147483826" r:id="rId4"/>
    <p:sldLayoutId id="2147483832" r:id="rId5"/>
    <p:sldLayoutId id="2147483827" r:id="rId6"/>
    <p:sldLayoutId id="2147483833" r:id="rId7"/>
    <p:sldLayoutId id="2147483834" r:id="rId8"/>
    <p:sldLayoutId id="2147483835" r:id="rId9"/>
    <p:sldLayoutId id="2147483828" r:id="rId10"/>
    <p:sldLayoutId id="214748382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300" kern="1200">
          <a:solidFill>
            <a:srgbClr val="572314"/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300">
          <a:solidFill>
            <a:srgbClr val="572314"/>
          </a:solidFill>
          <a:latin typeface="Corbel" pitchFamily="34" charset="0"/>
        </a:defRPr>
      </a:lvl9pPr>
      <a:extLst/>
    </p:titleStyle>
    <p:bodyStyle>
      <a:lvl1pPr marL="365125" indent="-282575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36538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5825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173038" algn="l" rtl="0" eaLnBrk="0" fontAlgn="base" hangingPunct="0">
        <a:spcBef>
          <a:spcPct val="20000"/>
        </a:spcBef>
        <a:spcAft>
          <a:spcPct val="0"/>
        </a:spcAft>
        <a:buClr>
          <a:srgbClr val="C32D2E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6988" indent="-182563" algn="l" rtl="0" eaLnBrk="0" fontAlgn="base" hangingPunct="0">
        <a:spcBef>
          <a:spcPct val="20000"/>
        </a:spcBef>
        <a:spcAft>
          <a:spcPct val="0"/>
        </a:spcAft>
        <a:buClr>
          <a:srgbClr val="84AA33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SeJay\Рабочий стол\Новая папка (3)\PICT02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862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313" y="1285875"/>
            <a:ext cx="8929687" cy="2112963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b="1" i="1" dirty="0" smtClean="0">
                <a:solidFill>
                  <a:srgbClr val="00B0F0"/>
                </a:solidFill>
                <a:latin typeface="Arial Narrow" pitchFamily="34" charset="0"/>
              </a:rPr>
              <a:t>Мой ребёнок становится трудным…</a:t>
            </a:r>
            <a:endParaRPr lang="ru-RU" sz="6000" b="1" i="1" dirty="0">
              <a:solidFill>
                <a:srgbClr val="00B0F0"/>
              </a:solidFill>
              <a:latin typeface="Arial Narrow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625" y="4500563"/>
            <a:ext cx="4143375" cy="1752600"/>
          </a:xfrm>
        </p:spPr>
        <p:txBody>
          <a:bodyPr>
            <a:normAutofit fontScale="55000" lnSpcReduction="20000"/>
          </a:bodyPr>
          <a:lstStyle/>
          <a:p>
            <a:pPr algn="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i="1" dirty="0">
                <a:solidFill>
                  <a:schemeClr val="tx1"/>
                </a:solidFill>
                <a:latin typeface="Arial Narrow" pitchFamily="34" charset="0"/>
              </a:rPr>
              <a:t>Сколько человеческого счастья разбилось вдребезги только потому,</a:t>
            </a:r>
            <a:endParaRPr lang="ru-RU" sz="3600" b="1" dirty="0">
              <a:solidFill>
                <a:schemeClr val="tx1"/>
              </a:solidFill>
              <a:latin typeface="Arial Narrow" pitchFamily="34" charset="0"/>
            </a:endParaRPr>
          </a:p>
          <a:p>
            <a:pPr algn="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i="1" dirty="0">
                <a:solidFill>
                  <a:schemeClr val="tx1"/>
                </a:solidFill>
                <a:latin typeface="Arial Narrow" pitchFamily="34" charset="0"/>
              </a:rPr>
              <a:t>что кто – то кому – то не сказал: «Извини»?</a:t>
            </a:r>
            <a:endParaRPr lang="ru-RU" sz="3600" b="1" dirty="0">
              <a:solidFill>
                <a:schemeClr val="tx1"/>
              </a:solidFill>
              <a:latin typeface="Arial Narrow" pitchFamily="34" charset="0"/>
            </a:endParaRPr>
          </a:p>
          <a:p>
            <a:pPr algn="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sz="3600" b="1" i="1" dirty="0">
                <a:solidFill>
                  <a:schemeClr val="tx1"/>
                </a:solidFill>
                <a:latin typeface="Arial Narrow" pitchFamily="34" charset="0"/>
              </a:rPr>
              <a:t>И.Д. Вильде</a:t>
            </a:r>
            <a:endParaRPr lang="ru-RU" sz="3600" b="1" dirty="0">
              <a:solidFill>
                <a:schemeClr val="tx1"/>
              </a:solidFill>
              <a:latin typeface="Arial Narrow" pitchFamily="34" charset="0"/>
            </a:endParaRPr>
          </a:p>
          <a:p>
            <a:pPr algn="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8197" name="Рисунок 4" descr="100_157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7821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TextBox 6"/>
          <p:cNvSpPr txBox="1">
            <a:spLocks noChangeArrowheads="1"/>
          </p:cNvSpPr>
          <p:nvPr/>
        </p:nvSpPr>
        <p:spPr bwMode="auto">
          <a:xfrm>
            <a:off x="4284663" y="692150"/>
            <a:ext cx="417512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/>
              <a:t>Родительское собрание </a:t>
            </a:r>
          </a:p>
          <a:p>
            <a:r>
              <a:rPr lang="ru-RU" sz="4000" b="1"/>
              <a:t>«Наши трудные дети»</a:t>
            </a:r>
          </a:p>
        </p:txBody>
      </p:sp>
      <p:sp>
        <p:nvSpPr>
          <p:cNvPr id="8199" name="TextBox 8"/>
          <p:cNvSpPr txBox="1">
            <a:spLocks noChangeArrowheads="1"/>
          </p:cNvSpPr>
          <p:nvPr/>
        </p:nvSpPr>
        <p:spPr bwMode="auto">
          <a:xfrm>
            <a:off x="5292725" y="5589588"/>
            <a:ext cx="3851275" cy="203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МБОУ СОШ № 159 с углубленным изучением математики, физики»</a:t>
            </a:r>
          </a:p>
          <a:p>
            <a:r>
              <a:rPr lang="ru-RU"/>
              <a:t> Учитель начальных классов первой квалификационной категории</a:t>
            </a:r>
          </a:p>
          <a:p>
            <a:r>
              <a:rPr lang="ru-RU"/>
              <a:t>Бондарь Наталья Сергеевна </a:t>
            </a:r>
          </a:p>
          <a:p>
            <a:endParaRPr lang="ru-RU"/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3714750" y="0"/>
            <a:ext cx="2286000" cy="50006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400" b="1" dirty="0">
                <a:solidFill>
                  <a:schemeClr val="bg1"/>
                </a:solidFill>
                <a:latin typeface="Times New Roman" pitchFamily="18" charset="0"/>
              </a:rPr>
              <a:t>Prezentacii.com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3" descr="D:\Documents and Settings\SeJay\Рабочий стол\Фото\Новая папка (17)\PICT00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85750" y="0"/>
            <a:ext cx="9429750" cy="707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0" y="1428750"/>
            <a:ext cx="9280525" cy="4800600"/>
          </a:xfrm>
        </p:spPr>
        <p:txBody>
          <a:bodyPr/>
          <a:lstStyle/>
          <a:p>
            <a:pPr eaLnBrk="1" hangingPunct="1"/>
            <a:endParaRPr lang="ru-RU" smtClean="0"/>
          </a:p>
          <a:p>
            <a:pPr eaLnBrk="1" hangingPunct="1"/>
            <a:endParaRPr lang="ru-RU" smtClean="0"/>
          </a:p>
          <a:p>
            <a:pPr algn="ctr" eaLnBrk="1" hangingPunct="1"/>
            <a:r>
              <a:rPr lang="ru-RU" smtClean="0">
                <a:solidFill>
                  <a:srgbClr val="FF0000"/>
                </a:solidFill>
              </a:rPr>
              <a:t>«</a:t>
            </a:r>
            <a:r>
              <a:rPr lang="ru-RU" sz="7200" smtClean="0">
                <a:solidFill>
                  <a:srgbClr val="FF0000"/>
                </a:solidFill>
              </a:rPr>
              <a:t>Я тебя люблю, мы рядом, мы вместе, и мы всё преодолеем»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rgbClr val="FF0000"/>
                </a:solidFill>
              </a:rPr>
              <a:t>Вопросы для дискуссии</a:t>
            </a:r>
            <a:r>
              <a:rPr lang="ru-RU" b="1" dirty="0" smtClean="0">
                <a:solidFill>
                  <a:srgbClr val="FF0000"/>
                </a:solidFill>
              </a:rPr>
              <a:t>: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608" y="1447800"/>
            <a:ext cx="7498080" cy="4800600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/>
              <a:t>- Какого ребёнка можно отнести к трудным детям?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/>
              <a:t> - Причины трудности ребёнка – это результат семейной атмосферы, отношение педагога, дурная компания или?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/>
              <a:t> - Как себя вести с трудным ребёнком – бороться с трудностями или ждать, что ребёнок перерастёт?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/>
              <a:t> - О проблемах в общении говорить с другими и искать у них помощи или бороться, не вынося мусор из избы?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Кто он – трудный ребёнок?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- не может найти взаимопонимания с родителями, учителями, агрессивно реагирует на замечания в свой адрес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 - родители мало обращают внимания на ребёнка; 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 - трудный ребёнок не поддаётся воспитанию, грубит, огрызается; 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 - ребёнок, который требует к себе особого внимания поступками, которые общество осуждает, не приемлет. 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 - ребёнок, у которого нет доверия к взрослым; 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Анализ анкеты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267" name="Содержимое 2"/>
          <p:cNvSpPr>
            <a:spLocks noGrp="1"/>
          </p:cNvSpPr>
          <p:nvPr>
            <p:ph idx="1"/>
          </p:nvPr>
        </p:nvSpPr>
        <p:spPr>
          <a:xfrm>
            <a:off x="214313" y="1214438"/>
            <a:ext cx="8686800" cy="5643562"/>
          </a:xfrm>
        </p:spPr>
        <p:txBody>
          <a:bodyPr/>
          <a:lstStyle/>
          <a:p>
            <a:pPr eaLnBrk="1" hangingPunct="1"/>
            <a:r>
              <a:rPr lang="ru-RU" sz="2000" b="1" i="1" smtClean="0"/>
              <a:t>Если ты задержишься после школы, то:</a:t>
            </a:r>
            <a:endParaRPr lang="ru-RU" sz="2000" smtClean="0"/>
          </a:p>
          <a:p>
            <a:pPr eaLnBrk="1" hangingPunct="1"/>
            <a:r>
              <a:rPr lang="ru-RU" sz="2000" smtClean="0"/>
              <a:t>А) твоё объяснение опоздания выслушают – 70 %</a:t>
            </a:r>
          </a:p>
          <a:p>
            <a:pPr eaLnBrk="1" hangingPunct="1"/>
            <a:r>
              <a:rPr lang="ru-RU" sz="2000" u="sng" smtClean="0"/>
              <a:t>Б) на твоё опоздание не обратят внимания – 8%</a:t>
            </a:r>
            <a:endParaRPr lang="ru-RU" sz="2000" smtClean="0"/>
          </a:p>
          <a:p>
            <a:pPr eaLnBrk="1" hangingPunct="1"/>
            <a:r>
              <a:rPr lang="ru-RU" sz="2000" u="sng" smtClean="0"/>
              <a:t>В) тебя  отругают – 22%</a:t>
            </a:r>
            <a:endParaRPr lang="ru-RU" sz="2000" smtClean="0"/>
          </a:p>
          <a:p>
            <a:pPr eaLnBrk="1" hangingPunct="1"/>
            <a:r>
              <a:rPr lang="ru-RU" sz="2000" b="1" i="1" smtClean="0"/>
              <a:t>     2.</a:t>
            </a:r>
            <a:r>
              <a:rPr lang="ru-RU" sz="2000" smtClean="0"/>
              <a:t>   </a:t>
            </a:r>
            <a:r>
              <a:rPr lang="ru-RU" sz="2000" b="1" i="1" smtClean="0"/>
              <a:t>Если ты получишь плохую оценку, то:</a:t>
            </a:r>
            <a:endParaRPr lang="ru-RU" sz="2000" smtClean="0"/>
          </a:p>
          <a:p>
            <a:pPr eaLnBrk="1" hangingPunct="1"/>
            <a:r>
              <a:rPr lang="ru-RU" sz="2000" smtClean="0"/>
              <a:t>А) ты сразу расскажешь об этом родителям – 60%</a:t>
            </a:r>
          </a:p>
          <a:p>
            <a:pPr eaLnBrk="1" hangingPunct="1"/>
            <a:r>
              <a:rPr lang="ru-RU" sz="2000" u="sng" smtClean="0"/>
              <a:t>Б)  ты  расскажешь об этом, но выберешь для этого подходящий момент – 28%</a:t>
            </a:r>
            <a:endParaRPr lang="ru-RU" sz="2000" smtClean="0"/>
          </a:p>
          <a:p>
            <a:pPr eaLnBrk="1" hangingPunct="1"/>
            <a:r>
              <a:rPr lang="ru-RU" sz="2000" u="sng" smtClean="0"/>
              <a:t>В) ты вообще об этом не расскажешь – 12%</a:t>
            </a:r>
            <a:endParaRPr lang="ru-RU" sz="2000" smtClean="0"/>
          </a:p>
          <a:p>
            <a:pPr eaLnBrk="1" hangingPunct="1"/>
            <a:r>
              <a:rPr lang="ru-RU" sz="2000" b="1" i="1" smtClean="0"/>
              <a:t> 3. За плохую отметку тебя:</a:t>
            </a:r>
            <a:endParaRPr lang="ru-RU" sz="2000" smtClean="0"/>
          </a:p>
          <a:p>
            <a:pPr eaLnBrk="1" hangingPunct="1"/>
            <a:r>
              <a:rPr lang="ru-RU" sz="2000" u="sng" smtClean="0"/>
              <a:t>             А) отругают – 25%</a:t>
            </a:r>
            <a:endParaRPr lang="ru-RU" sz="2000" smtClean="0"/>
          </a:p>
          <a:p>
            <a:pPr eaLnBrk="1" hangingPunct="1"/>
            <a:r>
              <a:rPr lang="ru-RU" sz="2000" smtClean="0"/>
              <a:t>	 Б) посочувствуют – 46%</a:t>
            </a:r>
          </a:p>
          <a:p>
            <a:pPr eaLnBrk="1" hangingPunct="1"/>
            <a:r>
              <a:rPr lang="ru-RU" sz="2000" smtClean="0"/>
              <a:t>	</a:t>
            </a:r>
            <a:r>
              <a:rPr lang="ru-RU" sz="2000" u="sng" smtClean="0"/>
              <a:t> В) накажут – 29%</a:t>
            </a:r>
            <a:endParaRPr lang="ru-RU" sz="2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Содержимое 2"/>
          <p:cNvSpPr>
            <a:spLocks noGrp="1"/>
          </p:cNvSpPr>
          <p:nvPr>
            <p:ph idx="1"/>
          </p:nvPr>
        </p:nvSpPr>
        <p:spPr>
          <a:xfrm>
            <a:off x="285750" y="1357313"/>
            <a:ext cx="8686800" cy="4525962"/>
          </a:xfrm>
        </p:spPr>
        <p:txBody>
          <a:bodyPr/>
          <a:lstStyle/>
          <a:p>
            <a:pPr eaLnBrk="1" hangingPunct="1"/>
            <a:r>
              <a:rPr lang="ru-RU" sz="2000" b="1" i="1" smtClean="0"/>
              <a:t>4.Если тебя родители ругают, то ты будешь:</a:t>
            </a:r>
            <a:endParaRPr lang="ru-RU" sz="2000" smtClean="0"/>
          </a:p>
          <a:p>
            <a:pPr eaLnBrk="1" hangingPunct="1"/>
            <a:r>
              <a:rPr lang="ru-RU" sz="2000" smtClean="0"/>
              <a:t>        А) молчать – 46%</a:t>
            </a:r>
          </a:p>
          <a:p>
            <a:pPr eaLnBrk="1" hangingPunct="1"/>
            <a:r>
              <a:rPr lang="ru-RU" sz="2000" u="sng" smtClean="0"/>
              <a:t>        Б) доказывать свою правоту, даже если ты не прав – 29%</a:t>
            </a:r>
            <a:endParaRPr lang="ru-RU" sz="2000" smtClean="0"/>
          </a:p>
          <a:p>
            <a:pPr eaLnBrk="1" hangingPunct="1"/>
            <a:r>
              <a:rPr lang="ru-RU" sz="2000" u="sng" smtClean="0"/>
              <a:t>        В) оправдываться – 25%</a:t>
            </a:r>
            <a:endParaRPr lang="ru-RU" sz="2000" smtClean="0"/>
          </a:p>
          <a:p>
            <a:pPr eaLnBrk="1" hangingPunct="1"/>
            <a:endParaRPr lang="ru-RU" sz="2000" b="1" i="1" smtClean="0"/>
          </a:p>
          <a:p>
            <a:pPr eaLnBrk="1" hangingPunct="1"/>
            <a:r>
              <a:rPr lang="ru-RU" sz="2000" b="1" i="1" smtClean="0"/>
              <a:t>5. Если тебя накажут несправедливо, ты:</a:t>
            </a:r>
            <a:endParaRPr lang="ru-RU" sz="2000" smtClean="0"/>
          </a:p>
          <a:p>
            <a:pPr eaLnBrk="1" hangingPunct="1"/>
            <a:r>
              <a:rPr lang="ru-RU" sz="2000" b="1" u="sng" smtClean="0"/>
              <a:t>         </a:t>
            </a:r>
            <a:r>
              <a:rPr lang="ru-RU" sz="2000" u="sng" smtClean="0"/>
              <a:t>А) согласишься с этим – 26%</a:t>
            </a:r>
            <a:endParaRPr lang="ru-RU" sz="2000" smtClean="0"/>
          </a:p>
          <a:p>
            <a:pPr eaLnBrk="1" hangingPunct="1"/>
            <a:r>
              <a:rPr lang="ru-RU" sz="2000" u="sng" smtClean="0"/>
              <a:t>          Б) промолчишь – 30%</a:t>
            </a:r>
            <a:endParaRPr lang="ru-RU" sz="2000" smtClean="0"/>
          </a:p>
          <a:p>
            <a:pPr eaLnBrk="1" hangingPunct="1"/>
            <a:r>
              <a:rPr lang="ru-RU" sz="2000" smtClean="0"/>
              <a:t>          В) будешь доказывать свою правоту – 44%</a:t>
            </a:r>
          </a:p>
          <a:p>
            <a:pPr eaLnBrk="1" hangingPunct="1"/>
            <a:r>
              <a:rPr lang="ru-RU" sz="2000" b="1" i="1" smtClean="0"/>
              <a:t>6. Если тебя обидели, ты своих обидчиков:</a:t>
            </a:r>
            <a:endParaRPr lang="ru-RU" sz="2000" smtClean="0"/>
          </a:p>
          <a:p>
            <a:pPr eaLnBrk="1" hangingPunct="1"/>
            <a:r>
              <a:rPr lang="ru-RU" sz="2000" b="1" smtClean="0"/>
              <a:t>          </a:t>
            </a:r>
            <a:r>
              <a:rPr lang="ru-RU" sz="2000" smtClean="0"/>
              <a:t>А) простишь, если они попросят прощения – 45%</a:t>
            </a:r>
          </a:p>
          <a:p>
            <a:pPr eaLnBrk="1" hangingPunct="1"/>
            <a:r>
              <a:rPr lang="ru-RU" sz="2000" u="sng" smtClean="0"/>
              <a:t>           Б) молча, проглотишь обиду – 33%</a:t>
            </a:r>
            <a:endParaRPr lang="ru-RU" sz="2000" smtClean="0"/>
          </a:p>
          <a:p>
            <a:pPr eaLnBrk="1" hangingPunct="1"/>
            <a:r>
              <a:rPr lang="ru-RU" sz="2000" u="sng" smtClean="0"/>
              <a:t>           В) накажешь своих обидчиков при удобном случае – 33%</a:t>
            </a:r>
            <a:endParaRPr lang="ru-RU" sz="2000" smtClean="0"/>
          </a:p>
          <a:p>
            <a:pPr eaLnBrk="1" hangingPunct="1"/>
            <a:r>
              <a:rPr lang="ru-RU" sz="2000" smtClean="0"/>
              <a:t>   </a:t>
            </a:r>
            <a:endParaRPr lang="ru-RU" sz="2000" b="1" i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000125"/>
            <a:ext cx="8686800" cy="5357813"/>
          </a:xfrm>
        </p:spPr>
        <p:txBody>
          <a:bodyPr>
            <a:normAutofit fontScale="85000" lnSpcReduction="20000"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000" b="1" i="1" dirty="0" smtClean="0"/>
              <a:t>7.Если у тебя на душе плохо, ты обратишься:</a:t>
            </a:r>
            <a:endParaRPr lang="ru-RU" sz="2000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000" dirty="0" smtClean="0"/>
              <a:t>            А) родителям – 80%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000" dirty="0" smtClean="0"/>
              <a:t>            Б) друзьям – 20%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000" dirty="0" smtClean="0"/>
              <a:t>             В) посторонним людям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000" b="1" i="1" dirty="0" smtClean="0"/>
              <a:t>8. Если в доме гости:</a:t>
            </a:r>
            <a:endParaRPr lang="ru-RU" sz="2000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000" dirty="0" smtClean="0"/>
              <a:t>	</a:t>
            </a:r>
            <a:r>
              <a:rPr lang="ru-RU" sz="2000" u="sng" dirty="0" smtClean="0"/>
              <a:t>     А) ты вместе со всеми за столом – 71%</a:t>
            </a:r>
            <a:endParaRPr lang="ru-RU" sz="2000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000" dirty="0" smtClean="0"/>
              <a:t>            Б) ты в своей комнате – 21%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000" u="sng" dirty="0" smtClean="0"/>
              <a:t>            В) ты получаешь возможность уйти из дома – 50%</a:t>
            </a:r>
            <a:endParaRPr lang="ru-RU" sz="2000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sz="2000" b="1" i="1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000" b="1" i="1" dirty="0" smtClean="0"/>
              <a:t>9. Если о тебе говорят плохо, то твои родители с этим:</a:t>
            </a:r>
            <a:endParaRPr lang="ru-RU" sz="2000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000" u="sng" dirty="0" smtClean="0"/>
              <a:t>            А) соглашаются – 33%</a:t>
            </a:r>
            <a:endParaRPr lang="ru-RU" sz="2000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000" u="sng" dirty="0" smtClean="0"/>
              <a:t>            Б) не обращают на это внимание – 12%</a:t>
            </a:r>
            <a:endParaRPr lang="ru-RU" sz="2000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000" dirty="0" smtClean="0"/>
              <a:t>            В) не соглашаются – 42%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000" dirty="0" smtClean="0"/>
              <a:t>            Г) не знаю – 13%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000" b="1" i="1" dirty="0" smtClean="0"/>
              <a:t>10. Ты себя лучше чувствуешь, когда ты:</a:t>
            </a:r>
            <a:endParaRPr lang="ru-RU" sz="2000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000" b="1" i="1" u="sng" dirty="0" smtClean="0"/>
              <a:t> </a:t>
            </a:r>
            <a:r>
              <a:rPr lang="ru-RU" sz="2000" u="sng" dirty="0" smtClean="0"/>
              <a:t>           А) дома – 75%</a:t>
            </a:r>
            <a:endParaRPr lang="ru-RU" sz="2000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000" dirty="0" smtClean="0"/>
              <a:t>            Б) в школе – 42%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000" dirty="0" smtClean="0"/>
              <a:t>             в) с друзьями – 42%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Причины трудности ребёнка.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33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smtClean="0"/>
              <a:t>Причина первая</a:t>
            </a:r>
            <a:r>
              <a:rPr lang="ru-RU" smtClean="0"/>
              <a:t> - борьба за внимание.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r>
              <a:rPr lang="ru-RU" b="1" smtClean="0"/>
              <a:t>Причина вторая</a:t>
            </a:r>
            <a:r>
              <a:rPr lang="ru-RU" smtClean="0"/>
              <a:t> - борьба за самоутверждение. </a:t>
            </a:r>
          </a:p>
          <a:p>
            <a:endParaRPr lang="ru-RU" smtClean="0"/>
          </a:p>
          <a:p>
            <a:r>
              <a:rPr lang="ru-RU" b="1" smtClean="0"/>
              <a:t>Причина третья</a:t>
            </a:r>
            <a:r>
              <a:rPr lang="ru-RU" smtClean="0"/>
              <a:t> - неверие в собственный успех, обусловлен­ное учебными неуспехами, взаимоотношениями в классе и с учителем, низкой самооценкой.</a:t>
            </a:r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15363" name="Содержимое 2"/>
          <p:cNvSpPr>
            <a:spLocks noGrp="1"/>
          </p:cNvSpPr>
          <p:nvPr>
            <p:ph idx="1"/>
          </p:nvPr>
        </p:nvSpPr>
        <p:spPr>
          <a:xfrm>
            <a:off x="1435100" y="333375"/>
            <a:ext cx="7499350" cy="5915025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b="1" smtClean="0"/>
              <a:t>Причина четвёртая</a:t>
            </a:r>
            <a:r>
              <a:rPr lang="ru-RU" smtClean="0"/>
              <a:t> - желание мщения. Ребенок может мстить:</a:t>
            </a:r>
          </a:p>
          <a:p>
            <a:r>
              <a:rPr lang="ru-RU" sz="2800" smtClean="0"/>
              <a:t>за сравнение не в его пользу со старшими или младшими брать­ями и сестрами;</a:t>
            </a:r>
          </a:p>
          <a:p>
            <a:r>
              <a:rPr lang="ru-RU" sz="2800" smtClean="0"/>
              <a:t>   унижение друг друга членами семьи;</a:t>
            </a:r>
          </a:p>
          <a:p>
            <a:r>
              <a:rPr lang="ru-RU" sz="2800" smtClean="0"/>
              <a:t>разводы и появление в доме нового члена семьи;</a:t>
            </a:r>
          </a:p>
          <a:p>
            <a:r>
              <a:rPr lang="ru-RU" sz="2800" smtClean="0"/>
              <a:t>несправедливость и невыполненные обещания;</a:t>
            </a:r>
          </a:p>
          <a:p>
            <a:r>
              <a:rPr lang="ru-RU" sz="2800" smtClean="0"/>
              <a:t>чрезмерное проявление любви взрослых друг к другу.</a:t>
            </a:r>
          </a:p>
          <a:p>
            <a:endParaRPr lang="ru-RU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FF0000"/>
                </a:solidFill>
              </a:rPr>
              <a:t>Меры</a:t>
            </a:r>
            <a:r>
              <a:rPr lang="ru-RU" b="1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воздействия.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Хочется посоветовать как можно больше времени проводить своими детьми, принимать участие в их играх, занятиях, как можно больше общаться. 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 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dirty="0" smtClean="0"/>
              <a:t> - Нужно быть ребёнку другом, союзником, а не тираном, не властвовать им, не угнетать личность своим мнением, помочь найти свой путь, интерес к жизни, не дать замкнуться.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89</TotalTime>
  <Words>595</Words>
  <Application>Microsoft Office PowerPoint</Application>
  <PresentationFormat>Экран (4:3)</PresentationFormat>
  <Paragraphs>88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8" baseType="lpstr">
      <vt:lpstr>Arial</vt:lpstr>
      <vt:lpstr>Corbel</vt:lpstr>
      <vt:lpstr>Wingdings 2</vt:lpstr>
      <vt:lpstr>Verdana</vt:lpstr>
      <vt:lpstr>Calibri</vt:lpstr>
      <vt:lpstr>Gill Sans MT</vt:lpstr>
      <vt:lpstr>Arial Narrow</vt:lpstr>
      <vt:lpstr>Солнцестояние</vt:lpstr>
      <vt:lpstr>Мой ребёнок становится трудным…</vt:lpstr>
      <vt:lpstr>Вопросы для дискуссии:</vt:lpstr>
      <vt:lpstr>Кто он – трудный ребёнок? </vt:lpstr>
      <vt:lpstr>Анализ анкеты </vt:lpstr>
      <vt:lpstr>Слайд 5</vt:lpstr>
      <vt:lpstr>Слайд 6</vt:lpstr>
      <vt:lpstr>Причины трудности ребёнка.</vt:lpstr>
      <vt:lpstr>Слайд 8</vt:lpstr>
      <vt:lpstr>Меры воздействия.</vt:lpstr>
      <vt:lpstr>Слайд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Мой ребёнок становится трудным…</dc:title>
  <dc:creator>SeJay</dc:creator>
  <cp:lastModifiedBy>Admin</cp:lastModifiedBy>
  <cp:revision>12</cp:revision>
  <dcterms:created xsi:type="dcterms:W3CDTF">2007-03-01T13:46:48Z</dcterms:created>
  <dcterms:modified xsi:type="dcterms:W3CDTF">2012-06-23T19:27:43Z</dcterms:modified>
</cp:coreProperties>
</file>