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90CF-250E-41BE-94AE-2C9BB187C60C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34F2-9F7E-4BE4-9A49-DCED45CB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841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90CF-250E-41BE-94AE-2C9BB187C60C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34F2-9F7E-4BE4-9A49-DCED45CB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942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90CF-250E-41BE-94AE-2C9BB187C60C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34F2-9F7E-4BE4-9A49-DCED45CB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102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90CF-250E-41BE-94AE-2C9BB187C60C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34F2-9F7E-4BE4-9A49-DCED45CB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335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90CF-250E-41BE-94AE-2C9BB187C60C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34F2-9F7E-4BE4-9A49-DCED45CB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445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90CF-250E-41BE-94AE-2C9BB187C60C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34F2-9F7E-4BE4-9A49-DCED45CB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219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90CF-250E-41BE-94AE-2C9BB187C60C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34F2-9F7E-4BE4-9A49-DCED45CB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358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90CF-250E-41BE-94AE-2C9BB187C60C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34F2-9F7E-4BE4-9A49-DCED45CB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913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90CF-250E-41BE-94AE-2C9BB187C60C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34F2-9F7E-4BE4-9A49-DCED45CB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946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90CF-250E-41BE-94AE-2C9BB187C60C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34F2-9F7E-4BE4-9A49-DCED45CB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0947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990CF-250E-41BE-94AE-2C9BB187C60C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E34F2-9F7E-4BE4-9A49-DCED45CB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470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990CF-250E-41BE-94AE-2C9BB187C60C}" type="datetimeFigureOut">
              <a:rPr lang="ru-RU" smtClean="0"/>
              <a:t>18.01.2012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E34F2-9F7E-4BE4-9A49-DCED45CB26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936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988840"/>
            <a:ext cx="8712968" cy="432048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>Тема: </a:t>
            </a:r>
            <a:r>
              <a:rPr lang="ru-RU" sz="2700" dirty="0" err="1" smtClean="0"/>
              <a:t>М.Ю.Лермонтов</a:t>
            </a:r>
            <a:r>
              <a:rPr lang="ru-RU" sz="2700" dirty="0" smtClean="0"/>
              <a:t> </a:t>
            </a:r>
            <a:br>
              <a:rPr lang="ru-RU" sz="2700" dirty="0" smtClean="0"/>
            </a:br>
            <a:r>
              <a:rPr lang="ru-RU" sz="2700" dirty="0" smtClean="0"/>
              <a:t>«Песня… про купца Калашникова»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Цели урока: 1. познакомить с биографией </a:t>
            </a:r>
            <a:r>
              <a:rPr lang="ru-RU" sz="2700" dirty="0" err="1" smtClean="0"/>
              <a:t>М.Ю.Лермонтова</a:t>
            </a:r>
            <a:r>
              <a:rPr lang="ru-RU" sz="2700" dirty="0" smtClean="0"/>
              <a:t>;</a:t>
            </a:r>
            <a:br>
              <a:rPr lang="ru-RU" sz="2700" dirty="0" smtClean="0"/>
            </a:br>
            <a:r>
              <a:rPr lang="ru-RU" sz="2700" dirty="0" smtClean="0"/>
              <a:t>                     2.учить ориентироваться в тексте, отвечая на     </a:t>
            </a:r>
            <a:br>
              <a:rPr lang="ru-RU" sz="2700" dirty="0" smtClean="0"/>
            </a:br>
            <a:r>
              <a:rPr lang="ru-RU" sz="2700" dirty="0" smtClean="0"/>
              <a:t>                     вопросы, анализировать его;</a:t>
            </a:r>
            <a:br>
              <a:rPr lang="ru-RU" sz="2700" dirty="0" smtClean="0"/>
            </a:br>
            <a:r>
              <a:rPr lang="ru-RU" sz="2700" dirty="0" smtClean="0"/>
              <a:t>                     3. отметить связь «Песни…» с народным  </a:t>
            </a:r>
            <a:br>
              <a:rPr lang="ru-RU" sz="2700" dirty="0" smtClean="0"/>
            </a:br>
            <a:r>
              <a:rPr lang="ru-RU" sz="2700" dirty="0" smtClean="0"/>
              <a:t>                     творчеством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WordArt 4"/>
          <p:cNvSpPr>
            <a:spLocks noChangeArrowheads="1" noChangeShapeType="1" noTextEdit="1"/>
          </p:cNvSpPr>
          <p:nvPr/>
        </p:nvSpPr>
        <p:spPr bwMode="auto">
          <a:xfrm>
            <a:off x="1476375" y="476250"/>
            <a:ext cx="6696075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УРОК ПО РУССКОЙ</a:t>
            </a:r>
          </a:p>
          <a:p>
            <a:pPr algn="ctr"/>
            <a:r>
              <a:rPr lang="ru-RU" sz="40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</a:t>
            </a:r>
            <a:r>
              <a:rPr lang="ru-RU" sz="40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ЛИТЕРАТУРЕ</a:t>
            </a:r>
            <a:endParaRPr lang="ru-RU" sz="40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4421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412776"/>
            <a:ext cx="2142857" cy="2857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11188" y="5300663"/>
            <a:ext cx="81359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Памятник М. Ю. Лермонтову в Тарханах</a:t>
            </a:r>
          </a:p>
        </p:txBody>
      </p:sp>
    </p:spTree>
    <p:extLst>
      <p:ext uri="{BB962C8B-B14F-4D97-AF65-F5344CB8AC3E}">
        <p14:creationId xmlns:p14="http://schemas.microsoft.com/office/powerpoint/2010/main" val="536345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381" y="908720"/>
            <a:ext cx="2295238" cy="3352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894124"/>
            <a:ext cx="3600846" cy="3615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141538" y="465313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Варвара Александровна Лопухина, Варенька, младшая сестра друга Алексея, - одна из самых глубоких сердечных привязанностей </a:t>
            </a:r>
            <a:r>
              <a:rPr lang="ru-RU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М.Ю.Лермонтова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. Поэт встретился с ней в 1831г.  в близкой ему семье Лопухиных.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mpir Dec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648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00FF"/>
                </a:solidFill>
                <a:latin typeface="Adventure" pitchFamily="2" charset="0"/>
              </a:rPr>
              <a:t>28 января 1837 г. по Петербургу разнесся слух о том, что Пушкин</a:t>
            </a:r>
            <a:br>
              <a:rPr lang="ru-RU" sz="1600" b="1" dirty="0" smtClean="0">
                <a:solidFill>
                  <a:srgbClr val="0000FF"/>
                </a:solidFill>
                <a:latin typeface="Adventure" pitchFamily="2" charset="0"/>
              </a:rPr>
            </a:br>
            <a:r>
              <a:rPr lang="ru-RU" sz="1600" b="1" dirty="0" smtClean="0">
                <a:solidFill>
                  <a:srgbClr val="0000FF"/>
                </a:solidFill>
                <a:latin typeface="Adventure" pitchFamily="2" charset="0"/>
              </a:rPr>
              <a:t>стрелялся с Дантесом и ранен смертельно. На другой день Пушкина не</a:t>
            </a:r>
            <a:br>
              <a:rPr lang="ru-RU" sz="1600" b="1" dirty="0" smtClean="0">
                <a:solidFill>
                  <a:srgbClr val="0000FF"/>
                </a:solidFill>
                <a:latin typeface="Adventure" pitchFamily="2" charset="0"/>
              </a:rPr>
            </a:br>
            <a:r>
              <a:rPr lang="ru-RU" sz="1600" b="1" dirty="0" smtClean="0">
                <a:solidFill>
                  <a:srgbClr val="0000FF"/>
                </a:solidFill>
                <a:latin typeface="Adventure" pitchFamily="2" charset="0"/>
              </a:rPr>
              <a:t>стало. И в эти дни распространилось по столице стихотворение без</a:t>
            </a:r>
            <a:br>
              <a:rPr lang="ru-RU" sz="1600" b="1" dirty="0" smtClean="0">
                <a:solidFill>
                  <a:srgbClr val="0000FF"/>
                </a:solidFill>
                <a:latin typeface="Adventure" pitchFamily="2" charset="0"/>
              </a:rPr>
            </a:br>
            <a:r>
              <a:rPr lang="ru-RU" sz="1600" b="1" dirty="0" smtClean="0">
                <a:solidFill>
                  <a:srgbClr val="0000FF"/>
                </a:solidFill>
                <a:latin typeface="Adventure" pitchFamily="2" charset="0"/>
              </a:rPr>
              <a:t>подписи «Смерть поэта».</a:t>
            </a:r>
            <a:br>
              <a:rPr lang="ru-RU" sz="1600" b="1" dirty="0" smtClean="0">
                <a:solidFill>
                  <a:srgbClr val="0000FF"/>
                </a:solidFill>
                <a:latin typeface="Adventure" pitchFamily="2" charset="0"/>
              </a:rPr>
            </a:br>
            <a:endParaRPr lang="ru-RU" sz="1600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idx="1"/>
          </p:nvPr>
        </p:nvSpPr>
        <p:spPr>
          <a:xfrm>
            <a:off x="323528" y="1556792"/>
            <a:ext cx="4104010" cy="4569371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1600" b="1" dirty="0">
                <a:solidFill>
                  <a:srgbClr val="0000FF"/>
                </a:solidFill>
                <a:latin typeface="Adventure" pitchFamily="2" charset="0"/>
              </a:rPr>
              <a:t>Погиб поэт! – невольник чести-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600" b="1" dirty="0">
                <a:solidFill>
                  <a:srgbClr val="0000FF"/>
                </a:solidFill>
                <a:latin typeface="Adventure" pitchFamily="2" charset="0"/>
              </a:rPr>
              <a:t>Пал, оклеветанный молвой,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600" b="1" dirty="0">
                <a:solidFill>
                  <a:srgbClr val="0000FF"/>
                </a:solidFill>
                <a:latin typeface="Adventure" pitchFamily="2" charset="0"/>
              </a:rPr>
              <a:t>С свинцом в груди и жаждой мести,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600" b="1" dirty="0">
                <a:solidFill>
                  <a:srgbClr val="0000FF"/>
                </a:solidFill>
                <a:latin typeface="Adventure" pitchFamily="2" charset="0"/>
              </a:rPr>
              <a:t>Поникнув гордой головой!..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600" b="1" dirty="0">
                <a:solidFill>
                  <a:srgbClr val="0000FF"/>
                </a:solidFill>
                <a:latin typeface="Adventure" pitchFamily="2" charset="0"/>
              </a:rPr>
              <a:t>Не вынесла душа поэта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600" b="1" dirty="0">
                <a:solidFill>
                  <a:srgbClr val="0000FF"/>
                </a:solidFill>
                <a:latin typeface="Adventure" pitchFamily="2" charset="0"/>
              </a:rPr>
              <a:t>Позора мелочных обид,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600" b="1" dirty="0">
                <a:solidFill>
                  <a:srgbClr val="0000FF"/>
                </a:solidFill>
                <a:latin typeface="Adventure" pitchFamily="2" charset="0"/>
              </a:rPr>
              <a:t>Восстал он против мнений света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600" b="1" dirty="0">
                <a:solidFill>
                  <a:srgbClr val="0000FF"/>
                </a:solidFill>
                <a:latin typeface="Adventure" pitchFamily="2" charset="0"/>
              </a:rPr>
              <a:t>Один, как прежде… и убит!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600" b="1" dirty="0">
                <a:solidFill>
                  <a:srgbClr val="0000FF"/>
                </a:solidFill>
                <a:latin typeface="Adventure" pitchFamily="2" charset="0"/>
              </a:rPr>
              <a:t>Убит!.. К чему теперь рыданья,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600" b="1" dirty="0">
                <a:solidFill>
                  <a:srgbClr val="0000FF"/>
                </a:solidFill>
                <a:latin typeface="Adventure" pitchFamily="2" charset="0"/>
              </a:rPr>
              <a:t>Пустых похвал ненужный хор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600" b="1" dirty="0">
                <a:solidFill>
                  <a:srgbClr val="0000FF"/>
                </a:solidFill>
                <a:latin typeface="Adventure" pitchFamily="2" charset="0"/>
              </a:rPr>
              <a:t>И жалкий лепет оправданья?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600" b="1" dirty="0">
                <a:solidFill>
                  <a:srgbClr val="0000FF"/>
                </a:solidFill>
                <a:latin typeface="Adventure" pitchFamily="2" charset="0"/>
              </a:rPr>
              <a:t>Судьбы свершился приговор!</a:t>
            </a:r>
          </a:p>
          <a:p>
            <a:pPr>
              <a:lnSpc>
                <a:spcPct val="90000"/>
              </a:lnSpc>
            </a:pPr>
            <a:endParaRPr lang="ru-RU" sz="2000" dirty="0"/>
          </a:p>
        </p:txBody>
      </p:sp>
      <p:sp>
        <p:nvSpPr>
          <p:cNvPr id="5" name="Rectangle 11"/>
          <p:cNvSpPr txBox="1">
            <a:spLocks noChangeArrowheads="1"/>
          </p:cNvSpPr>
          <p:nvPr/>
        </p:nvSpPr>
        <p:spPr>
          <a:xfrm>
            <a:off x="4427538" y="1773238"/>
            <a:ext cx="4716462" cy="452596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90000"/>
              </a:lnSpc>
              <a:buFontTx/>
              <a:buNone/>
            </a:pPr>
            <a:r>
              <a:rPr lang="ru-RU" sz="1600" b="1" dirty="0" smtClean="0">
                <a:solidFill>
                  <a:srgbClr val="0000FF"/>
                </a:solidFill>
                <a:latin typeface="Adventure" pitchFamily="2" charset="0"/>
              </a:rPr>
              <a:t>Не вы ль сперва так злобно гнали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600" b="1" dirty="0" smtClean="0">
                <a:solidFill>
                  <a:srgbClr val="0000FF"/>
                </a:solidFill>
                <a:latin typeface="Adventure" pitchFamily="2" charset="0"/>
              </a:rPr>
              <a:t>Его свободный, смелый дар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600" b="1" dirty="0" smtClean="0">
                <a:solidFill>
                  <a:srgbClr val="0000FF"/>
                </a:solidFill>
                <a:latin typeface="Adventure" pitchFamily="2" charset="0"/>
              </a:rPr>
              <a:t>И для потехи раздували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600" b="1" dirty="0" smtClean="0">
                <a:solidFill>
                  <a:srgbClr val="0000FF"/>
                </a:solidFill>
                <a:latin typeface="Adventure" pitchFamily="2" charset="0"/>
              </a:rPr>
              <a:t>Чуть затаившийся пожар?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600" b="1" dirty="0" smtClean="0">
                <a:solidFill>
                  <a:srgbClr val="0000FF"/>
                </a:solidFill>
                <a:latin typeface="Adventure" pitchFamily="2" charset="0"/>
              </a:rPr>
              <a:t>Что ж? веселитесь…-он мучений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600" b="1" dirty="0" smtClean="0">
                <a:solidFill>
                  <a:srgbClr val="0000FF"/>
                </a:solidFill>
                <a:latin typeface="Adventure" pitchFamily="2" charset="0"/>
              </a:rPr>
              <a:t>Последних вынести не мог: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600" b="1" dirty="0" smtClean="0">
                <a:solidFill>
                  <a:srgbClr val="0000FF"/>
                </a:solidFill>
                <a:latin typeface="Adventure" pitchFamily="2" charset="0"/>
              </a:rPr>
              <a:t>Угас, как светоч, дивный гений,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1600" b="1" dirty="0" smtClean="0">
                <a:solidFill>
                  <a:srgbClr val="0000FF"/>
                </a:solidFill>
                <a:latin typeface="Adventure" pitchFamily="2" charset="0"/>
              </a:rPr>
              <a:t>Увял торжественный венок.</a:t>
            </a:r>
          </a:p>
          <a:p>
            <a:pPr>
              <a:lnSpc>
                <a:spcPct val="90000"/>
              </a:lnSpc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38578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1259632" y="1628800"/>
            <a:ext cx="8229600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0000FF"/>
                </a:solidFill>
              </a:rPr>
              <a:t>Его написал М.Ю. Лермонтов, преемник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0000FF"/>
                </a:solidFill>
              </a:rPr>
              <a:t>Пушкина, поэт с такой же трагической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0000FF"/>
                </a:solidFill>
              </a:rPr>
              <a:t>судьбой, поэт, гонимый, «надменными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0000FF"/>
                </a:solidFill>
              </a:rPr>
              <a:t>потоками», стоящими у трона всесильного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0000FF"/>
                </a:solidFill>
              </a:rPr>
              <a:t>монарха, принимающего несправедливые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0000FF"/>
                </a:solidFill>
              </a:rPr>
              <a:t>решения, наказывая своих подданных, не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0000FF"/>
                </a:solidFill>
              </a:rPr>
              <a:t>имеющих права его ослушаться.</a:t>
            </a:r>
          </a:p>
        </p:txBody>
      </p:sp>
    </p:spTree>
    <p:extLst>
      <p:ext uri="{BB962C8B-B14F-4D97-AF65-F5344CB8AC3E}">
        <p14:creationId xmlns:p14="http://schemas.microsoft.com/office/powerpoint/2010/main" val="864535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Слава к Лермонтову приходит в одночасье со стихотворением </a:t>
            </a:r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"Смерть поэта" (1937)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Заключительные строки стихотворения с резкими выпадами против высшей аристократии вызвали гнев Николая I.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18 февраля М. Ю. Лермонтов был арестован и вскоре переведен прапорщиком в Нижегородский драгунский полк на Кавказ.</a:t>
            </a:r>
          </a:p>
          <a:p>
            <a:endParaRPr lang="ru-RU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470802"/>
            <a:ext cx="2633984" cy="2223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5149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FontTx/>
              <a:buNone/>
            </a:pPr>
            <a:r>
              <a:rPr lang="ru-RU" b="1" dirty="0" smtClean="0">
                <a:solidFill>
                  <a:srgbClr val="0000FF"/>
                </a:solidFill>
                <a:latin typeface="Adventure" pitchFamily="2" charset="0"/>
              </a:rPr>
              <a:t>Стихотворение, за которое опальный поэт вынужден был расстаться с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FF"/>
                </a:solidFill>
                <a:latin typeface="Adventure" pitchFamily="2" charset="0"/>
              </a:rPr>
              <a:t>«милым севером», с теми краями России, где он провел юность, которые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FF"/>
                </a:solidFill>
                <a:latin typeface="Adventure" pitchFamily="2" charset="0"/>
              </a:rPr>
              <a:t>были для него родиной. Не холодную, официальную столицу Российской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FF"/>
                </a:solidFill>
                <a:latin typeface="Adventure" pitchFamily="2" charset="0"/>
              </a:rPr>
              <a:t>империи покидал он, а город, где еще недавно жил Пушкин, самый великий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FF"/>
                </a:solidFill>
                <a:latin typeface="Adventure" pitchFamily="2" charset="0"/>
              </a:rPr>
              <a:t>для Лермонтова человек, где были друзья. И в последний петербургский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FF"/>
                </a:solidFill>
                <a:latin typeface="Adventure" pitchFamily="2" charset="0"/>
              </a:rPr>
              <a:t>вечер поэт оказался среди друзей, в доме на Фонтанке, из которого видны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FF"/>
                </a:solidFill>
                <a:latin typeface="Adventure" pitchFamily="2" charset="0"/>
              </a:rPr>
              <a:t>были и Нева, и Летний сад, и весеннее апрельское небо над ними. Вот как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FF"/>
                </a:solidFill>
                <a:latin typeface="Adventure" pitchFamily="2" charset="0"/>
              </a:rPr>
              <a:t>вспоминает об этом писатель </a:t>
            </a:r>
            <a:r>
              <a:rPr lang="ru-RU" b="1" dirty="0" err="1" smtClean="0">
                <a:solidFill>
                  <a:srgbClr val="0000FF"/>
                </a:solidFill>
                <a:latin typeface="Adventure" pitchFamily="2" charset="0"/>
              </a:rPr>
              <a:t>В.А.Сологуб</a:t>
            </a:r>
            <a:r>
              <a:rPr lang="ru-RU" b="1" dirty="0" smtClean="0">
                <a:solidFill>
                  <a:srgbClr val="0000FF"/>
                </a:solidFill>
                <a:latin typeface="Adventure" pitchFamily="2" charset="0"/>
              </a:rPr>
              <a:t>: « Друзья и приятели собрались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FF"/>
                </a:solidFill>
                <a:latin typeface="Adventure" pitchFamily="2" charset="0"/>
              </a:rPr>
              <a:t>в квартире Карамзиных проститься с юным другом своим, и тут поэт, стоя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FF"/>
                </a:solidFill>
                <a:latin typeface="Adventure" pitchFamily="2" charset="0"/>
              </a:rPr>
              <a:t>в окне и глядя на тучи, которые ползли над Летним садом и </a:t>
            </a:r>
            <a:r>
              <a:rPr lang="ru-RU" b="1" dirty="0" err="1" smtClean="0">
                <a:solidFill>
                  <a:srgbClr val="0000FF"/>
                </a:solidFill>
                <a:latin typeface="Adventure" pitchFamily="2" charset="0"/>
              </a:rPr>
              <a:t>Невою</a:t>
            </a:r>
            <a:r>
              <a:rPr lang="ru-RU" b="1" dirty="0" smtClean="0">
                <a:solidFill>
                  <a:srgbClr val="0000FF"/>
                </a:solidFill>
                <a:latin typeface="Adventure" pitchFamily="2" charset="0"/>
              </a:rPr>
              <a:t>,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FF"/>
                </a:solidFill>
                <a:latin typeface="Adventure" pitchFamily="2" charset="0"/>
              </a:rPr>
              <a:t>написал стихотворение! «… Софья Карамзина и несколько человек гостей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FF"/>
                </a:solidFill>
                <a:latin typeface="Adventure" pitchFamily="2" charset="0"/>
              </a:rPr>
              <a:t>окружили поэта и просили прочесть только что написанное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FF"/>
                </a:solidFill>
                <a:latin typeface="Adventure" pitchFamily="2" charset="0"/>
              </a:rPr>
              <a:t>стихотворение. Он оглянул всех грустным взглядом выразительных глаз и</a:t>
            </a:r>
          </a:p>
          <a:p>
            <a:pPr>
              <a:buFontTx/>
              <a:buNone/>
            </a:pPr>
            <a:r>
              <a:rPr lang="ru-RU" b="1" dirty="0" smtClean="0">
                <a:solidFill>
                  <a:srgbClr val="0000FF"/>
                </a:solidFill>
                <a:latin typeface="Adventure" pitchFamily="2" charset="0"/>
              </a:rPr>
              <a:t>прочел его».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82940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00FF"/>
                </a:solidFill>
              </a:rPr>
              <a:t>«ТУЧИ»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1907704" y="1556792"/>
            <a:ext cx="5040560" cy="4597971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Тучки небесные, вечные странники!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Степью лазурною, цепью жемчужною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Мчитесь вы, будто как я же, изгнанники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С милого севера в сторону южную.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Кто же вас гонит: судьбы ли решение?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Зависть ли тайная? Злоба ль открытая?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Или на вас тяготит преступление?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Или друзей клевета ядовитая?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Нет, вам наскучили нивы бесплодные…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Чужды вам страсти и чужды страдания;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Вечно холодные, вечно свободные,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Нет у вас родины, нет вам изгнания.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0177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z="4000" dirty="0">
                <a:solidFill>
                  <a:srgbClr val="0000FF"/>
                </a:solidFill>
              </a:rPr>
              <a:t>«Песня…про купца Калашникова»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628800"/>
            <a:ext cx="7355160" cy="44973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ru-RU" sz="1400" dirty="0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Мысль о всесилии и несправедливости царя выражена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Лермонтовым в «Песне…про купца Калашникова»,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написанной в том же 1837 году. Попадая в художественный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мир «Песни…»,напоминающий мир народного эпоса,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мы переносимся в далекий </a:t>
            </a:r>
            <a:r>
              <a:rPr lang="en-US" sz="2000" b="1" dirty="0">
                <a:solidFill>
                  <a:srgbClr val="0000FF"/>
                </a:solidFill>
              </a:rPr>
              <a:t>XV</a:t>
            </a:r>
            <a:r>
              <a:rPr lang="ru-RU" sz="2000" b="1" dirty="0">
                <a:solidFill>
                  <a:srgbClr val="0000FF"/>
                </a:solidFill>
              </a:rPr>
              <a:t> век, когда на Руси царствовал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Иван </a:t>
            </a:r>
            <a:r>
              <a:rPr lang="en-US" sz="2000" b="1" dirty="0">
                <a:solidFill>
                  <a:srgbClr val="0000FF"/>
                </a:solidFill>
              </a:rPr>
              <a:t>IV</a:t>
            </a:r>
            <a:r>
              <a:rPr lang="ru-RU" sz="2000" b="1" dirty="0">
                <a:solidFill>
                  <a:srgbClr val="0000FF"/>
                </a:solidFill>
              </a:rPr>
              <a:t>, за свою суровость и жестокость прозванный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Грозным. Обратившись к далекому прошлому, поэт нашел в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нем не только пример достойного поведения, но и горькие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последствия самовластия царя и безнаказанности слуг.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Характеры персонажей раскрываются в диалогах, в их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>
                <a:solidFill>
                  <a:srgbClr val="0000FF"/>
                </a:solidFill>
              </a:rPr>
              <a:t>поступках</a:t>
            </a:r>
            <a:r>
              <a:rPr lang="ru-RU" sz="2000" b="1" dirty="0" smtClean="0">
                <a:solidFill>
                  <a:srgbClr val="0000FF"/>
                </a:solidFill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rgbClr val="0000FF"/>
                </a:solidFill>
              </a:rPr>
              <a:t>(Чтение и анализ первой главы произведения).</a:t>
            </a:r>
            <a:endParaRPr lang="ru-RU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6934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FF"/>
                </a:solidFill>
              </a:rPr>
              <a:t>Вторая ссылка на Кавказ</a:t>
            </a:r>
            <a:r>
              <a:rPr lang="ru-RU" dirty="0"/>
              <a:t> 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b="1" dirty="0">
                <a:solidFill>
                  <a:srgbClr val="0000FF"/>
                </a:solidFill>
              </a:rPr>
              <a:t>     В 1840 году за дуэль с французским</a:t>
            </a:r>
          </a:p>
          <a:p>
            <a:pPr>
              <a:buFontTx/>
              <a:buNone/>
            </a:pPr>
            <a:r>
              <a:rPr lang="ru-RU" b="1" dirty="0">
                <a:solidFill>
                  <a:srgbClr val="0000FF"/>
                </a:solidFill>
              </a:rPr>
              <a:t>посланником М.Ю. Лермонтов</a:t>
            </a:r>
          </a:p>
          <a:p>
            <a:pPr>
              <a:buFontTx/>
              <a:buNone/>
            </a:pPr>
            <a:r>
              <a:rPr lang="ru-RU" b="1" dirty="0">
                <a:solidFill>
                  <a:srgbClr val="0000FF"/>
                </a:solidFill>
              </a:rPr>
              <a:t>сослан на Кавказ. </a:t>
            </a:r>
          </a:p>
          <a:p>
            <a:pPr>
              <a:buFontTx/>
              <a:buNone/>
            </a:pPr>
            <a:r>
              <a:rPr lang="ru-RU" b="1" dirty="0">
                <a:solidFill>
                  <a:srgbClr val="0000FF"/>
                </a:solidFill>
              </a:rPr>
              <a:t>    На Кавказе в 1841 году 15 (27) июля</a:t>
            </a:r>
          </a:p>
          <a:p>
            <a:pPr>
              <a:buFontTx/>
              <a:buNone/>
            </a:pPr>
            <a:r>
              <a:rPr lang="ru-RU" b="1" dirty="0">
                <a:solidFill>
                  <a:srgbClr val="0000FF"/>
                </a:solidFill>
              </a:rPr>
              <a:t>убит на дуэли Н.С. Мартыновым в </a:t>
            </a:r>
          </a:p>
          <a:p>
            <a:pPr>
              <a:buFontTx/>
              <a:buNone/>
            </a:pPr>
            <a:r>
              <a:rPr lang="ru-RU" b="1" dirty="0">
                <a:solidFill>
                  <a:srgbClr val="0000FF"/>
                </a:solidFill>
              </a:rPr>
              <a:t>Пятигорске. </a:t>
            </a:r>
          </a:p>
          <a:p>
            <a:pPr>
              <a:buFontTx/>
              <a:buNone/>
            </a:pPr>
            <a:r>
              <a:rPr lang="ru-RU" b="1" dirty="0">
                <a:solidFill>
                  <a:srgbClr val="0000FF"/>
                </a:solidFill>
              </a:rPr>
              <a:t>    В 1842 году тело привезено из</a:t>
            </a:r>
          </a:p>
          <a:p>
            <a:pPr>
              <a:buFontTx/>
              <a:buNone/>
            </a:pPr>
            <a:r>
              <a:rPr lang="ru-RU" b="1" dirty="0">
                <a:solidFill>
                  <a:srgbClr val="0000FF"/>
                </a:solidFill>
              </a:rPr>
              <a:t>Пятигорска и захоронено в Тарханах.</a:t>
            </a:r>
          </a:p>
          <a:p>
            <a:pPr>
              <a:buFontTx/>
              <a:buNone/>
            </a:pPr>
            <a:endParaRPr lang="ru-RU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3277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Памятник на месте дуэли Лермонтова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1547664" y="2535508"/>
            <a:ext cx="27368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Автор - скульптор </a:t>
            </a:r>
          </a:p>
          <a:p>
            <a:pPr algn="ctr"/>
            <a:r>
              <a:rPr lang="ru-RU" sz="2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Б. М. Микешин.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 rot="10800000" flipV="1">
            <a:off x="395288" y="4437112"/>
            <a:ext cx="8502650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dirty="0"/>
              <a:t>   </a:t>
            </a:r>
            <a:r>
              <a:rPr lang="ru-RU" sz="2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Дуэль состоялась 15 июля 1841 года между шестью и семью часами вечера. Ввиду стремительно наступавших из-за гор грозовых туч секунданты поторопились избрать местом поединка небольшую поляну у дороги.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24744"/>
            <a:ext cx="3552825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2902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386" y="1563762"/>
            <a:ext cx="2762636" cy="380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07704" y="332656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Михаил Юрьевич </a:t>
            </a:r>
          </a:p>
          <a:p>
            <a:pPr algn="ctr"/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Лермонтов</a:t>
            </a:r>
          </a:p>
          <a:p>
            <a:endParaRPr lang="ru-RU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mpir Deco" pitchFamily="2" charset="0"/>
            </a:endParaRPr>
          </a:p>
          <a:p>
            <a:pPr algn="ctr"/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1814 - 1841</a:t>
            </a:r>
            <a:endParaRPr lang="ru-RU" sz="20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mpir Deco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551723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err="1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Заболотский</a:t>
            </a:r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 П.Е. Портрет поэта М. Ю. Лермонтова. 1837. </a:t>
            </a:r>
          </a:p>
          <a:p>
            <a:pPr algn="ctr"/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Из коллекции Третьяковской галереи.</a:t>
            </a:r>
            <a:endParaRPr lang="ru-RU" b="1" dirty="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mpir Dec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879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-1077465"/>
            <a:ext cx="8229600" cy="3847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    </a:t>
            </a: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/>
            </a:r>
            <a:b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</a:br>
            <a:r>
              <a:rPr lang="ru-RU" sz="2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/>
            </a:r>
            <a:br>
              <a:rPr lang="ru-RU" sz="2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</a:b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/>
            </a:r>
            <a:b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</a:br>
            <a:r>
              <a:rPr lang="ru-RU" sz="2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/>
            </a:r>
            <a:br>
              <a:rPr lang="ru-RU" sz="2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</a:br>
            <a:r>
              <a:rPr lang="ru-RU" sz="24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 </a:t>
            </a:r>
            <a:r>
              <a:rPr lang="ru-RU" sz="2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Шумит </a:t>
            </a:r>
            <a:r>
              <a:rPr lang="ru-RU" sz="2400" b="1" dirty="0" err="1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Тарханский</a:t>
            </a:r>
            <a:r>
              <a:rPr lang="ru-RU" sz="2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 парк, склоняется над часовней старый дуб, посаженный </a:t>
            </a:r>
          </a:p>
          <a:p>
            <a:r>
              <a:rPr lang="ru-RU" sz="2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М. Ю. Лермонтовым. И нескончаемым потоком идут и идут сюда люди. Исполнилось желание поэта:</a:t>
            </a:r>
          </a:p>
          <a:p>
            <a:endParaRPr lang="ru-RU" sz="2800" b="1" dirty="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mpir Deco" pitchFamily="2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23528" y="3068960"/>
            <a:ext cx="8229600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indent="0">
              <a:buNone/>
            </a:pPr>
            <a:endParaRPr lang="ru-RU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dventure" pitchFamily="2" charset="0"/>
            </a:endParaRPr>
          </a:p>
          <a:p>
            <a:pPr marL="0" indent="0">
              <a:buNone/>
            </a:pP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dventure" pitchFamily="2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…</a:t>
            </a:r>
            <a:r>
              <a:rPr lang="ru-RU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Чтоб всю ночь, весь день мой слух лелея,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Про любовь мне сладкий голос пел,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Надо мною вечно зеленея,</a:t>
            </a:r>
          </a:p>
          <a:p>
            <a:pPr marL="0" indent="0">
              <a:buNone/>
            </a:pPr>
            <a:r>
              <a:rPr lang="ru-RU" sz="1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Темный дуб склонялся и шумел.</a:t>
            </a: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890" y="2924944"/>
            <a:ext cx="2609527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6023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80728"/>
            <a:ext cx="2010056" cy="1809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032250" y="116632"/>
            <a:ext cx="5111750" cy="387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"Если от вокзала Николаевской железной дороги в Москве ехать к Красным воротам, то на правой руке, на площади, к стороне той части Садовой улицы, которая идет к Сухаревой башне, против самых Красных ворот, стоит каменный трехэтажный дом, ныне Голикова, с балконом на углу. В 1814 году на этом месте стоял дом меньших размеров, который впоследствии был</a:t>
            </a: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 </a:t>
            </a:r>
            <a:r>
              <a:rPr lang="ru-RU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расширен и надстроен.</a:t>
            </a:r>
            <a:r>
              <a:rPr lang="ru-RU" sz="2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4149080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Он принадлежал генерал-майору и кавалеру Федору Николаевичу Толю. В этом-то доме и поселились Лермонтовы. Здесь у них со 2-го на 3-е октября родился сын", - пишет </a:t>
            </a:r>
          </a:p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П.А. </a:t>
            </a:r>
            <a:r>
              <a:rPr lang="ru-RU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Висковатый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 в книге "М.Ю. Лермонтов. Жизнь и творчество." Итак, Лермонтов родился в Москве в ночь со 2 на 3 октября 1814г .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dventur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407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27984" y="4869160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По материнской линии </a:t>
            </a:r>
          </a:p>
          <a:p>
            <a:pPr algn="ctr"/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М. Лермонтов происходил из известного в России и богатого дворянского рода Столыпиных.</a:t>
            </a: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 </a:t>
            </a:r>
            <a:endParaRPr lang="ru-RU" sz="20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dventure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3326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Мария Михайловна Лермонтова, мать поэта. </a:t>
            </a:r>
          </a:p>
          <a:p>
            <a:pPr algn="ctr"/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Неизвестный художник. 1810-е</a:t>
            </a:r>
            <a:endParaRPr lang="ru-RU" b="1" dirty="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mpir Deco" pitchFamily="2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19295"/>
            <a:ext cx="3167406" cy="3965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9845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11960" y="1412776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По мужской линии род Лермонтовых (отец поэта — Юрий Петрович Лермонтов, капитан в отставке из небогатых помещиков Тульской губ.) ведет свое начало от Георга </a:t>
            </a:r>
            <a:r>
              <a:rPr lang="ru-RU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Лермонта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 (Шотландия). Находясь на службе у польского короля, в 1613 г. </a:t>
            </a:r>
            <a:r>
              <a:rPr lang="ru-RU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Лермонт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 перешел на сторону русских, сражался в чине офицера в отряде Д. Пожарского и в 1621 г. за хорошую службу царю получил грамоту на владение землей в </a:t>
            </a:r>
            <a:r>
              <a:rPr lang="ru-RU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Галическом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 у. Костромской губ. От него и пошли Лермонтовы, уже во втором колене принявшие Православие.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606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Юрий Петрович Лермонтов, отец поэта. Неизвестный художник. 1810-е</a:t>
            </a:r>
            <a:endParaRPr lang="ru-RU" b="1" dirty="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mpir Deco" pitchFamily="2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41333"/>
            <a:ext cx="3171825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3483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355976" y="228196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Бабушка поэта Елизавета Алексеевна (по мужу Арсеньева) — родная сестра </a:t>
            </a:r>
          </a:p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Д. А. Столыпина, внук которого - Председатель кабинета министров </a:t>
            </a:r>
          </a:p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П. А. Столыпин -приходился троюродным братом Михаилу Юрьевичу Лермонтову.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dventure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3326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Елизавета Алексеевна Арсеньева, бабушка поэта. Неизвестный художник. Начало XIX века</a:t>
            </a:r>
            <a:endParaRPr lang="ru-RU" b="1" dirty="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mpir Deco" pitchFamily="2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08150"/>
            <a:ext cx="2967135" cy="4055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085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6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М.Ю.Лермонтов</a:t>
            </a:r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 в детстве.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8072" y="26903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На портрете мы видим шести - восьмилетнего мальчика с каштановыми, гладко причесанными волосами, умным, сосредоточенным взглядом.</a:t>
            </a:r>
            <a:endParaRPr lang="ru-RU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dventure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5661248"/>
            <a:ext cx="3110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Неизвестный художник.</a:t>
            </a:r>
            <a:endParaRPr lang="ru-RU" b="1" dirty="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mpir Deco" pitchFamily="2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5047735" y="6265800"/>
            <a:ext cx="32527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       1820-1822 годы. 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295400"/>
            <a:ext cx="318135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4552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04864"/>
            <a:ext cx="3809524" cy="2161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60320" y="507923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Детские годы будущего поэта с марта 1815 г. прошли в с. Тарханы </a:t>
            </a:r>
            <a:r>
              <a:rPr lang="ru-RU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Чембарского</a:t>
            </a:r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 уезда Пензенской губернии в имении бабушки.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90872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Тарханы. Усадьба. </a:t>
            </a:r>
          </a:p>
          <a:p>
            <a:pPr algn="ctr"/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Ныне - Государственный музей-заповедник </a:t>
            </a:r>
            <a:r>
              <a:rPr lang="ru-RU" b="1" dirty="0" err="1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М.Ю.Лермонтова</a:t>
            </a:r>
            <a:endParaRPr lang="ru-RU" b="1" dirty="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mpir Dec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846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696" y="4581128"/>
            <a:ext cx="2362530" cy="1523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15616" y="1461218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И вижу я себя ребенком, и кругом </a:t>
            </a:r>
          </a:p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Родные все места: высокий барский дом </a:t>
            </a:r>
          </a:p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И сад с разрушенной теплицей; </a:t>
            </a:r>
          </a:p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Зеленой сетью трав подернут спящий пруд, </a:t>
            </a:r>
          </a:p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А за прудом село дымится - и встают </a:t>
            </a:r>
          </a:p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Вдали туманы над полями. </a:t>
            </a:r>
          </a:p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В аллею темную вхожу я; сквозь кусты </a:t>
            </a:r>
          </a:p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Глядит вечерний луч, и желтые листы </a:t>
            </a:r>
          </a:p>
          <a:p>
            <a:r>
              <a:rPr lang="ru-RU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dventure" pitchFamily="2" charset="0"/>
              </a:rPr>
              <a:t>Шумят под робкими шагами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4766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mpir Deco" pitchFamily="2" charset="0"/>
              </a:rPr>
              <a:t>Тарханы легко узнать в этих строках и сейчас.</a:t>
            </a:r>
            <a:endParaRPr lang="ru-RU" b="1" dirty="0">
              <a:solidFill>
                <a:srgbClr val="9900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mpir Dec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9822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1208</Words>
  <Application>Microsoft Office PowerPoint</Application>
  <PresentationFormat>Экран (4:3)</PresentationFormat>
  <Paragraphs>136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 Тема: М.Ю.Лермонтов  «Песня… про купца Калашникова»  Цели урока: 1. познакомить с биографией М.Ю.Лермонтова;                      2.учить ориентироваться в тексте, отвечая на                           вопросы, анализировать его;                      3. отметить связь «Песни…» с народным                        творчеством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М.Ю.Лермонтов в детстве. </vt:lpstr>
      <vt:lpstr>Презентация PowerPoint</vt:lpstr>
      <vt:lpstr>Презентация PowerPoint</vt:lpstr>
      <vt:lpstr>Презентация PowerPoint</vt:lpstr>
      <vt:lpstr>Презентация PowerPoint</vt:lpstr>
      <vt:lpstr>28 января 1837 г. по Петербургу разнесся слух о том, что Пушкин стрелялся с Дантесом и ранен смертельно. На другой день Пушкина не стало. И в эти дни распространилось по столице стихотворение без подписи «Смерть поэта». </vt:lpstr>
      <vt:lpstr>Презентация PowerPoint</vt:lpstr>
      <vt:lpstr>Презентация PowerPoint</vt:lpstr>
      <vt:lpstr>Презентация PowerPoint</vt:lpstr>
      <vt:lpstr>«ТУЧИ»</vt:lpstr>
      <vt:lpstr>«Песня…про купца Калашникова»</vt:lpstr>
      <vt:lpstr>Вторая ссылка на Кавказ </vt:lpstr>
      <vt:lpstr>Презентация PowerPoint</vt:lpstr>
      <vt:lpstr>         Шумит Тарханский парк, склоняется над часовней старый дуб, посаженный  М. Ю. Лермонтовым. И нескончаемым потоком идут и идут сюда люди. Исполнилось желание поэта: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М.Ю.Лермонтов  «Песня… про купца Калашникова»  Цели урока: 1. познакомить с биографией М.Ю.Лермонтова;                      2.учить ориентироваться в тексте, отвечая на                           вопросы, анализировать его;                      3. отметить связь «Песни…» с народным                        творчеством </dc:title>
  <dc:creator>Марат</dc:creator>
  <cp:lastModifiedBy>Марат</cp:lastModifiedBy>
  <cp:revision>4</cp:revision>
  <dcterms:created xsi:type="dcterms:W3CDTF">2012-01-18T18:55:55Z</dcterms:created>
  <dcterms:modified xsi:type="dcterms:W3CDTF">2012-01-18T19:41:18Z</dcterms:modified>
</cp:coreProperties>
</file>