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ms-office.legacyDiagramTex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3" r:id="rId1"/>
    <p:sldMasterId id="2147483655" r:id="rId2"/>
  </p:sldMasterIdLst>
  <p:notesMasterIdLst>
    <p:notesMasterId r:id="rId21"/>
  </p:notesMasterIdLst>
  <p:sldIdLst>
    <p:sldId id="256" r:id="rId3"/>
    <p:sldId id="257" r:id="rId4"/>
    <p:sldId id="258" r:id="rId5"/>
    <p:sldId id="264" r:id="rId6"/>
    <p:sldId id="261" r:id="rId7"/>
    <p:sldId id="263" r:id="rId8"/>
    <p:sldId id="262" r:id="rId9"/>
    <p:sldId id="273" r:id="rId10"/>
    <p:sldId id="275" r:id="rId11"/>
    <p:sldId id="259" r:id="rId12"/>
    <p:sldId id="260" r:id="rId13"/>
    <p:sldId id="265" r:id="rId14"/>
    <p:sldId id="266" r:id="rId15"/>
    <p:sldId id="277" r:id="rId16"/>
    <p:sldId id="276" r:id="rId17"/>
    <p:sldId id="268" r:id="rId18"/>
    <p:sldId id="270" r:id="rId19"/>
    <p:sldId id="274" r:id="rId20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333399"/>
    <a:srgbClr val="000066"/>
    <a:srgbClr val="339933"/>
    <a:srgbClr val="FFCCFF"/>
    <a:srgbClr val="003300"/>
    <a:srgbClr val="800000"/>
    <a:srgbClr val="FFCC00"/>
    <a:srgbClr val="99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microsoft.com/office/2006/relationships/legacyDocTextInfo" Target="legacyDocTextInfo.bin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microsoft.com/office/2006/relationships/legacyDiagramText" Target="legacyDiagramText8.bin"/><Relationship Id="rId3" Type="http://schemas.microsoft.com/office/2006/relationships/legacyDiagramText" Target="legacyDiagramText3.bin"/><Relationship Id="rId7" Type="http://schemas.microsoft.com/office/2006/relationships/legacyDiagramText" Target="legacyDiagramText7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6" Type="http://schemas.microsoft.com/office/2006/relationships/legacyDiagramText" Target="legacyDiagramText6.bin"/><Relationship Id="rId5" Type="http://schemas.microsoft.com/office/2006/relationships/legacyDiagramText" Target="legacyDiagramText5.bin"/><Relationship Id="rId4" Type="http://schemas.microsoft.com/office/2006/relationships/legacyDiagramText" Target="legacyDiagramText4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53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FB55FA1D-BBA5-4196-9DE0-3471C58760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7429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7430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FE7C71C-A678-4F0C-AC52-40AEC06540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97C79F-2568-4047-81D4-03B10D419C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A54400-48F0-42AF-9B54-8552F08916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l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7BB894-9193-49F3-BD03-CC22FC81BD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l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B2F2C2-D533-4A80-8197-2EA3BF5429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l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1E03C7-95E6-443A-BC5A-5C11FC589F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l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1BFF21-E79E-4766-8105-ED73E89CFB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l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92068F-92C6-41B6-B4E1-DC7AF99203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l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A5A06B-972C-4F95-899C-96ACBEEBB6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l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36E7BA-71CE-419B-8AE6-A349013366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l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2EC8F1-1062-4B4C-AD02-33BE59360A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9FAA39-D198-4A4D-8A7A-B491A4B311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l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53DC1A-FBF7-49CC-9731-10F15032C6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l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C8F7DB-519B-43D3-A69E-C0C74510F5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l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70D869-85B6-4524-A04C-0D1DD219E7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ld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102971-0442-40EE-98BC-2ED4536F7D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4C6D36-B674-4589-B4B3-25A34A796E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1E2D9F-5530-4BBE-98D1-DE9EF2F013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35E46A-0982-48C4-BE7F-99034CF5E2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AA09B2-DF9C-4445-83E3-4DFDC816A6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81E55E-A172-4DC4-B7AC-B8B31E35BE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40889C-AF6B-4E9E-9DE8-21F401DC2C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16ED09-D034-4BCF-B76B-9453CF5642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6387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88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89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90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91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92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93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94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95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96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97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98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99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00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01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02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03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04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6405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406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E3214D79-3454-455C-A7CE-1C4E62124A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1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</p:sldLayoutIdLst>
  <p:transition>
    <p:cover dir="ld"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2DB8D2EB-D4FD-4DA0-9896-A4E0E08931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ransition>
    <p:cover dir="ld"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leto.tomsk.ru/min.php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1828800"/>
            <a:ext cx="5867400" cy="1812925"/>
          </a:xfrm>
          <a:gradFill rotWithShape="1">
            <a:gsLst>
              <a:gs pos="0">
                <a:srgbClr val="99FF99"/>
              </a:gs>
              <a:gs pos="50000">
                <a:srgbClr val="CCFF99"/>
              </a:gs>
              <a:gs pos="100000">
                <a:srgbClr val="99FF99"/>
              </a:gs>
            </a:gsLst>
            <a:lin ang="5400000" scaled="1"/>
          </a:gradFill>
        </p:spPr>
        <p:txBody>
          <a:bodyPr/>
          <a:lstStyle/>
          <a:p>
            <a:pPr eaLnBrk="1" hangingPunct="1"/>
            <a:r>
              <a:rPr lang="ru-RU" sz="6000" b="1" smtClean="0">
                <a:solidFill>
                  <a:srgbClr val="990033"/>
                </a:solidFill>
                <a:latin typeface="Comic Sans MS" pitchFamily="66" charset="0"/>
              </a:rPr>
              <a:t>Минеральные удобрения</a:t>
            </a:r>
          </a:p>
        </p:txBody>
      </p:sp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685800" y="5791200"/>
            <a:ext cx="7239000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4" name="Рамка 3"/>
          <p:cNvSpPr/>
          <p:nvPr/>
        </p:nvSpPr>
        <p:spPr bwMode="auto">
          <a:xfrm>
            <a:off x="3657600" y="6248400"/>
            <a:ext cx="2895600" cy="609600"/>
          </a:xfrm>
          <a:prstGeom prst="fram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Prezentacii.com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 advTm="3452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157498-5950-4818-BB32-8AB817172C95}" type="slidenum">
              <a:rPr lang="ru-RU"/>
              <a:pPr>
                <a:defRPr/>
              </a:pPr>
              <a:t>10</a:t>
            </a:fld>
            <a:endParaRPr lang="ru-RU"/>
          </a:p>
        </p:txBody>
      </p:sp>
      <p:sp>
        <p:nvSpPr>
          <p:cNvPr id="14338" name="Rectangle 2" descr="Розовая тисненая бумага"/>
          <p:cNvSpPr>
            <a:spLocks noGrp="1" noChangeArrowheads="1"/>
          </p:cNvSpPr>
          <p:nvPr>
            <p:ph type="title"/>
          </p:nvPr>
        </p:nvSpPr>
        <p:spPr>
          <a:blipFill dpi="0" rotWithShape="1">
            <a:blip r:embed="rId2" cstate="print"/>
            <a:srcRect/>
            <a:tile tx="0" ty="0" sx="100000" sy="100000" flip="none" algn="tl"/>
          </a:blipFill>
        </p:spPr>
        <p:txBody>
          <a:bodyPr/>
          <a:lstStyle/>
          <a:p>
            <a:pPr eaLnBrk="1" hangingPunct="1">
              <a:defRPr/>
            </a:pPr>
            <a:r>
              <a:rPr lang="ru-RU" sz="4800" smtClean="0">
                <a:latin typeface="Comic Sans MS" pitchFamily="66" charset="0"/>
              </a:rPr>
              <a:t>Минеральные удобрения</a:t>
            </a:r>
            <a:r>
              <a:rPr lang="ru-RU" smtClean="0"/>
              <a:t> -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91000" y="1600200"/>
            <a:ext cx="4800600" cy="4343400"/>
          </a:xfrm>
          <a:gradFill rotWithShape="1">
            <a:gsLst>
              <a:gs pos="0">
                <a:schemeClr val="folHlink"/>
              </a:gs>
              <a:gs pos="100000">
                <a:schemeClr val="bg1"/>
              </a:gs>
            </a:gsLst>
            <a:lin ang="5400000" scaled="1"/>
          </a:gradFill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   </a:t>
            </a:r>
            <a:r>
              <a:rPr lang="ru-RU" b="1" smtClean="0">
                <a:solidFill>
                  <a:srgbClr val="003300"/>
                </a:solidFill>
                <a:effectLst/>
              </a:rPr>
              <a:t>это вещества, содержащие три питательных элемента – азот, фосфор, калий – и способные в почвенном растворе диссоциировать на ионы.</a:t>
            </a:r>
          </a:p>
        </p:txBody>
      </p:sp>
      <p:pic>
        <p:nvPicPr>
          <p:cNvPr id="14341" name="Picture 4" descr="удобрен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676400"/>
            <a:ext cx="3810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5" descr="фломастер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0" y="0"/>
            <a:ext cx="657225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EBCF26F-A893-4E83-A53C-1DC2C1048C15}" type="slidenum">
              <a:rPr lang="ru-RU"/>
              <a:pPr/>
              <a:t>11</a:t>
            </a:fld>
            <a:endParaRPr lang="ru-RU"/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88987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993300"/>
                </a:solidFill>
                <a:latin typeface="Comic Sans MS" pitchFamily="66" charset="0"/>
              </a:rPr>
              <a:t>Классификация удобрений.</a:t>
            </a:r>
          </a:p>
        </p:txBody>
      </p:sp>
      <p:graphicFrame>
        <p:nvGraphicFramePr>
          <p:cNvPr id="15366" name="Organization Chart 6"/>
          <p:cNvGraphicFramePr>
            <a:graphicFrameLocks/>
          </p:cNvGraphicFramePr>
          <p:nvPr>
            <p:ph idx="1"/>
          </p:nvPr>
        </p:nvGraphicFramePr>
        <p:xfrm>
          <a:off x="457200" y="1066800"/>
          <a:ext cx="8534400" cy="5486400"/>
        </p:xfrm>
        <a:graphic>
          <a:graphicData uri="http://schemas.openxmlformats.org/drawingml/2006/compatibility">
            <com:legacyDrawing xmlns:com="http://schemas.openxmlformats.org/drawingml/2006/compatibility" spid="_x0000_s1026"/>
          </a:graphicData>
        </a:graphic>
      </p:graphicFrame>
      <p:pic>
        <p:nvPicPr>
          <p:cNvPr id="1046" name="Picture 24" descr="фломастер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0" y="457200"/>
            <a:ext cx="60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Dgm spid="1536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DA03E9-5D3D-4721-8B01-676CA987317F}" type="slidenum">
              <a:rPr lang="ru-RU"/>
              <a:pPr>
                <a:defRPr/>
              </a:pPr>
              <a:t>12</a:t>
            </a:fld>
            <a:endParaRPr lang="ru-RU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>
                <a:latin typeface="Comic Sans MS" pitchFamily="66" charset="0"/>
              </a:rPr>
              <a:t>Питательная ценность удобрений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gradFill rotWithShape="1">
            <a:gsLst>
              <a:gs pos="0">
                <a:schemeClr val="folHlink"/>
              </a:gs>
              <a:gs pos="100000">
                <a:schemeClr val="bg1"/>
              </a:gs>
            </a:gsLst>
            <a:lin ang="5400000" scaled="1"/>
          </a:gradFill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b="1" smtClean="0">
                <a:solidFill>
                  <a:srgbClr val="000066"/>
                </a:solidFill>
                <a:effectLst/>
                <a:latin typeface="Arial" charset="0"/>
              </a:rPr>
              <a:t>Питательную ценность удобрений условно выражают через массовую долю в них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800" b="1" i="1" smtClean="0">
                <a:solidFill>
                  <a:srgbClr val="800000"/>
                </a:solidFill>
                <a:effectLst/>
                <a:latin typeface="Arial" charset="0"/>
              </a:rPr>
              <a:t>азота </a:t>
            </a:r>
            <a:r>
              <a:rPr lang="en-US" sz="1800" b="1" i="1" smtClean="0">
                <a:solidFill>
                  <a:srgbClr val="800000"/>
                </a:solidFill>
                <a:effectLst/>
                <a:latin typeface="Arial" charset="0"/>
              </a:rPr>
              <a:t>N</a:t>
            </a:r>
            <a:r>
              <a:rPr lang="ru-RU" sz="1800" b="1" i="1" smtClean="0">
                <a:solidFill>
                  <a:srgbClr val="800000"/>
                </a:solidFill>
                <a:effectLst/>
                <a:latin typeface="Arial" charset="0"/>
              </a:rPr>
              <a:t>,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800" b="1" i="1" smtClean="0">
                <a:solidFill>
                  <a:srgbClr val="800000"/>
                </a:solidFill>
                <a:effectLst/>
                <a:latin typeface="Arial" charset="0"/>
              </a:rPr>
              <a:t>оксида фосфора (</a:t>
            </a:r>
            <a:r>
              <a:rPr lang="en-US" sz="1800" b="1" i="1" smtClean="0">
                <a:solidFill>
                  <a:srgbClr val="800000"/>
                </a:solidFill>
                <a:effectLst/>
                <a:latin typeface="Arial" charset="0"/>
              </a:rPr>
              <a:t>V</a:t>
            </a:r>
            <a:r>
              <a:rPr lang="ru-RU" sz="1800" b="1" i="1" smtClean="0">
                <a:solidFill>
                  <a:srgbClr val="800000"/>
                </a:solidFill>
                <a:effectLst/>
                <a:latin typeface="Arial" charset="0"/>
              </a:rPr>
              <a:t>) Р</a:t>
            </a:r>
            <a:r>
              <a:rPr lang="ru-RU" sz="1800" b="1" i="1" baseline="-25000" smtClean="0">
                <a:solidFill>
                  <a:srgbClr val="800000"/>
                </a:solidFill>
                <a:effectLst/>
                <a:latin typeface="Arial" charset="0"/>
              </a:rPr>
              <a:t>2</a:t>
            </a:r>
            <a:r>
              <a:rPr lang="ru-RU" sz="1800" b="1" i="1" smtClean="0">
                <a:solidFill>
                  <a:srgbClr val="800000"/>
                </a:solidFill>
                <a:effectLst/>
                <a:latin typeface="Arial" charset="0"/>
              </a:rPr>
              <a:t>О</a:t>
            </a:r>
            <a:r>
              <a:rPr lang="ru-RU" sz="1800" b="1" i="1" baseline="-25000" smtClean="0">
                <a:solidFill>
                  <a:srgbClr val="800000"/>
                </a:solidFill>
                <a:effectLst/>
                <a:latin typeface="Arial" charset="0"/>
              </a:rPr>
              <a:t>5</a:t>
            </a:r>
            <a:r>
              <a:rPr lang="ru-RU" sz="1800" b="1" i="1" smtClean="0">
                <a:solidFill>
                  <a:srgbClr val="800000"/>
                </a:solidFill>
                <a:effectLst/>
                <a:latin typeface="Arial" charset="0"/>
              </a:rPr>
              <a:t>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800" b="1" i="1" smtClean="0">
                <a:solidFill>
                  <a:srgbClr val="800000"/>
                </a:solidFill>
                <a:effectLst/>
                <a:latin typeface="Arial" charset="0"/>
              </a:rPr>
              <a:t>и оксида калия К</a:t>
            </a:r>
            <a:r>
              <a:rPr lang="ru-RU" sz="1800" b="1" i="1" baseline="-25000" smtClean="0">
                <a:solidFill>
                  <a:srgbClr val="800000"/>
                </a:solidFill>
                <a:effectLst/>
                <a:latin typeface="Arial" charset="0"/>
              </a:rPr>
              <a:t>2</a:t>
            </a:r>
            <a:r>
              <a:rPr lang="ru-RU" sz="1800" b="1" i="1" smtClean="0">
                <a:solidFill>
                  <a:srgbClr val="800000"/>
                </a:solidFill>
                <a:effectLst/>
                <a:latin typeface="Arial" charset="0"/>
              </a:rPr>
              <a:t>О.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1800" b="1" smtClean="0">
                <a:solidFill>
                  <a:srgbClr val="000066"/>
                </a:solidFill>
                <a:effectLst/>
                <a:latin typeface="Arial" charset="0"/>
              </a:rPr>
              <a:t>    </a:t>
            </a:r>
            <a:r>
              <a:rPr lang="ru-RU" sz="2400" b="1" u="sng" smtClean="0">
                <a:solidFill>
                  <a:srgbClr val="000066"/>
                </a:solidFill>
                <a:latin typeface="Arial" charset="0"/>
              </a:rPr>
              <a:t>Задача:</a:t>
            </a:r>
            <a:r>
              <a:rPr lang="ru-RU" sz="1800" b="1" smtClean="0">
                <a:solidFill>
                  <a:srgbClr val="000066"/>
                </a:solidFill>
                <a:effectLst/>
                <a:latin typeface="Arial" charset="0"/>
              </a:rPr>
              <a:t> </a:t>
            </a:r>
            <a:r>
              <a:rPr lang="ru-RU" sz="2800" b="1" smtClean="0">
                <a:solidFill>
                  <a:srgbClr val="000066"/>
                </a:solidFill>
                <a:effectLst/>
                <a:latin typeface="Arial" charset="0"/>
              </a:rPr>
              <a:t>Рассчитать питательную ценность натриевой селитры, двойного суперфосфата, хлорида калия.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b="1" smtClean="0">
                <a:solidFill>
                  <a:srgbClr val="990033"/>
                </a:solidFill>
                <a:effectLst/>
                <a:latin typeface="Arial" charset="0"/>
              </a:rPr>
              <a:t>! Число атомов фосфора (калия) должно быть одинаковым в формуле удобрения и оксиде: </a:t>
            </a:r>
            <a:endParaRPr lang="en-US" sz="2400" b="1" smtClean="0">
              <a:solidFill>
                <a:srgbClr val="990033"/>
              </a:solidFill>
              <a:effectLst/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u="sng" smtClean="0">
                <a:solidFill>
                  <a:srgbClr val="990033"/>
                </a:solidFill>
                <a:latin typeface="Arial" charset="0"/>
              </a:rPr>
              <a:t>2</a:t>
            </a:r>
            <a:r>
              <a:rPr lang="ru-RU" sz="2400" b="1" smtClean="0">
                <a:solidFill>
                  <a:srgbClr val="000066"/>
                </a:solidFill>
                <a:effectLst/>
                <a:latin typeface="Arial" charset="0"/>
              </a:rPr>
              <a:t> (Са </a:t>
            </a:r>
            <a:r>
              <a:rPr lang="en-US" sz="2400" b="1" smtClean="0">
                <a:solidFill>
                  <a:srgbClr val="000066"/>
                </a:solidFill>
                <a:effectLst/>
                <a:latin typeface="Arial" charset="0"/>
              </a:rPr>
              <a:t>HPO</a:t>
            </a:r>
            <a:r>
              <a:rPr lang="en-US" sz="2400" b="1" baseline="-25000" smtClean="0">
                <a:solidFill>
                  <a:srgbClr val="000066"/>
                </a:solidFill>
                <a:effectLst/>
                <a:latin typeface="Arial" charset="0"/>
              </a:rPr>
              <a:t>4</a:t>
            </a:r>
            <a:r>
              <a:rPr lang="en-US" sz="2400" b="1" smtClean="0">
                <a:solidFill>
                  <a:srgbClr val="000066"/>
                </a:solidFill>
                <a:effectLst/>
                <a:latin typeface="Arial" charset="0"/>
              </a:rPr>
              <a:t>x 2H</a:t>
            </a:r>
            <a:r>
              <a:rPr lang="en-US" sz="2400" b="1" baseline="-25000" smtClean="0">
                <a:solidFill>
                  <a:srgbClr val="000066"/>
                </a:solidFill>
                <a:effectLst/>
                <a:latin typeface="Arial" charset="0"/>
              </a:rPr>
              <a:t>2</a:t>
            </a:r>
            <a:r>
              <a:rPr lang="en-US" sz="2400" b="1" smtClean="0">
                <a:solidFill>
                  <a:srgbClr val="000066"/>
                </a:solidFill>
                <a:effectLst/>
                <a:latin typeface="Arial" charset="0"/>
              </a:rPr>
              <a:t>O)       P</a:t>
            </a:r>
            <a:r>
              <a:rPr lang="en-US" sz="2400" b="1" u="sng" baseline="-25000" smtClean="0">
                <a:solidFill>
                  <a:srgbClr val="990033"/>
                </a:solidFill>
                <a:latin typeface="Arial" charset="0"/>
              </a:rPr>
              <a:t>2</a:t>
            </a:r>
            <a:r>
              <a:rPr lang="en-US" sz="2400" b="1" smtClean="0">
                <a:solidFill>
                  <a:srgbClr val="000066"/>
                </a:solidFill>
                <a:effectLst/>
                <a:latin typeface="Arial" charset="0"/>
              </a:rPr>
              <a:t>O</a:t>
            </a:r>
            <a:r>
              <a:rPr lang="en-US" sz="2400" b="1" baseline="-25000" smtClean="0">
                <a:solidFill>
                  <a:srgbClr val="000066"/>
                </a:solidFill>
                <a:effectLst/>
                <a:latin typeface="Arial" charset="0"/>
              </a:rPr>
              <a:t>5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2400" b="1" baseline="-25000" smtClean="0">
              <a:solidFill>
                <a:srgbClr val="000066"/>
              </a:solidFill>
              <a:effectLst/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b="1" u="sng" smtClean="0">
                <a:solidFill>
                  <a:srgbClr val="990033"/>
                </a:solidFill>
                <a:latin typeface="Arial" charset="0"/>
              </a:rPr>
              <a:t>2</a:t>
            </a:r>
            <a:r>
              <a:rPr lang="en-US" sz="2400" b="1" smtClean="0">
                <a:solidFill>
                  <a:srgbClr val="000066"/>
                </a:solidFill>
                <a:effectLst/>
                <a:latin typeface="Arial" charset="0"/>
              </a:rPr>
              <a:t>KCl          K</a:t>
            </a:r>
            <a:r>
              <a:rPr lang="en-US" sz="2400" b="1" u="sng" baseline="-25000" smtClean="0">
                <a:solidFill>
                  <a:srgbClr val="990033"/>
                </a:solidFill>
                <a:latin typeface="Arial" charset="0"/>
              </a:rPr>
              <a:t>2</a:t>
            </a:r>
            <a:r>
              <a:rPr lang="en-US" sz="2400" b="1" smtClean="0">
                <a:solidFill>
                  <a:srgbClr val="000066"/>
                </a:solidFill>
                <a:effectLst/>
                <a:latin typeface="Arial" charset="0"/>
              </a:rPr>
              <a:t>O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400" b="1" baseline="-25000" smtClean="0">
                <a:solidFill>
                  <a:srgbClr val="000066"/>
                </a:solidFill>
                <a:effectLst/>
                <a:latin typeface="Arial" charset="0"/>
              </a:rPr>
              <a:t>     </a:t>
            </a:r>
            <a:endParaRPr lang="ru-RU" sz="2400" b="1" baseline="-25000" smtClean="0">
              <a:solidFill>
                <a:srgbClr val="000066"/>
              </a:solidFill>
              <a:effectLst/>
              <a:latin typeface="Arial" charset="0"/>
            </a:endParaRPr>
          </a:p>
        </p:txBody>
      </p:sp>
      <p:pic>
        <p:nvPicPr>
          <p:cNvPr id="15365" name="Picture 4" descr="калькулятор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4800" y="914400"/>
            <a:ext cx="10382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Line 5"/>
          <p:cNvSpPr>
            <a:spLocks noChangeShapeType="1"/>
          </p:cNvSpPr>
          <p:nvPr/>
        </p:nvSpPr>
        <p:spPr bwMode="auto">
          <a:xfrm>
            <a:off x="3657600" y="4953000"/>
            <a:ext cx="457200" cy="0"/>
          </a:xfrm>
          <a:prstGeom prst="line">
            <a:avLst/>
          </a:prstGeom>
          <a:noFill/>
          <a:ln w="38100">
            <a:solidFill>
              <a:srgbClr val="00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367" name="Line 6"/>
          <p:cNvSpPr>
            <a:spLocks noChangeShapeType="1"/>
          </p:cNvSpPr>
          <p:nvPr/>
        </p:nvSpPr>
        <p:spPr bwMode="auto">
          <a:xfrm>
            <a:off x="1828800" y="5486400"/>
            <a:ext cx="457200" cy="0"/>
          </a:xfrm>
          <a:prstGeom prst="line">
            <a:avLst/>
          </a:prstGeom>
          <a:noFill/>
          <a:ln w="38100">
            <a:solidFill>
              <a:srgbClr val="00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15368" name="Picture 8" descr="img_florgumat_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4800600"/>
            <a:ext cx="16891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FA36BD-3C22-4307-A0A5-5CA574EFE794}" type="slidenum">
              <a:rPr lang="ru-RU"/>
              <a:pPr>
                <a:defRPr/>
              </a:pPr>
              <a:t>13</a:t>
            </a:fld>
            <a:endParaRPr lang="ru-RU"/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smtClean="0">
                <a:latin typeface="Comic Sans MS" pitchFamily="66" charset="0"/>
              </a:rPr>
              <a:t>Лабораторная работа «Распознавание важнейших минеральных удобрений»</a:t>
            </a:r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7543800" cy="4530725"/>
          </a:xfrm>
          <a:gradFill rotWithShape="1">
            <a:gsLst>
              <a:gs pos="0">
                <a:schemeClr val="folHlink"/>
              </a:gs>
              <a:gs pos="100000">
                <a:schemeClr val="bg1"/>
              </a:gs>
            </a:gsLst>
            <a:lin ang="5400000" scaled="1"/>
          </a:gradFill>
        </p:spPr>
        <p:txBody>
          <a:bodyPr/>
          <a:lstStyle/>
          <a:p>
            <a:pPr eaLnBrk="1" hangingPunct="1"/>
            <a:r>
              <a:rPr lang="ru-RU" sz="2800" smtClean="0">
                <a:solidFill>
                  <a:srgbClr val="000066"/>
                </a:solidFill>
                <a:effectLst/>
              </a:rPr>
              <a:t>Познакомьтесь с инструктивной картой «Алгоритм распознавания  минеральных удобрений». Выделите характерные реакции для распознавания ионов и катионов, входящих в состав удобрений.</a:t>
            </a:r>
            <a:endParaRPr lang="ru-RU" sz="2800" b="1" u="sng" smtClean="0">
              <a:solidFill>
                <a:srgbClr val="000066"/>
              </a:solidFill>
              <a:effectLst/>
            </a:endParaRPr>
          </a:p>
          <a:p>
            <a:pPr eaLnBrk="1" hangingPunct="1"/>
            <a:r>
              <a:rPr lang="ru-RU" sz="2800" smtClean="0">
                <a:solidFill>
                  <a:srgbClr val="000066"/>
                </a:solidFill>
                <a:effectLst/>
              </a:rPr>
              <a:t> Рассмотрите выданные вам минеральные удобрения. Определите на основе характерных реакций каждое из них.</a:t>
            </a:r>
          </a:p>
          <a:p>
            <a:pPr eaLnBrk="1" hangingPunct="1"/>
            <a:r>
              <a:rPr lang="ru-RU" sz="2800" smtClean="0">
                <a:solidFill>
                  <a:srgbClr val="000066"/>
                </a:solidFill>
                <a:effectLst/>
              </a:rPr>
              <a:t>Составьте уравнения проведенных реакций.</a:t>
            </a:r>
          </a:p>
        </p:txBody>
      </p:sp>
      <p:pic>
        <p:nvPicPr>
          <p:cNvPr id="16389" name="Picture 5" descr="пробирки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91400" y="3048000"/>
            <a:ext cx="16002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D53EA4-F225-47AE-8656-DA1B67D6017A}" type="slidenum">
              <a:rPr lang="ru-RU"/>
              <a:pPr>
                <a:defRPr/>
              </a:pPr>
              <a:t>14</a:t>
            </a:fld>
            <a:endParaRPr lang="ru-RU"/>
          </a:p>
        </p:txBody>
      </p:sp>
      <p:sp>
        <p:nvSpPr>
          <p:cNvPr id="55300" name="Rectangle 4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800" smtClean="0">
                <a:solidFill>
                  <a:srgbClr val="990033"/>
                </a:solidFill>
                <a:latin typeface="Comic Sans MS" pitchFamily="66" charset="0"/>
              </a:rPr>
              <a:t>Экологические последствия, связанные с применением минеральных удобрений.</a:t>
            </a:r>
          </a:p>
        </p:txBody>
      </p:sp>
      <p:pic>
        <p:nvPicPr>
          <p:cNvPr id="17412" name="Picture 10" descr="C0F"/>
          <p:cNvPicPr>
            <a:picLocks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629400" y="3505200"/>
            <a:ext cx="2189163" cy="2133600"/>
          </a:xfrm>
          <a:noFill/>
        </p:spPr>
      </p:pic>
      <p:sp>
        <p:nvSpPr>
          <p:cNvPr id="55307" name="Text Box 11"/>
          <p:cNvSpPr txBox="1">
            <a:spLocks noChangeArrowheads="1"/>
          </p:cNvSpPr>
          <p:nvPr/>
        </p:nvSpPr>
        <p:spPr bwMode="auto">
          <a:xfrm>
            <a:off x="7010400" y="1524000"/>
            <a:ext cx="1981200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Допустимое суточное потребление нитратов для взрослого: человека - 5 мг/кг. </a:t>
            </a:r>
          </a:p>
        </p:txBody>
      </p:sp>
      <p:pic>
        <p:nvPicPr>
          <p:cNvPr id="17414" name="Picture 12" descr="f_0844"/>
          <p:cNvPicPr>
            <a:picLocks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886200" y="2438400"/>
            <a:ext cx="1643063" cy="1773238"/>
          </a:xfrm>
          <a:noFill/>
        </p:spPr>
      </p:pic>
      <p:pic>
        <p:nvPicPr>
          <p:cNvPr id="17415" name="Picture 13" descr="скорая"/>
          <p:cNvPicPr>
            <a:picLocks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762000" y="4800600"/>
            <a:ext cx="1816100" cy="1600200"/>
          </a:xfrm>
          <a:noFill/>
        </p:spPr>
      </p:pic>
      <p:pic>
        <p:nvPicPr>
          <p:cNvPr id="17416" name="Picture 14" descr="FOO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29400" y="4419600"/>
            <a:ext cx="838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11" name="Text Box 15"/>
          <p:cNvSpPr txBox="1">
            <a:spLocks noChangeArrowheads="1"/>
          </p:cNvSpPr>
          <p:nvPr/>
        </p:nvSpPr>
        <p:spPr bwMode="auto">
          <a:xfrm>
            <a:off x="2667000" y="4724400"/>
            <a:ext cx="3352800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Под влиянием большой дозы нитратов наблюдается острое отравление (аллергический отек  легких, одышка, боли в области сердца, кашель, рвота и др.). Смертельная доза составляет 8-15 г.</a:t>
            </a:r>
          </a:p>
        </p:txBody>
      </p:sp>
      <p:pic>
        <p:nvPicPr>
          <p:cNvPr id="17418" name="Picture 9" descr="f_0983"/>
          <p:cNvPicPr>
            <a:picLocks noChangeAspect="1" noChangeArrowheads="1"/>
          </p:cNvPicPr>
          <p:nvPr>
            <p:ph sz="quarter" idx="1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2743200" y="1524000"/>
            <a:ext cx="1600200" cy="1452563"/>
          </a:xfrm>
          <a:noFill/>
        </p:spPr>
      </p:pic>
      <p:sp>
        <p:nvSpPr>
          <p:cNvPr id="55312" name="Text Box 16"/>
          <p:cNvSpPr txBox="1">
            <a:spLocks noChangeArrowheads="1"/>
          </p:cNvSpPr>
          <p:nvPr/>
        </p:nvSpPr>
        <p:spPr bwMode="auto">
          <a:xfrm>
            <a:off x="152400" y="1524000"/>
            <a:ext cx="213360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 излишнем внесении в почву азотных удобрений в ней в избытке </a:t>
            </a:r>
            <a:r>
              <a:rPr lang="ru-RU" b="1">
                <a:solidFill>
                  <a:srgbClr val="000066"/>
                </a:solidFill>
              </a:rPr>
              <a:t>накапливаются </a:t>
            </a:r>
            <a:r>
              <a:rPr lang="ru-RU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нитрат- и нитрит-ионы.</a:t>
            </a:r>
          </a:p>
        </p:txBody>
      </p:sp>
      <p:sp>
        <p:nvSpPr>
          <p:cNvPr id="17420" name="AutoShape 17"/>
          <p:cNvSpPr>
            <a:spLocks noChangeArrowheads="1"/>
          </p:cNvSpPr>
          <p:nvPr/>
        </p:nvSpPr>
        <p:spPr bwMode="auto">
          <a:xfrm>
            <a:off x="2209800" y="2286000"/>
            <a:ext cx="457200" cy="457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21" name="AutoShape 18"/>
          <p:cNvSpPr>
            <a:spLocks noChangeArrowheads="1"/>
          </p:cNvSpPr>
          <p:nvPr/>
        </p:nvSpPr>
        <p:spPr bwMode="auto">
          <a:xfrm rot="5400000">
            <a:off x="2514600" y="3657600"/>
            <a:ext cx="1524000" cy="457200"/>
          </a:xfrm>
          <a:prstGeom prst="rightArrow">
            <a:avLst>
              <a:gd name="adj1" fmla="val 50000"/>
              <a:gd name="adj2" fmla="val 8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22" name="AutoShape 19"/>
          <p:cNvSpPr>
            <a:spLocks noChangeArrowheads="1"/>
          </p:cNvSpPr>
          <p:nvPr/>
        </p:nvSpPr>
        <p:spPr bwMode="auto">
          <a:xfrm>
            <a:off x="5562600" y="2514600"/>
            <a:ext cx="1447800" cy="457200"/>
          </a:xfrm>
          <a:prstGeom prst="rightArrow">
            <a:avLst>
              <a:gd name="adj1" fmla="val 50000"/>
              <a:gd name="adj2" fmla="val 791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3F1652-C0DD-40FE-B232-C781685C99CF}" type="slidenum">
              <a:rPr lang="ru-RU"/>
              <a:pPr>
                <a:defRPr/>
              </a:pPr>
              <a:t>15</a:t>
            </a:fld>
            <a:endParaRPr lang="ru-RU"/>
          </a:p>
        </p:txBody>
      </p:sp>
      <p:pic>
        <p:nvPicPr>
          <p:cNvPr id="18435" name="Picture 6" descr="f_106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533400"/>
            <a:ext cx="2590800" cy="233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9" name="AutoShape 7"/>
          <p:cNvSpPr>
            <a:spLocks noChangeArrowheads="1"/>
          </p:cNvSpPr>
          <p:nvPr/>
        </p:nvSpPr>
        <p:spPr bwMode="auto">
          <a:xfrm>
            <a:off x="3352800" y="1600200"/>
            <a:ext cx="1752600" cy="457200"/>
          </a:xfrm>
          <a:prstGeom prst="rightArrow">
            <a:avLst>
              <a:gd name="adj1" fmla="val 50000"/>
              <a:gd name="adj2" fmla="val 958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4280" name="Picture 8" descr="ris08_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304800"/>
            <a:ext cx="31242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1" name="Picture 9" descr="зрастающее озер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9400" y="2438400"/>
            <a:ext cx="2362200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2" name="Picture 10" descr="1186051599_978841_20070802144029"/>
          <p:cNvPicPr>
            <a:picLocks noChangeAspect="1" noChangeArrowheads="1"/>
          </p:cNvPicPr>
          <p:nvPr/>
        </p:nvPicPr>
        <p:blipFill>
          <a:blip r:embed="rId5" cstate="print"/>
          <a:srcRect b="20000"/>
          <a:stretch>
            <a:fillRect/>
          </a:stretch>
        </p:blipFill>
        <p:spPr bwMode="auto">
          <a:xfrm>
            <a:off x="1600200" y="4038600"/>
            <a:ext cx="33528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86" name="AutoShape 14"/>
          <p:cNvSpPr>
            <a:spLocks noChangeArrowheads="1"/>
          </p:cNvSpPr>
          <p:nvPr/>
        </p:nvSpPr>
        <p:spPr bwMode="auto">
          <a:xfrm rot="-2252876">
            <a:off x="4953000" y="4191000"/>
            <a:ext cx="1447800" cy="533400"/>
          </a:xfrm>
          <a:prstGeom prst="leftArrow">
            <a:avLst>
              <a:gd name="adj1" fmla="val 50000"/>
              <a:gd name="adj2" fmla="val 6785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4287" name="Text Box 15"/>
          <p:cNvSpPr txBox="1">
            <a:spLocks noChangeArrowheads="1"/>
          </p:cNvSpPr>
          <p:nvPr/>
        </p:nvSpPr>
        <p:spPr bwMode="auto">
          <a:xfrm>
            <a:off x="3276600" y="1066800"/>
            <a:ext cx="213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3300"/>
                </a:solidFill>
              </a:rPr>
              <a:t>PO</a:t>
            </a:r>
            <a:r>
              <a:rPr lang="en-US" sz="2000" b="1" baseline="-25000">
                <a:solidFill>
                  <a:srgbClr val="003300"/>
                </a:solidFill>
              </a:rPr>
              <a:t>4</a:t>
            </a:r>
            <a:r>
              <a:rPr lang="en-US" sz="2000" b="1" baseline="30000">
                <a:solidFill>
                  <a:srgbClr val="003300"/>
                </a:solidFill>
              </a:rPr>
              <a:t>3-</a:t>
            </a:r>
            <a:r>
              <a:rPr lang="en-US" sz="2000" b="1">
                <a:solidFill>
                  <a:srgbClr val="003300"/>
                </a:solidFill>
              </a:rPr>
              <a:t>, NO</a:t>
            </a:r>
            <a:r>
              <a:rPr lang="en-US" sz="2000" b="1" baseline="-25000">
                <a:solidFill>
                  <a:srgbClr val="003300"/>
                </a:solidFill>
              </a:rPr>
              <a:t>3</a:t>
            </a:r>
            <a:r>
              <a:rPr lang="en-US" sz="2000" b="1" baseline="30000">
                <a:solidFill>
                  <a:srgbClr val="003300"/>
                </a:solidFill>
              </a:rPr>
              <a:t>-</a:t>
            </a:r>
            <a:r>
              <a:rPr lang="ru-RU" sz="2000" b="1">
                <a:solidFill>
                  <a:srgbClr val="003300"/>
                </a:solidFill>
              </a:rPr>
              <a:t>,</a:t>
            </a:r>
            <a:r>
              <a:rPr lang="en-US" sz="2000" b="1">
                <a:solidFill>
                  <a:srgbClr val="003300"/>
                </a:solidFill>
              </a:rPr>
              <a:t> K</a:t>
            </a:r>
            <a:r>
              <a:rPr lang="en-US" sz="2000" b="1" baseline="30000">
                <a:solidFill>
                  <a:srgbClr val="003300"/>
                </a:solidFill>
              </a:rPr>
              <a:t>+</a:t>
            </a:r>
            <a:endParaRPr lang="ru-RU" sz="2000" b="1" baseline="30000">
              <a:solidFill>
                <a:srgbClr val="003300"/>
              </a:solidFill>
            </a:endParaRPr>
          </a:p>
        </p:txBody>
      </p:sp>
      <p:sp>
        <p:nvSpPr>
          <p:cNvPr id="54289" name="Text Box 17"/>
          <p:cNvSpPr txBox="1">
            <a:spLocks noChangeArrowheads="1"/>
          </p:cNvSpPr>
          <p:nvPr/>
        </p:nvSpPr>
        <p:spPr bwMode="auto">
          <a:xfrm>
            <a:off x="5715000" y="381000"/>
            <a:ext cx="2362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3300"/>
                </a:solidFill>
              </a:rPr>
              <a:t>Зарастание озер</a:t>
            </a:r>
          </a:p>
        </p:txBody>
      </p:sp>
      <p:sp>
        <p:nvSpPr>
          <p:cNvPr id="54290" name="Text Box 18"/>
          <p:cNvSpPr txBox="1">
            <a:spLocks noChangeArrowheads="1"/>
          </p:cNvSpPr>
          <p:nvPr/>
        </p:nvSpPr>
        <p:spPr bwMode="auto">
          <a:xfrm>
            <a:off x="2133600" y="4114800"/>
            <a:ext cx="2362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3300"/>
                </a:solidFill>
              </a:rPr>
              <a:t>Гибель рыбы</a:t>
            </a: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4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4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54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54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9" grpId="0" animBg="1"/>
      <p:bldP spid="54286" grpId="0" animBg="1"/>
      <p:bldP spid="54287" grpId="0"/>
      <p:bldP spid="54289" grpId="0"/>
      <p:bldP spid="5429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274D4B-4DB8-449D-BC3E-F921F9572F9D}" type="slidenum">
              <a:rPr lang="ru-RU"/>
              <a:pPr>
                <a:defRPr/>
              </a:pPr>
              <a:t>16</a:t>
            </a:fld>
            <a:endParaRPr lang="ru-RU"/>
          </a:p>
        </p:txBody>
      </p:sp>
      <p:sp>
        <p:nvSpPr>
          <p:cNvPr id="44034" name="Rectangle 2" descr="Розовая тисненая бумага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smtClean="0">
                <a:latin typeface="Comic Sans MS" pitchFamily="66" charset="0"/>
              </a:rPr>
              <a:t>Контрольные вопросы и задания.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600200"/>
            <a:ext cx="7848600" cy="4495800"/>
          </a:xfrm>
          <a:gradFill rotWithShape="1">
            <a:gsLst>
              <a:gs pos="0">
                <a:schemeClr val="folHlink"/>
              </a:gs>
              <a:gs pos="100000">
                <a:schemeClr val="bg1"/>
              </a:gs>
            </a:gsLst>
            <a:lin ang="5400000" scaled="1"/>
          </a:gradFill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</a:pPr>
            <a:r>
              <a:rPr lang="ru-RU" sz="2400" b="1" smtClean="0">
                <a:solidFill>
                  <a:srgbClr val="003300"/>
                </a:solidFill>
                <a:effectLst/>
                <a:latin typeface="Arial" charset="0"/>
              </a:rPr>
              <a:t>Охарактеризуйте роль основных питательных элементов ( </a:t>
            </a:r>
            <a:r>
              <a:rPr lang="en-US" sz="2400" b="1" smtClean="0">
                <a:solidFill>
                  <a:srgbClr val="003300"/>
                </a:solidFill>
                <a:effectLst/>
                <a:latin typeface="Arial" charset="0"/>
              </a:rPr>
              <a:t>N</a:t>
            </a:r>
            <a:r>
              <a:rPr lang="ru-RU" sz="2400" b="1" smtClean="0">
                <a:solidFill>
                  <a:srgbClr val="003300"/>
                </a:solidFill>
                <a:effectLst/>
                <a:latin typeface="Arial" charset="0"/>
              </a:rPr>
              <a:t>, </a:t>
            </a:r>
            <a:r>
              <a:rPr lang="en-US" sz="2400" b="1" smtClean="0">
                <a:solidFill>
                  <a:srgbClr val="003300"/>
                </a:solidFill>
                <a:effectLst/>
                <a:latin typeface="Arial" charset="0"/>
              </a:rPr>
              <a:t>P</a:t>
            </a:r>
            <a:r>
              <a:rPr lang="ru-RU" sz="2400" b="1" smtClean="0">
                <a:solidFill>
                  <a:srgbClr val="003300"/>
                </a:solidFill>
                <a:effectLst/>
                <a:latin typeface="Arial" charset="0"/>
              </a:rPr>
              <a:t>, </a:t>
            </a:r>
            <a:r>
              <a:rPr lang="en-US" sz="2400" b="1" smtClean="0">
                <a:solidFill>
                  <a:srgbClr val="003300"/>
                </a:solidFill>
                <a:effectLst/>
                <a:latin typeface="Arial" charset="0"/>
              </a:rPr>
              <a:t>K</a:t>
            </a:r>
            <a:r>
              <a:rPr lang="ru-RU" sz="2400" b="1" smtClean="0">
                <a:solidFill>
                  <a:srgbClr val="003300"/>
                </a:solidFill>
                <a:effectLst/>
                <a:latin typeface="Arial" charset="0"/>
              </a:rPr>
              <a:t> ) в жизни растений.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ru-RU" sz="2400" b="1" smtClean="0">
                <a:solidFill>
                  <a:srgbClr val="003300"/>
                </a:solidFill>
                <a:effectLst/>
                <a:latin typeface="Arial" charset="0"/>
              </a:rPr>
              <a:t>Какие вещества используются в качестве минеральных удобрений?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ru-RU" sz="2400" b="1" smtClean="0">
                <a:solidFill>
                  <a:srgbClr val="003300"/>
                </a:solidFill>
                <a:effectLst/>
                <a:latin typeface="Arial" charset="0"/>
              </a:rPr>
              <a:t>Можно ли верить табличкам на овощных прилавках рынков «Продукция без нитратов"? Дайте объяснение.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ru-RU" sz="2400" b="1" smtClean="0">
                <a:solidFill>
                  <a:srgbClr val="003300"/>
                </a:solidFill>
                <a:effectLst/>
                <a:latin typeface="Arial" charset="0"/>
              </a:rPr>
              <a:t>Как вы считаете, целесообразно  ли применение сульфата аммония при одновременном известковании почвы? Ответ поясните, составьте уравнение реакции.  </a:t>
            </a:r>
          </a:p>
        </p:txBody>
      </p:sp>
      <p:pic>
        <p:nvPicPr>
          <p:cNvPr id="19461" name="Picture 4" descr="вопрос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72400" y="1219200"/>
            <a:ext cx="1219200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  <p:bldP spid="4403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90A8B8-8E61-41F8-BDFD-7587B87008A3}" type="slidenum">
              <a:rPr lang="ru-RU"/>
              <a:pPr>
                <a:defRPr/>
              </a:pPr>
              <a:t>17</a:t>
            </a:fld>
            <a:endParaRPr lang="ru-RU"/>
          </a:p>
        </p:txBody>
      </p:sp>
      <p:sp>
        <p:nvSpPr>
          <p:cNvPr id="46083" name="Rectangle 3" descr="Упаковочная бумага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3886200"/>
          </a:xfrm>
          <a:blipFill dpi="0" rotWithShape="1">
            <a:blip r:embed="rId2" cstate="print"/>
            <a:srcRect/>
            <a:tile tx="0" ty="0" sx="100000" sy="100000" flip="none" algn="tl"/>
          </a:blipFill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4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Без удобрений, особенно в нечерноземной полосе, вырастить урожай невозможно. Требуется их постоянное внесение в почву.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Очень важно соблюдать нормы и проявлять экологическую культуру в использовании удобрений.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Производство минеральных удобрений – важнейшая задача химической промышленности. Особенно важно повышать качество удобрений, увеличивать долю концентрированных , комплексных, гранулированных удобрений.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Выводы:</a:t>
            </a:r>
          </a:p>
        </p:txBody>
      </p:sp>
      <p:pic>
        <p:nvPicPr>
          <p:cNvPr id="20485" name="Picture 5" descr="тюльпан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43800" y="457200"/>
            <a:ext cx="14478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6" descr="img_florgumat_0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5029200"/>
            <a:ext cx="2057400" cy="154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08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 animBg="1"/>
      <p:bldP spid="4608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26A2AB-1E88-4234-AF54-D9321684CA7F}" type="slidenum">
              <a:rPr lang="ru-RU"/>
              <a:pPr>
                <a:defRPr/>
              </a:pPr>
              <a:t>18</a:t>
            </a:fld>
            <a:endParaRPr lang="ru-RU"/>
          </a:p>
        </p:txBody>
      </p:sp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Использованные ресурсы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hlinkClick r:id="rId2"/>
              </a:rPr>
              <a:t>http://leto.tomsk.ru/min.php</a:t>
            </a:r>
            <a:endParaRPr lang="ru-RU" smtClean="0"/>
          </a:p>
          <a:p>
            <a:pPr eaLnBrk="1" hangingPunct="1">
              <a:defRPr/>
            </a:pPr>
            <a:r>
              <a:rPr lang="ru-RU" smtClean="0"/>
              <a:t>Пичугина Г.В. Химия и повседневная жизнь человека. – М.: «Дрофа», 2004</a:t>
            </a:r>
          </a:p>
          <a:p>
            <a:pPr eaLnBrk="1" hangingPunct="1">
              <a:defRPr/>
            </a:pPr>
            <a:r>
              <a:rPr lang="ru-RU" smtClean="0"/>
              <a:t>Кузнецова Н.Е. и др.Химия: Учебник для учащихся 9 класса общеобразовательных учреждений.- М.: «Вентана-Граф», 2002</a:t>
            </a:r>
          </a:p>
        </p:txBody>
      </p:sp>
    </p:spTree>
  </p:cSld>
  <p:clrMapOvr>
    <a:masterClrMapping/>
  </p:clrMapOvr>
  <p:transition>
    <p:cover dir="l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24ABF7-A02D-4D99-A961-80B2230A0401}" type="slidenum">
              <a:rPr lang="ru-RU"/>
              <a:pPr>
                <a:defRPr/>
              </a:pPr>
              <a:t>2</a:t>
            </a:fld>
            <a:endParaRPr lang="ru-RU"/>
          </a:p>
        </p:txBody>
      </p:sp>
      <p:sp>
        <p:nvSpPr>
          <p:cNvPr id="12313" name="Line 25"/>
          <p:cNvSpPr>
            <a:spLocks noChangeShapeType="1"/>
          </p:cNvSpPr>
          <p:nvPr/>
        </p:nvSpPr>
        <p:spPr bwMode="auto">
          <a:xfrm>
            <a:off x="2590800" y="1981200"/>
            <a:ext cx="1143000" cy="281940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312" name="Line 24"/>
          <p:cNvSpPr>
            <a:spLocks noChangeShapeType="1"/>
          </p:cNvSpPr>
          <p:nvPr/>
        </p:nvSpPr>
        <p:spPr bwMode="auto">
          <a:xfrm flipH="1">
            <a:off x="1143000" y="1905000"/>
            <a:ext cx="1143000" cy="297180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292" name="AutoShape 4"/>
          <p:cNvSpPr>
            <a:spLocks noChangeArrowheads="1"/>
          </p:cNvSpPr>
          <p:nvPr/>
        </p:nvSpPr>
        <p:spPr bwMode="auto">
          <a:xfrm>
            <a:off x="2971800" y="304800"/>
            <a:ext cx="2895600" cy="6096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50000">
                <a:schemeClr val="tx1"/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008080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000" b="1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Состав растений</a:t>
            </a: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457200" y="1371600"/>
            <a:ext cx="3657600" cy="533400"/>
          </a:xfrm>
          <a:prstGeom prst="rect">
            <a:avLst/>
          </a:prstGeom>
          <a:gradFill rotWithShape="1">
            <a:gsLst>
              <a:gs pos="0">
                <a:srgbClr val="CCFF99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CFF99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000" b="1">
                <a:solidFill>
                  <a:srgbClr val="333399"/>
                </a:solidFill>
              </a:rPr>
              <a:t>Органические вещества</a:t>
            </a:r>
            <a:r>
              <a:rPr lang="ru-RU"/>
              <a:t> </a:t>
            </a: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4800600" y="1371600"/>
            <a:ext cx="3810000" cy="5334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CCFF99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000" b="1">
                <a:solidFill>
                  <a:srgbClr val="333399"/>
                </a:solidFill>
              </a:rPr>
              <a:t>Неорганические вещества</a:t>
            </a:r>
          </a:p>
        </p:txBody>
      </p:sp>
      <p:sp>
        <p:nvSpPr>
          <p:cNvPr id="12295" name="Oval 7" descr="Частый горизонтальный"/>
          <p:cNvSpPr>
            <a:spLocks noChangeArrowheads="1"/>
          </p:cNvSpPr>
          <p:nvPr/>
        </p:nvSpPr>
        <p:spPr bwMode="auto">
          <a:xfrm>
            <a:off x="152400" y="2590800"/>
            <a:ext cx="1600200" cy="685800"/>
          </a:xfrm>
          <a:prstGeom prst="ellipse">
            <a:avLst/>
          </a:prstGeom>
          <a:pattFill prst="narHorz">
            <a:fgClr>
              <a:srgbClr val="FFCC99"/>
            </a:fgClr>
            <a:bgClr>
              <a:schemeClr val="tx1"/>
            </a:bgClr>
          </a:pattFill>
          <a:ln w="38100" cmpd="dbl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>
                <a:solidFill>
                  <a:schemeClr val="tx2"/>
                </a:solidFill>
              </a:rPr>
              <a:t>белки</a:t>
            </a:r>
          </a:p>
        </p:txBody>
      </p:sp>
      <p:sp>
        <p:nvSpPr>
          <p:cNvPr id="12296" name="Oval 8" descr="Частый горизонтальный"/>
          <p:cNvSpPr>
            <a:spLocks noChangeArrowheads="1"/>
          </p:cNvSpPr>
          <p:nvPr/>
        </p:nvSpPr>
        <p:spPr bwMode="auto">
          <a:xfrm>
            <a:off x="2514600" y="2667000"/>
            <a:ext cx="1600200" cy="609600"/>
          </a:xfrm>
          <a:prstGeom prst="ellipse">
            <a:avLst/>
          </a:prstGeom>
          <a:pattFill prst="narHorz">
            <a:fgClr>
              <a:srgbClr val="FFCC99"/>
            </a:fgClr>
            <a:bgClr>
              <a:schemeClr val="tx1"/>
            </a:bgClr>
          </a:pattFill>
          <a:ln w="38100" cmpd="dbl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>
                <a:solidFill>
                  <a:schemeClr val="tx2"/>
                </a:solidFill>
              </a:rPr>
              <a:t>жиры</a:t>
            </a:r>
          </a:p>
        </p:txBody>
      </p:sp>
      <p:sp>
        <p:nvSpPr>
          <p:cNvPr id="12297" name="Oval 9" descr="Частый горизонтальный"/>
          <p:cNvSpPr>
            <a:spLocks noChangeArrowheads="1"/>
          </p:cNvSpPr>
          <p:nvPr/>
        </p:nvSpPr>
        <p:spPr bwMode="auto">
          <a:xfrm>
            <a:off x="152400" y="4876800"/>
            <a:ext cx="1981200" cy="533400"/>
          </a:xfrm>
          <a:prstGeom prst="ellipse">
            <a:avLst/>
          </a:prstGeom>
          <a:pattFill prst="narHorz">
            <a:fgClr>
              <a:srgbClr val="FFCC99"/>
            </a:fgClr>
            <a:bgClr>
              <a:schemeClr val="tx1"/>
            </a:bgClr>
          </a:pattFill>
          <a:ln w="38100" cmpd="dbl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>
                <a:solidFill>
                  <a:schemeClr val="tx2"/>
                </a:solidFill>
              </a:rPr>
              <a:t>углеводы</a:t>
            </a:r>
          </a:p>
        </p:txBody>
      </p:sp>
      <p:sp>
        <p:nvSpPr>
          <p:cNvPr id="12298" name="Oval 10" descr="Частый горизонтальный"/>
          <p:cNvSpPr>
            <a:spLocks noChangeArrowheads="1"/>
          </p:cNvSpPr>
          <p:nvPr/>
        </p:nvSpPr>
        <p:spPr bwMode="auto">
          <a:xfrm>
            <a:off x="2362200" y="4800600"/>
            <a:ext cx="3124200" cy="609600"/>
          </a:xfrm>
          <a:prstGeom prst="ellipse">
            <a:avLst/>
          </a:prstGeom>
          <a:pattFill prst="narHorz">
            <a:fgClr>
              <a:srgbClr val="FFCC99"/>
            </a:fgClr>
            <a:bgClr>
              <a:schemeClr val="tx1"/>
            </a:bgClr>
          </a:pattFill>
          <a:ln w="38100" cmpd="dbl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>
                <a:solidFill>
                  <a:schemeClr val="tx2"/>
                </a:solidFill>
              </a:rPr>
              <a:t>Нуклеиновые кислоты</a:t>
            </a:r>
          </a:p>
        </p:txBody>
      </p:sp>
      <p:sp>
        <p:nvSpPr>
          <p:cNvPr id="12301" name="Line 13"/>
          <p:cNvSpPr>
            <a:spLocks noChangeShapeType="1"/>
          </p:cNvSpPr>
          <p:nvPr/>
        </p:nvSpPr>
        <p:spPr bwMode="auto">
          <a:xfrm flipH="1">
            <a:off x="2438400" y="838200"/>
            <a:ext cx="533400" cy="533400"/>
          </a:xfrm>
          <a:prstGeom prst="line">
            <a:avLst/>
          </a:prstGeom>
          <a:noFill/>
          <a:ln w="38100">
            <a:solidFill>
              <a:srgbClr val="3333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302" name="Line 14"/>
          <p:cNvSpPr>
            <a:spLocks noChangeShapeType="1"/>
          </p:cNvSpPr>
          <p:nvPr/>
        </p:nvSpPr>
        <p:spPr bwMode="auto">
          <a:xfrm>
            <a:off x="5943600" y="838200"/>
            <a:ext cx="533400" cy="533400"/>
          </a:xfrm>
          <a:prstGeom prst="line">
            <a:avLst/>
          </a:prstGeom>
          <a:noFill/>
          <a:ln w="38100">
            <a:solidFill>
              <a:srgbClr val="3333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303" name="AutoShape 15"/>
          <p:cNvSpPr>
            <a:spLocks noChangeArrowheads="1"/>
          </p:cNvSpPr>
          <p:nvPr/>
        </p:nvSpPr>
        <p:spPr bwMode="auto">
          <a:xfrm>
            <a:off x="4953000" y="3962400"/>
            <a:ext cx="1219200" cy="457200"/>
          </a:xfrm>
          <a:prstGeom prst="wedgeRoundRectCallout">
            <a:avLst>
              <a:gd name="adj1" fmla="val -2736"/>
              <a:gd name="adj2" fmla="val -252083"/>
              <a:gd name="adj3" fmla="val 16667"/>
            </a:avLst>
          </a:prstGeom>
          <a:gradFill rotWithShape="1">
            <a:gsLst>
              <a:gs pos="0">
                <a:srgbClr val="FFCC66"/>
              </a:gs>
              <a:gs pos="50000">
                <a:schemeClr val="tx1"/>
              </a:gs>
              <a:gs pos="100000">
                <a:srgbClr val="FFCC66"/>
              </a:gs>
            </a:gsLst>
            <a:lin ang="18900000" scaled="1"/>
          </a:gradFill>
          <a:ln w="38100" cmpd="dbl">
            <a:solidFill>
              <a:srgbClr val="FF9933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en-US" sz="2400" b="1">
                <a:solidFill>
                  <a:srgbClr val="003300"/>
                </a:solidFill>
              </a:rPr>
              <a:t>H, O</a:t>
            </a:r>
            <a:endParaRPr lang="ru-RU" sz="2400" b="1">
              <a:solidFill>
                <a:srgbClr val="003300"/>
              </a:solidFill>
            </a:endParaRPr>
          </a:p>
        </p:txBody>
      </p:sp>
      <p:sp>
        <p:nvSpPr>
          <p:cNvPr id="12305" name="AutoShape 17"/>
          <p:cNvSpPr>
            <a:spLocks noChangeArrowheads="1"/>
          </p:cNvSpPr>
          <p:nvPr/>
        </p:nvSpPr>
        <p:spPr bwMode="auto">
          <a:xfrm>
            <a:off x="6019800" y="4800600"/>
            <a:ext cx="2819400" cy="914400"/>
          </a:xfrm>
          <a:prstGeom prst="wedgeRoundRectCallout">
            <a:avLst>
              <a:gd name="adj1" fmla="val 5801"/>
              <a:gd name="adj2" fmla="val -172917"/>
              <a:gd name="adj3" fmla="val 16667"/>
            </a:avLst>
          </a:prstGeom>
          <a:gradFill rotWithShape="1">
            <a:gsLst>
              <a:gs pos="0">
                <a:srgbClr val="FFCC66"/>
              </a:gs>
              <a:gs pos="50000">
                <a:schemeClr val="tx1"/>
              </a:gs>
              <a:gs pos="100000">
                <a:srgbClr val="FFCC66"/>
              </a:gs>
            </a:gsLst>
            <a:lin ang="18900000" scaled="1"/>
          </a:gradFill>
          <a:ln w="38100" cmpd="dbl">
            <a:solidFill>
              <a:srgbClr val="FF9933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en-US" sz="2400" b="1">
                <a:solidFill>
                  <a:srgbClr val="003300"/>
                </a:solidFill>
              </a:rPr>
              <a:t>P,</a:t>
            </a:r>
            <a:r>
              <a:rPr lang="ru-RU" sz="2400" b="1">
                <a:solidFill>
                  <a:srgbClr val="003300"/>
                </a:solidFill>
              </a:rPr>
              <a:t> </a:t>
            </a:r>
            <a:r>
              <a:rPr lang="en-US" sz="2400" b="1">
                <a:solidFill>
                  <a:srgbClr val="003300"/>
                </a:solidFill>
              </a:rPr>
              <a:t>N,</a:t>
            </a:r>
            <a:r>
              <a:rPr lang="ru-RU" sz="2400" b="1">
                <a:solidFill>
                  <a:srgbClr val="003300"/>
                </a:solidFill>
              </a:rPr>
              <a:t> </a:t>
            </a:r>
            <a:r>
              <a:rPr lang="en-US" sz="2400" b="1">
                <a:solidFill>
                  <a:srgbClr val="003300"/>
                </a:solidFill>
              </a:rPr>
              <a:t>K,</a:t>
            </a:r>
            <a:r>
              <a:rPr lang="ru-RU" sz="2400" b="1">
                <a:solidFill>
                  <a:srgbClr val="003300"/>
                </a:solidFill>
              </a:rPr>
              <a:t> </a:t>
            </a:r>
            <a:r>
              <a:rPr lang="en-US" sz="2400" b="1">
                <a:solidFill>
                  <a:srgbClr val="003300"/>
                </a:solidFill>
              </a:rPr>
              <a:t>Ca,</a:t>
            </a:r>
            <a:r>
              <a:rPr lang="ru-RU" sz="2400" b="1">
                <a:solidFill>
                  <a:srgbClr val="003300"/>
                </a:solidFill>
              </a:rPr>
              <a:t> </a:t>
            </a:r>
            <a:r>
              <a:rPr lang="en-US" sz="2400" b="1">
                <a:solidFill>
                  <a:srgbClr val="003300"/>
                </a:solidFill>
              </a:rPr>
              <a:t>Mg,</a:t>
            </a:r>
            <a:r>
              <a:rPr lang="ru-RU" sz="2400" b="1">
                <a:solidFill>
                  <a:srgbClr val="003300"/>
                </a:solidFill>
              </a:rPr>
              <a:t> </a:t>
            </a:r>
            <a:r>
              <a:rPr lang="en-US" sz="2400" b="1">
                <a:solidFill>
                  <a:srgbClr val="003300"/>
                </a:solidFill>
              </a:rPr>
              <a:t>Fe, Mn, Cu, Zn</a:t>
            </a:r>
            <a:endParaRPr lang="ru-RU" sz="2400" b="1">
              <a:solidFill>
                <a:srgbClr val="003300"/>
              </a:solidFill>
            </a:endParaRPr>
          </a:p>
        </p:txBody>
      </p:sp>
      <p:sp>
        <p:nvSpPr>
          <p:cNvPr id="12308" name="AutoShape 20"/>
          <p:cNvSpPr>
            <a:spLocks noChangeArrowheads="1"/>
          </p:cNvSpPr>
          <p:nvPr/>
        </p:nvSpPr>
        <p:spPr bwMode="auto">
          <a:xfrm>
            <a:off x="0" y="3962400"/>
            <a:ext cx="2667000" cy="457200"/>
          </a:xfrm>
          <a:prstGeom prst="wedgeRoundRectCallout">
            <a:avLst>
              <a:gd name="adj1" fmla="val -9046"/>
              <a:gd name="adj2" fmla="val -202778"/>
              <a:gd name="adj3" fmla="val 16667"/>
            </a:avLst>
          </a:prstGeom>
          <a:gradFill rotWithShape="1">
            <a:gsLst>
              <a:gs pos="0">
                <a:srgbClr val="FFCC66"/>
              </a:gs>
              <a:gs pos="50000">
                <a:schemeClr val="tx1"/>
              </a:gs>
              <a:gs pos="100000">
                <a:srgbClr val="FFCC66"/>
              </a:gs>
            </a:gsLst>
            <a:lin ang="18900000" scaled="1"/>
          </a:gradFill>
          <a:ln w="38100" cmpd="dbl">
            <a:solidFill>
              <a:srgbClr val="FF9933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en-US" sz="2400" b="1">
                <a:solidFill>
                  <a:srgbClr val="003300"/>
                </a:solidFill>
              </a:rPr>
              <a:t>C, O, H, N, P, S</a:t>
            </a:r>
            <a:endParaRPr lang="ru-RU" sz="2400" b="1">
              <a:solidFill>
                <a:srgbClr val="003300"/>
              </a:solidFill>
            </a:endParaRPr>
          </a:p>
        </p:txBody>
      </p:sp>
      <p:sp>
        <p:nvSpPr>
          <p:cNvPr id="12309" name="Line 21"/>
          <p:cNvSpPr>
            <a:spLocks noChangeShapeType="1"/>
          </p:cNvSpPr>
          <p:nvPr/>
        </p:nvSpPr>
        <p:spPr bwMode="auto">
          <a:xfrm flipH="1">
            <a:off x="914400" y="1981200"/>
            <a:ext cx="457200" cy="60960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310" name="AutoShape 22"/>
          <p:cNvSpPr>
            <a:spLocks noChangeArrowheads="1"/>
          </p:cNvSpPr>
          <p:nvPr/>
        </p:nvSpPr>
        <p:spPr bwMode="auto">
          <a:xfrm>
            <a:off x="2971800" y="3962400"/>
            <a:ext cx="1752600" cy="457200"/>
          </a:xfrm>
          <a:prstGeom prst="wedgeRoundRectCallout">
            <a:avLst>
              <a:gd name="adj1" fmla="val -36958"/>
              <a:gd name="adj2" fmla="val -201389"/>
              <a:gd name="adj3" fmla="val 16667"/>
            </a:avLst>
          </a:prstGeom>
          <a:gradFill rotWithShape="1">
            <a:gsLst>
              <a:gs pos="0">
                <a:srgbClr val="FFCC66"/>
              </a:gs>
              <a:gs pos="50000">
                <a:schemeClr val="tx1"/>
              </a:gs>
              <a:gs pos="100000">
                <a:srgbClr val="FFCC66"/>
              </a:gs>
            </a:gsLst>
            <a:lin ang="18900000" scaled="1"/>
          </a:gradFill>
          <a:ln w="38100" cmpd="dbl">
            <a:solidFill>
              <a:srgbClr val="FF9933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en-US" sz="2400" b="1">
                <a:solidFill>
                  <a:srgbClr val="003300"/>
                </a:solidFill>
              </a:rPr>
              <a:t>C, O, H</a:t>
            </a:r>
            <a:endParaRPr lang="ru-RU" sz="2400" b="1">
              <a:solidFill>
                <a:srgbClr val="003300"/>
              </a:solidFill>
            </a:endParaRPr>
          </a:p>
        </p:txBody>
      </p:sp>
      <p:sp>
        <p:nvSpPr>
          <p:cNvPr id="12311" name="Line 23"/>
          <p:cNvSpPr>
            <a:spLocks noChangeShapeType="1"/>
          </p:cNvSpPr>
          <p:nvPr/>
        </p:nvSpPr>
        <p:spPr bwMode="auto">
          <a:xfrm>
            <a:off x="2895600" y="1981200"/>
            <a:ext cx="533400" cy="68580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314" name="Line 26"/>
          <p:cNvSpPr>
            <a:spLocks noChangeShapeType="1"/>
          </p:cNvSpPr>
          <p:nvPr/>
        </p:nvSpPr>
        <p:spPr bwMode="auto">
          <a:xfrm flipH="1">
            <a:off x="5715000" y="1981200"/>
            <a:ext cx="381000" cy="53340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315" name="AutoShape 27"/>
          <p:cNvSpPr>
            <a:spLocks noChangeArrowheads="1"/>
          </p:cNvSpPr>
          <p:nvPr/>
        </p:nvSpPr>
        <p:spPr bwMode="auto">
          <a:xfrm>
            <a:off x="304800" y="5943600"/>
            <a:ext cx="1752600" cy="457200"/>
          </a:xfrm>
          <a:prstGeom prst="wedgeRoundRectCallout">
            <a:avLst>
              <a:gd name="adj1" fmla="val -727"/>
              <a:gd name="adj2" fmla="val -156944"/>
              <a:gd name="adj3" fmla="val 16667"/>
            </a:avLst>
          </a:prstGeom>
          <a:gradFill rotWithShape="1">
            <a:gsLst>
              <a:gs pos="0">
                <a:srgbClr val="FFCC66"/>
              </a:gs>
              <a:gs pos="50000">
                <a:schemeClr val="tx1"/>
              </a:gs>
              <a:gs pos="100000">
                <a:srgbClr val="FFCC66"/>
              </a:gs>
            </a:gsLst>
            <a:lin ang="18900000" scaled="1"/>
          </a:gradFill>
          <a:ln w="38100" cmpd="dbl">
            <a:solidFill>
              <a:srgbClr val="FF9933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en-US" sz="2400" b="1">
                <a:solidFill>
                  <a:srgbClr val="003300"/>
                </a:solidFill>
              </a:rPr>
              <a:t>C, O, H</a:t>
            </a:r>
            <a:endParaRPr lang="ru-RU" sz="2400" b="1">
              <a:solidFill>
                <a:srgbClr val="003300"/>
              </a:solidFill>
            </a:endParaRPr>
          </a:p>
        </p:txBody>
      </p:sp>
      <p:sp>
        <p:nvSpPr>
          <p:cNvPr id="12316" name="AutoShape 28"/>
          <p:cNvSpPr>
            <a:spLocks noChangeArrowheads="1"/>
          </p:cNvSpPr>
          <p:nvPr/>
        </p:nvSpPr>
        <p:spPr bwMode="auto">
          <a:xfrm>
            <a:off x="2590800" y="5943600"/>
            <a:ext cx="2438400" cy="457200"/>
          </a:xfrm>
          <a:prstGeom prst="wedgeRoundRectCallout">
            <a:avLst>
              <a:gd name="adj1" fmla="val 5014"/>
              <a:gd name="adj2" fmla="val -170486"/>
              <a:gd name="adj3" fmla="val 16667"/>
            </a:avLst>
          </a:prstGeom>
          <a:gradFill rotWithShape="1">
            <a:gsLst>
              <a:gs pos="0">
                <a:srgbClr val="FFCC66"/>
              </a:gs>
              <a:gs pos="50000">
                <a:schemeClr val="tx1"/>
              </a:gs>
              <a:gs pos="100000">
                <a:srgbClr val="FFCC66"/>
              </a:gs>
            </a:gsLst>
            <a:lin ang="18900000" scaled="1"/>
          </a:gradFill>
          <a:ln w="38100" cmpd="dbl">
            <a:solidFill>
              <a:srgbClr val="FF9933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en-US" sz="2400" b="1">
                <a:solidFill>
                  <a:srgbClr val="003300"/>
                </a:solidFill>
              </a:rPr>
              <a:t>C, O, H, N, P</a:t>
            </a:r>
            <a:endParaRPr lang="ru-RU" sz="2400" b="1">
              <a:solidFill>
                <a:srgbClr val="003300"/>
              </a:solidFill>
            </a:endParaRPr>
          </a:p>
        </p:txBody>
      </p:sp>
      <p:sp>
        <p:nvSpPr>
          <p:cNvPr id="12317" name="Line 29"/>
          <p:cNvSpPr>
            <a:spLocks noChangeShapeType="1"/>
          </p:cNvSpPr>
          <p:nvPr/>
        </p:nvSpPr>
        <p:spPr bwMode="auto">
          <a:xfrm>
            <a:off x="7162800" y="1981200"/>
            <a:ext cx="457200" cy="106680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318" name="Oval 30" descr="Частый горизонтальный"/>
          <p:cNvSpPr>
            <a:spLocks noChangeArrowheads="1"/>
          </p:cNvSpPr>
          <p:nvPr/>
        </p:nvSpPr>
        <p:spPr bwMode="auto">
          <a:xfrm>
            <a:off x="6172200" y="3048000"/>
            <a:ext cx="2667000" cy="609600"/>
          </a:xfrm>
          <a:prstGeom prst="ellipse">
            <a:avLst/>
          </a:prstGeom>
          <a:pattFill prst="narHorz">
            <a:fgClr>
              <a:srgbClr val="FFCC99"/>
            </a:fgClr>
            <a:bgClr>
              <a:schemeClr val="tx1"/>
            </a:bgClr>
          </a:pattFill>
          <a:ln w="38100" cmpd="dbl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>
                <a:solidFill>
                  <a:schemeClr val="tx2"/>
                </a:solidFill>
              </a:rPr>
              <a:t>Минеральные соли</a:t>
            </a:r>
          </a:p>
        </p:txBody>
      </p:sp>
      <p:sp>
        <p:nvSpPr>
          <p:cNvPr id="12319" name="Oval 31" descr="Частый горизонтальный"/>
          <p:cNvSpPr>
            <a:spLocks noChangeArrowheads="1"/>
          </p:cNvSpPr>
          <p:nvPr/>
        </p:nvSpPr>
        <p:spPr bwMode="auto">
          <a:xfrm>
            <a:off x="4724400" y="2514600"/>
            <a:ext cx="1600200" cy="533400"/>
          </a:xfrm>
          <a:prstGeom prst="ellipse">
            <a:avLst/>
          </a:prstGeom>
          <a:pattFill prst="narHorz">
            <a:fgClr>
              <a:srgbClr val="FFCC99"/>
            </a:fgClr>
            <a:bgClr>
              <a:schemeClr val="tx1"/>
            </a:bgClr>
          </a:pattFill>
          <a:ln w="38100" cmpd="dbl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>
                <a:solidFill>
                  <a:schemeClr val="tx2"/>
                </a:solidFill>
              </a:rPr>
              <a:t>вода</a:t>
            </a:r>
          </a:p>
        </p:txBody>
      </p:sp>
    </p:spTree>
    <p:custDataLst>
      <p:tags r:id="rId1"/>
    </p:custDataLst>
  </p:cSld>
  <p:clrMapOvr>
    <a:masterClrMapping/>
  </p:clrMapOvr>
  <p:transition advTm="37047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2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2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2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2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12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13" grpId="0" animBg="1"/>
      <p:bldP spid="12312" grpId="0" animBg="1"/>
      <p:bldP spid="12292" grpId="0" animBg="1"/>
      <p:bldP spid="12293" grpId="0" animBg="1"/>
      <p:bldP spid="12294" grpId="0" animBg="1"/>
      <p:bldP spid="12295" grpId="0" animBg="1"/>
      <p:bldP spid="12296" grpId="0" animBg="1"/>
      <p:bldP spid="12297" grpId="0" animBg="1"/>
      <p:bldP spid="12298" grpId="0" animBg="1"/>
      <p:bldP spid="12301" grpId="0" animBg="1"/>
      <p:bldP spid="12302" grpId="0" animBg="1"/>
      <p:bldP spid="12303" grpId="0" animBg="1"/>
      <p:bldP spid="12305" grpId="0" animBg="1"/>
      <p:bldP spid="12308" grpId="0" animBg="1"/>
      <p:bldP spid="12309" grpId="0" animBg="1"/>
      <p:bldP spid="12310" grpId="0" animBg="1"/>
      <p:bldP spid="12311" grpId="0" animBg="1"/>
      <p:bldP spid="12314" grpId="0" animBg="1"/>
      <p:bldP spid="12315" grpId="0" animBg="1"/>
      <p:bldP spid="12316" grpId="0" animBg="1"/>
      <p:bldP spid="12317" grpId="0" animBg="1"/>
      <p:bldP spid="12318" grpId="0" animBg="1"/>
      <p:bldP spid="123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27707F-4E86-4B91-8C35-E934A7B43CA3}" type="slidenum">
              <a:rPr lang="ru-RU"/>
              <a:pPr>
                <a:defRPr/>
              </a:pPr>
              <a:t>3</a:t>
            </a:fld>
            <a:endParaRPr lang="ru-RU"/>
          </a:p>
        </p:txBody>
      </p:sp>
      <p:sp>
        <p:nvSpPr>
          <p:cNvPr id="13320" name="Rectangle 8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838200"/>
            <a:ext cx="4191000" cy="914400"/>
          </a:xfrm>
          <a:gradFill rotWithShape="1">
            <a:gsLst>
              <a:gs pos="0">
                <a:schemeClr val="folHlink"/>
              </a:gs>
              <a:gs pos="50000">
                <a:schemeClr val="tx1"/>
              </a:gs>
              <a:gs pos="100000">
                <a:schemeClr val="folHlink"/>
              </a:gs>
            </a:gsLst>
            <a:lin ang="5400000" scaled="1"/>
          </a:gradFill>
          <a:ln w="38100" cmpd="dbl">
            <a:solidFill>
              <a:srgbClr val="339933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3600" b="1" smtClean="0">
                <a:solidFill>
                  <a:srgbClr val="800000"/>
                </a:solidFill>
                <a:effectLst/>
                <a:latin typeface="Comic Sans MS" pitchFamily="66" charset="0"/>
              </a:rPr>
              <a:t>макроэлементы</a:t>
            </a:r>
          </a:p>
        </p:txBody>
      </p:sp>
      <p:sp>
        <p:nvSpPr>
          <p:cNvPr id="13321" name="Rectangle 9"/>
          <p:cNvSpPr>
            <a:spLocks noGrp="1" noChangeArrowheads="1"/>
          </p:cNvSpPr>
          <p:nvPr>
            <p:ph type="body" sz="half" idx="2"/>
          </p:nvPr>
        </p:nvSpPr>
        <p:spPr>
          <a:xfrm>
            <a:off x="4495800" y="838200"/>
            <a:ext cx="4419600" cy="914400"/>
          </a:xfrm>
          <a:gradFill rotWithShape="1">
            <a:gsLst>
              <a:gs pos="0">
                <a:schemeClr val="folHlink"/>
              </a:gs>
              <a:gs pos="50000">
                <a:schemeClr val="tx1"/>
              </a:gs>
              <a:gs pos="100000">
                <a:schemeClr val="folHlink"/>
              </a:gs>
            </a:gsLst>
            <a:lin ang="5400000" scaled="1"/>
          </a:gradFill>
          <a:ln w="38100" cmpd="dbl">
            <a:solidFill>
              <a:srgbClr val="339933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3600" b="1" smtClean="0">
                <a:solidFill>
                  <a:srgbClr val="800000"/>
                </a:solidFill>
                <a:effectLst/>
                <a:latin typeface="Comic Sans MS" pitchFamily="66" charset="0"/>
              </a:rPr>
              <a:t>микроэлементы</a:t>
            </a:r>
          </a:p>
        </p:txBody>
      </p:sp>
      <p:sp>
        <p:nvSpPr>
          <p:cNvPr id="13324" name="AutoShape 12"/>
          <p:cNvSpPr>
            <a:spLocks noChangeArrowheads="1"/>
          </p:cNvSpPr>
          <p:nvPr/>
        </p:nvSpPr>
        <p:spPr bwMode="auto">
          <a:xfrm>
            <a:off x="5105400" y="3962400"/>
            <a:ext cx="3505200" cy="1905000"/>
          </a:xfrm>
          <a:prstGeom prst="wedgeEllipseCallout">
            <a:avLst>
              <a:gd name="adj1" fmla="val -26903"/>
              <a:gd name="adj2" fmla="val -174833"/>
            </a:avLst>
          </a:prstGeom>
          <a:gradFill rotWithShape="0">
            <a:gsLst>
              <a:gs pos="0">
                <a:srgbClr val="FFCCFF"/>
              </a:gs>
              <a:gs pos="50000">
                <a:schemeClr val="folHlink"/>
              </a:gs>
              <a:gs pos="100000">
                <a:srgbClr val="FFCCFF"/>
              </a:gs>
            </a:gsLst>
            <a:lin ang="5400000" scaled="1"/>
          </a:gradFill>
          <a:ln w="9525">
            <a:solidFill>
              <a:srgbClr val="003300"/>
            </a:solidFill>
            <a:miter lim="800000"/>
            <a:headEnd/>
            <a:tailEnd/>
          </a:ln>
          <a:effectLst>
            <a:outerShdw dist="107763" dir="2700000" algn="ctr" rotWithShape="0">
              <a:srgbClr val="FFCC66"/>
            </a:outerShdw>
          </a:effectLst>
        </p:spPr>
        <p:txBody>
          <a:bodyPr/>
          <a:lstStyle/>
          <a:p>
            <a:pPr algn="ctr">
              <a:defRPr/>
            </a:pPr>
            <a:r>
              <a:rPr lang="en-US" sz="3200" b="1">
                <a:solidFill>
                  <a:srgbClr val="000066"/>
                </a:solidFill>
              </a:rPr>
              <a:t>Fe, Mn, Cu, Zn, Cr </a:t>
            </a:r>
            <a:r>
              <a:rPr lang="ru-RU" sz="3200" b="1">
                <a:solidFill>
                  <a:srgbClr val="000066"/>
                </a:solidFill>
              </a:rPr>
              <a:t>и др.</a:t>
            </a:r>
          </a:p>
        </p:txBody>
      </p:sp>
      <p:sp>
        <p:nvSpPr>
          <p:cNvPr id="13325" name="AutoShape 13"/>
          <p:cNvSpPr>
            <a:spLocks noChangeArrowheads="1"/>
          </p:cNvSpPr>
          <p:nvPr/>
        </p:nvSpPr>
        <p:spPr bwMode="auto">
          <a:xfrm>
            <a:off x="457200" y="3962400"/>
            <a:ext cx="3733800" cy="1905000"/>
          </a:xfrm>
          <a:prstGeom prst="wedgeEllipseCallout">
            <a:avLst>
              <a:gd name="adj1" fmla="val 23722"/>
              <a:gd name="adj2" fmla="val -177833"/>
            </a:avLst>
          </a:prstGeom>
          <a:gradFill rotWithShape="1">
            <a:gsLst>
              <a:gs pos="0">
                <a:srgbClr val="FFCCFF"/>
              </a:gs>
              <a:gs pos="50000">
                <a:schemeClr val="folHlink"/>
              </a:gs>
              <a:gs pos="100000">
                <a:srgbClr val="FFCCFF"/>
              </a:gs>
            </a:gsLst>
            <a:lin ang="5400000" scaled="1"/>
          </a:gradFill>
          <a:ln w="9525">
            <a:solidFill>
              <a:srgbClr val="003300"/>
            </a:solidFill>
            <a:miter lim="800000"/>
            <a:headEnd/>
            <a:tailEnd/>
          </a:ln>
          <a:effectLst>
            <a:outerShdw dist="107763" dir="2700000" algn="ctr" rotWithShape="0">
              <a:srgbClr val="FFCC66"/>
            </a:outerShdw>
          </a:effectLst>
        </p:spPr>
        <p:txBody>
          <a:bodyPr/>
          <a:lstStyle/>
          <a:p>
            <a:pPr algn="ctr">
              <a:defRPr/>
            </a:pPr>
            <a:r>
              <a:rPr lang="en-US" sz="3200" b="1">
                <a:solidFill>
                  <a:srgbClr val="000066"/>
                </a:solidFill>
              </a:rPr>
              <a:t>C, O, H, N, P, S, K, Ca, Mg</a:t>
            </a:r>
            <a:endParaRPr lang="ru-RU" sz="3200" b="1">
              <a:solidFill>
                <a:srgbClr val="000066"/>
              </a:solidFill>
            </a:endParaRPr>
          </a:p>
        </p:txBody>
      </p:sp>
      <p:pic>
        <p:nvPicPr>
          <p:cNvPr id="7175" name="Picture 15" descr="фломастер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72400" y="1905000"/>
            <a:ext cx="1143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3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0" grpId="0" build="p" animBg="1"/>
      <p:bldP spid="13321" grpId="0" build="p" animBg="1"/>
      <p:bldP spid="13324" grpId="0" animBg="1"/>
      <p:bldP spid="133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C06D9F-5C3A-42DC-9C95-00B5247D7143}" type="slidenum">
              <a:rPr lang="ru-RU"/>
              <a:pPr>
                <a:defRPr/>
              </a:pPr>
              <a:t>4</a:t>
            </a:fld>
            <a:endParaRPr lang="ru-RU"/>
          </a:p>
        </p:txBody>
      </p:sp>
      <p:sp>
        <p:nvSpPr>
          <p:cNvPr id="35842" name="Rectangle 2" descr="Розовая тисненая бумага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305800" cy="1524000"/>
          </a:xfrm>
          <a:blipFill dpi="0" rotWithShape="1">
            <a:blip r:embed="rId2" cstate="print"/>
            <a:srcRect/>
            <a:tile tx="0" ty="0" sx="100000" sy="100000" flip="none" algn="tl"/>
          </a:blipFill>
        </p:spPr>
        <p:txBody>
          <a:bodyPr/>
          <a:lstStyle/>
          <a:p>
            <a:pPr eaLnBrk="1" hangingPunct="1">
              <a:defRPr/>
            </a:pPr>
            <a:r>
              <a:rPr lang="ru-RU" sz="3200" smtClean="0">
                <a:solidFill>
                  <a:srgbClr val="333399"/>
                </a:solidFill>
                <a:latin typeface="Comic Sans MS" pitchFamily="66" charset="0"/>
              </a:rPr>
              <a:t>Юстус Либих   (1803—1873)</a:t>
            </a:r>
            <a:r>
              <a:rPr lang="ru-RU" sz="2800" smtClean="0">
                <a:latin typeface="Comic Sans MS" pitchFamily="66" charset="0"/>
              </a:rPr>
              <a:t> — </a:t>
            </a:r>
            <a:r>
              <a:rPr lang="ru-RU" sz="2800" smtClean="0">
                <a:effectLst/>
                <a:latin typeface="Comic Sans MS" pitchFamily="66" charset="0"/>
              </a:rPr>
              <a:t>крупнейший   немецкий химик, один из основателей агрономической химии.</a:t>
            </a:r>
            <a:r>
              <a:rPr lang="ru-RU" sz="4000" smtClean="0"/>
              <a:t> 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905000"/>
            <a:ext cx="5181600" cy="4648200"/>
          </a:xfrm>
          <a:gradFill rotWithShape="1">
            <a:gsLst>
              <a:gs pos="0">
                <a:schemeClr val="bg1"/>
              </a:gs>
              <a:gs pos="50000">
                <a:schemeClr val="folHlink"/>
              </a:gs>
              <a:gs pos="100000">
                <a:schemeClr val="bg1"/>
              </a:gs>
            </a:gsLst>
            <a:lin ang="0" scaled="1"/>
          </a:gradFill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400" b="1" smtClean="0">
                <a:solidFill>
                  <a:srgbClr val="003300"/>
                </a:solidFill>
                <a:effectLst/>
                <a:latin typeface="Arial" charset="0"/>
              </a:rPr>
              <a:t>В 1840 г. Либих опубликовал свою книгу «Органическая химия в применении к земледелию и физиологии», сыгравшую огромную роль в агрономии.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smtClean="0">
                <a:solidFill>
                  <a:srgbClr val="003300"/>
                </a:solidFill>
                <a:effectLst/>
                <a:latin typeface="Arial" charset="0"/>
              </a:rPr>
              <a:t>В ней Либих блестяще обобщил все накопленные к тому времени химические знания о закономерностях питания растений и изложил </a:t>
            </a:r>
            <a:r>
              <a:rPr lang="ru-RU" sz="2400" b="1" u="sng" smtClean="0">
                <a:solidFill>
                  <a:schemeClr val="tx2"/>
                </a:solidFill>
                <a:effectLst/>
                <a:latin typeface="Arial" charset="0"/>
              </a:rPr>
              <a:t>новую теорию минерального питания растений. </a:t>
            </a:r>
          </a:p>
        </p:txBody>
      </p:sp>
      <p:pic>
        <p:nvPicPr>
          <p:cNvPr id="819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1905000"/>
            <a:ext cx="3275013" cy="4135438"/>
          </a:xfrm>
          <a:prstGeom prst="rect">
            <a:avLst/>
          </a:prstGeom>
          <a:noFill/>
          <a:ln w="57150" cmpd="thinThick">
            <a:solidFill>
              <a:srgbClr val="8000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E0C5AC-910B-4658-B1D8-CCAC8D05D579}" type="slidenum">
              <a:rPr lang="ru-RU"/>
              <a:pPr>
                <a:defRPr/>
              </a:pPr>
              <a:t>5</a:t>
            </a:fld>
            <a:endParaRPr lang="ru-RU"/>
          </a:p>
        </p:txBody>
      </p:sp>
      <p:sp>
        <p:nvSpPr>
          <p:cNvPr id="30722" name="Rectangle 2" descr="Розовая тисненая бумага"/>
          <p:cNvSpPr>
            <a:spLocks noGrp="1" noChangeArrowheads="1"/>
          </p:cNvSpPr>
          <p:nvPr>
            <p:ph type="title"/>
          </p:nvPr>
        </p:nvSpPr>
        <p:spPr>
          <a:xfrm>
            <a:off x="228600" y="277813"/>
            <a:ext cx="8458200" cy="560387"/>
          </a:xfrm>
          <a:blipFill dpi="0" rotWithShape="1">
            <a:blip r:embed="rId2" cstate="print"/>
            <a:srcRect/>
            <a:tile tx="0" ty="0" sx="100000" sy="100000" flip="none" algn="tl"/>
          </a:blipFill>
        </p:spPr>
        <p:txBody>
          <a:bodyPr/>
          <a:lstStyle/>
          <a:p>
            <a:pPr eaLnBrk="1" hangingPunct="1">
              <a:defRPr/>
            </a:pPr>
            <a:r>
              <a:rPr lang="ru-RU" sz="2800" smtClean="0"/>
              <a:t>Элементы питания и их роль в жизни растений.</a:t>
            </a:r>
            <a:endParaRPr lang="ru-RU" sz="4800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19200"/>
            <a:ext cx="3962400" cy="4572000"/>
          </a:xfrm>
          <a:gradFill rotWithShape="1">
            <a:gsLst>
              <a:gs pos="0">
                <a:schemeClr val="bg1"/>
              </a:gs>
              <a:gs pos="50000">
                <a:schemeClr val="folHlink"/>
              </a:gs>
              <a:gs pos="100000">
                <a:schemeClr val="bg1"/>
              </a:gs>
            </a:gsLst>
            <a:lin ang="5400000" scaled="1"/>
          </a:gradFill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3200" b="1" u="sng" smtClean="0">
                <a:solidFill>
                  <a:schemeClr val="tx2"/>
                </a:solidFill>
                <a:latin typeface="Comic Sans MS" pitchFamily="66" charset="0"/>
              </a:rPr>
              <a:t>Азот</a:t>
            </a:r>
            <a:r>
              <a:rPr lang="en-US" sz="3200" b="1" u="sng" smtClean="0">
                <a:solidFill>
                  <a:schemeClr val="tx2"/>
                </a:solidFill>
                <a:latin typeface="Comic Sans MS" pitchFamily="66" charset="0"/>
              </a:rPr>
              <a:t> N</a:t>
            </a:r>
            <a:endParaRPr lang="ru-RU" sz="3200" b="1" u="sng" smtClean="0">
              <a:solidFill>
                <a:schemeClr val="tx2"/>
              </a:solidFill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ru-RU" sz="2000" b="1" smtClean="0">
                <a:solidFill>
                  <a:srgbClr val="003300"/>
                </a:solidFill>
                <a:effectLst/>
                <a:latin typeface="Arial" charset="0"/>
              </a:rPr>
              <a:t>Основной питательный элемент для всех растений: без азота невозможно образование белков и многих витаминов, особенно витаминов группы В.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000" b="1" smtClean="0">
                <a:solidFill>
                  <a:srgbClr val="003300"/>
                </a:solidFill>
                <a:effectLst/>
                <a:latin typeface="Arial" charset="0"/>
              </a:rPr>
              <a:t>Недостаток азота сказывается в первую очередь на росте растений: ослабляется рост боковых побегов, листья, стебли и плоды имеют меньшие размеры. </a:t>
            </a:r>
          </a:p>
        </p:txBody>
      </p:sp>
      <p:pic>
        <p:nvPicPr>
          <p:cNvPr id="9221" name="Picture 7" descr="фломастер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58200" y="9906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8" descr="Недостаток азот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1219200"/>
            <a:ext cx="33528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3" name="Text Box 9"/>
          <p:cNvSpPr txBox="1">
            <a:spLocks noChangeArrowheads="1"/>
          </p:cNvSpPr>
          <p:nvPr/>
        </p:nvSpPr>
        <p:spPr bwMode="auto">
          <a:xfrm>
            <a:off x="5486400" y="4953000"/>
            <a:ext cx="27432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solidFill>
                  <a:srgbClr val="003300"/>
                </a:solidFill>
              </a:rPr>
              <a:t>Пожелтевшие нижние листья у табака — признак недостатка азота. </a:t>
            </a: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B26E69-25B0-4ED2-ABCF-3B4775787989}" type="slidenum">
              <a:rPr lang="ru-RU"/>
              <a:pPr>
                <a:defRPr/>
              </a:pPr>
              <a:t>6</a:t>
            </a:fld>
            <a:endParaRPr lang="ru-RU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143000"/>
            <a:ext cx="4038600" cy="4648200"/>
          </a:xfrm>
          <a:gradFill rotWithShape="1">
            <a:gsLst>
              <a:gs pos="0">
                <a:schemeClr val="bg1"/>
              </a:gs>
              <a:gs pos="50000">
                <a:schemeClr val="folHlink"/>
              </a:gs>
              <a:gs pos="100000">
                <a:schemeClr val="bg1"/>
              </a:gs>
            </a:gsLst>
            <a:lin ang="5400000" scaled="1"/>
          </a:gradFill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b="1" u="sng" smtClean="0">
                <a:solidFill>
                  <a:schemeClr val="tx2"/>
                </a:solidFill>
                <a:latin typeface="Comic Sans MS" pitchFamily="66" charset="0"/>
              </a:rPr>
              <a:t>Фосфор Р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b="1" smtClean="0">
                <a:solidFill>
                  <a:srgbClr val="003300"/>
                </a:solidFill>
                <a:effectLst/>
                <a:latin typeface="Arial" charset="0"/>
              </a:rPr>
              <a:t>Ускоряет развитие растений, стимулирует цветение и плодоношение, благоприятствует интенсивному нарастанию корневой системы.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b="1" smtClean="0">
                <a:solidFill>
                  <a:srgbClr val="003300"/>
                </a:solidFill>
                <a:effectLst/>
                <a:latin typeface="Arial" charset="0"/>
              </a:rPr>
              <a:t>При недостатке фосфора наблюдается угнетенный рост (особенно у молодых растений), короткие и тонкие побеги, мелкие, преждевременно опадающие листья.</a:t>
            </a:r>
            <a:r>
              <a:rPr lang="ru-RU" sz="2000" smtClean="0">
                <a:solidFill>
                  <a:srgbClr val="003300"/>
                </a:solidFill>
                <a:latin typeface="Arial" charset="0"/>
              </a:rPr>
              <a:t> </a:t>
            </a:r>
          </a:p>
        </p:txBody>
      </p:sp>
      <p:pic>
        <p:nvPicPr>
          <p:cNvPr id="10244" name="Picture 7" descr="фломастер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34400" y="457200"/>
            <a:ext cx="45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8" descr="Недостаток фосфор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1219200"/>
            <a:ext cx="2967038" cy="314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6" name="Text Box 9"/>
          <p:cNvSpPr txBox="1">
            <a:spLocks noChangeArrowheads="1"/>
          </p:cNvSpPr>
          <p:nvPr/>
        </p:nvSpPr>
        <p:spPr bwMode="auto">
          <a:xfrm>
            <a:off x="5791200" y="4648200"/>
            <a:ext cx="27432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solidFill>
                  <a:srgbClr val="003300"/>
                </a:solidFill>
              </a:rPr>
              <a:t>Признаки недостатка фосфора на листьях томата. </a:t>
            </a: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6A5508-0E9C-4944-B4FE-E944C68A4559}" type="slidenum">
              <a:rPr lang="ru-RU"/>
              <a:pPr>
                <a:defRPr/>
              </a:pPr>
              <a:t>7</a:t>
            </a:fld>
            <a:endParaRPr lang="ru-RU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838200"/>
            <a:ext cx="4572000" cy="5105400"/>
          </a:xfrm>
          <a:gradFill rotWithShape="1">
            <a:gsLst>
              <a:gs pos="0">
                <a:schemeClr val="bg1"/>
              </a:gs>
              <a:gs pos="50000">
                <a:schemeClr val="folHlink"/>
              </a:gs>
              <a:gs pos="100000">
                <a:schemeClr val="bg1"/>
              </a:gs>
            </a:gsLst>
            <a:lin ang="5400000" scaled="1"/>
          </a:gradFill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b="1" u="sng" smtClean="0">
                <a:solidFill>
                  <a:schemeClr val="tx2"/>
                </a:solidFill>
                <a:latin typeface="Comic Sans MS" pitchFamily="66" charset="0"/>
              </a:rPr>
              <a:t>Калий К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b="1" smtClean="0">
                <a:solidFill>
                  <a:srgbClr val="003300"/>
                </a:solidFill>
                <a:effectLst/>
                <a:latin typeface="Arial" charset="0"/>
              </a:rPr>
              <a:t>Ускоряет процесс фотосинтеза, поддерживает необходимый водный режим в растениях, снижает поражаемость заболеваниями, способствует обмену веществ и образованию углеводов – накоплению крахмала в клубнях картофеля, сахарозы в сахарной свекле, повышает засухоустойчивость и морозостойкость растений.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b="1" smtClean="0">
                <a:solidFill>
                  <a:srgbClr val="003300"/>
                </a:solidFill>
                <a:effectLst/>
                <a:latin typeface="Arial" charset="0"/>
              </a:rPr>
              <a:t>Недостаток калия вызывает обычно задержку роста, а также развития бутонов или зачаточных соцветий.</a:t>
            </a:r>
            <a:r>
              <a:rPr lang="ru-RU" sz="2000" smtClean="0">
                <a:latin typeface="Arial" charset="0"/>
              </a:rPr>
              <a:t>  </a:t>
            </a:r>
          </a:p>
        </p:txBody>
      </p:sp>
      <p:pic>
        <p:nvPicPr>
          <p:cNvPr id="11268" name="Picture 5" descr="фломастер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34400" y="457200"/>
            <a:ext cx="45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6" descr="Недостаток кал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838200"/>
            <a:ext cx="33528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0" name="Text Box 7"/>
          <p:cNvSpPr txBox="1">
            <a:spLocks noChangeArrowheads="1"/>
          </p:cNvSpPr>
          <p:nvPr/>
        </p:nvSpPr>
        <p:spPr bwMode="auto">
          <a:xfrm>
            <a:off x="5638800" y="4876800"/>
            <a:ext cx="27432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solidFill>
                  <a:srgbClr val="003300"/>
                </a:solidFill>
              </a:rPr>
              <a:t>Пожелтение и отмирание кончиков листьев — признаки недостатка калия.</a:t>
            </a:r>
            <a:r>
              <a:rPr lang="ru-RU"/>
              <a:t> </a:t>
            </a: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5922BB-D2AE-4FD6-9BF8-3B8E824D8B74}" type="slidenum">
              <a:rPr lang="ru-RU"/>
              <a:pPr>
                <a:defRPr/>
              </a:pPr>
              <a:t>8</a:t>
            </a:fld>
            <a:endParaRPr lang="ru-RU"/>
          </a:p>
        </p:txBody>
      </p:sp>
      <p:pic>
        <p:nvPicPr>
          <p:cNvPr id="12291" name="Picture 4" descr="Недостаток магн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04800"/>
            <a:ext cx="24384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Text Box 5"/>
          <p:cNvSpPr txBox="1">
            <a:spLocks noChangeArrowheads="1"/>
          </p:cNvSpPr>
          <p:nvPr/>
        </p:nvSpPr>
        <p:spPr bwMode="auto">
          <a:xfrm>
            <a:off x="381000" y="2895600"/>
            <a:ext cx="243840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>
                <a:solidFill>
                  <a:srgbClr val="003300"/>
                </a:solidFill>
              </a:rPr>
              <a:t>Хлороз на краях листьев пуансеттии — признаки недостатка магния. </a:t>
            </a:r>
          </a:p>
        </p:txBody>
      </p:sp>
      <p:pic>
        <p:nvPicPr>
          <p:cNvPr id="12293" name="Picture 6" descr="Недостаток кальц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4038600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4" name="Text Box 7"/>
          <p:cNvSpPr txBox="1">
            <a:spLocks noChangeArrowheads="1"/>
          </p:cNvSpPr>
          <p:nvPr/>
        </p:nvSpPr>
        <p:spPr bwMode="auto">
          <a:xfrm>
            <a:off x="2743200" y="4572000"/>
            <a:ext cx="1981200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>
                <a:solidFill>
                  <a:srgbClr val="003300"/>
                </a:solidFill>
              </a:rPr>
              <a:t>Поврежденные верхние листья растения отражают недостаток кальция. </a:t>
            </a:r>
          </a:p>
        </p:txBody>
      </p:sp>
      <p:pic>
        <p:nvPicPr>
          <p:cNvPr id="12295" name="Picture 8" descr="Недостаток сер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304800"/>
            <a:ext cx="2514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6" name="Text Box 9"/>
          <p:cNvSpPr txBox="1">
            <a:spLocks noChangeArrowheads="1"/>
          </p:cNvSpPr>
          <p:nvPr/>
        </p:nvSpPr>
        <p:spPr bwMode="auto">
          <a:xfrm>
            <a:off x="3429000" y="2819400"/>
            <a:ext cx="251460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>
                <a:solidFill>
                  <a:srgbClr val="003300"/>
                </a:solidFill>
              </a:rPr>
              <a:t>Пожелтевшие верхние листья капусты — признак недостатка серы. </a:t>
            </a:r>
          </a:p>
        </p:txBody>
      </p:sp>
      <p:pic>
        <p:nvPicPr>
          <p:cNvPr id="12297" name="Picture 10" descr="Недостаток желез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77000" y="304800"/>
            <a:ext cx="24384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8" name="Text Box 12"/>
          <p:cNvSpPr txBox="1">
            <a:spLocks noChangeArrowheads="1"/>
          </p:cNvSpPr>
          <p:nvPr/>
        </p:nvSpPr>
        <p:spPr bwMode="auto">
          <a:xfrm>
            <a:off x="6553200" y="2819400"/>
            <a:ext cx="236220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>
                <a:solidFill>
                  <a:srgbClr val="003300"/>
                </a:solidFill>
              </a:rPr>
              <a:t>Хлороз на верхних листьях растения — признак недостатка железа. </a:t>
            </a:r>
          </a:p>
        </p:txBody>
      </p:sp>
      <p:pic>
        <p:nvPicPr>
          <p:cNvPr id="12299" name="Picture 13" descr="Недостаток бор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8200" y="4038600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00" name="Text Box 14"/>
          <p:cNvSpPr txBox="1">
            <a:spLocks noChangeArrowheads="1"/>
          </p:cNvSpPr>
          <p:nvPr/>
        </p:nvSpPr>
        <p:spPr bwMode="auto">
          <a:xfrm>
            <a:off x="7162800" y="4343400"/>
            <a:ext cx="1828800" cy="158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>
                <a:solidFill>
                  <a:srgbClr val="003300"/>
                </a:solidFill>
              </a:rPr>
              <a:t>Мелкие и скрученный молодые листья у табака — признак недостатка бора.</a:t>
            </a:r>
            <a:r>
              <a:rPr lang="ru-RU"/>
              <a:t> </a:t>
            </a:r>
          </a:p>
        </p:txBody>
      </p:sp>
    </p:spTree>
  </p:cSld>
  <p:clrMapOvr>
    <a:masterClrMapping/>
  </p:clrMapOvr>
  <p:transition>
    <p:cover dir="l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9574E9-9FFC-4C31-AF73-BCD670E95AAA}" type="slidenum">
              <a:rPr lang="ru-RU"/>
              <a:pPr>
                <a:defRPr/>
              </a:pPr>
              <a:t>9</a:t>
            </a:fld>
            <a:endParaRPr lang="ru-RU"/>
          </a:p>
        </p:txBody>
      </p:sp>
      <p:pic>
        <p:nvPicPr>
          <p:cNvPr id="13315" name="Picture 4" descr="Недостаток марганц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81000"/>
            <a:ext cx="2590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 Box 5"/>
          <p:cNvSpPr txBox="1">
            <a:spLocks noChangeArrowheads="1"/>
          </p:cNvSpPr>
          <p:nvPr/>
        </p:nvSpPr>
        <p:spPr bwMode="auto">
          <a:xfrm>
            <a:off x="457200" y="2819400"/>
            <a:ext cx="2514600" cy="110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>
                <a:solidFill>
                  <a:srgbClr val="003300"/>
                </a:solidFill>
              </a:rPr>
              <a:t>Точечный хлороз листьев вишни — признак недостатка марганца.</a:t>
            </a:r>
            <a:r>
              <a:rPr lang="ru-RU">
                <a:solidFill>
                  <a:srgbClr val="003300"/>
                </a:solidFill>
              </a:rPr>
              <a:t> </a:t>
            </a:r>
          </a:p>
        </p:txBody>
      </p:sp>
      <p:pic>
        <p:nvPicPr>
          <p:cNvPr id="13317" name="Picture 6" descr="Недостаток мед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381000"/>
            <a:ext cx="2590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Text Box 7"/>
          <p:cNvSpPr txBox="1">
            <a:spLocks noChangeArrowheads="1"/>
          </p:cNvSpPr>
          <p:nvPr/>
        </p:nvSpPr>
        <p:spPr bwMode="auto">
          <a:xfrm>
            <a:off x="3276600" y="2895600"/>
            <a:ext cx="251460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>
                <a:solidFill>
                  <a:srgbClr val="003300"/>
                </a:solidFill>
              </a:rPr>
              <a:t>Исчезновение тургора в листьях томата свидетельствует о недостатке меди. </a:t>
            </a:r>
          </a:p>
        </p:txBody>
      </p:sp>
      <p:pic>
        <p:nvPicPr>
          <p:cNvPr id="13319" name="Picture 8" descr="Недостаток цин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381000"/>
            <a:ext cx="26670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0" name="Text Box 9"/>
          <p:cNvSpPr txBox="1">
            <a:spLocks noChangeArrowheads="1"/>
          </p:cNvSpPr>
          <p:nvPr/>
        </p:nvSpPr>
        <p:spPr bwMode="auto">
          <a:xfrm>
            <a:off x="6096000" y="2819400"/>
            <a:ext cx="266700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>
                <a:solidFill>
                  <a:srgbClr val="003300"/>
                </a:solidFill>
              </a:rPr>
              <a:t>Укороченные побеги лимона с мелкими листьями говорят о недостатке цинка. </a:t>
            </a:r>
          </a:p>
        </p:txBody>
      </p:sp>
      <p:pic>
        <p:nvPicPr>
          <p:cNvPr id="13321" name="Picture 10" descr="Недостаток молибден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00200" y="4038600"/>
            <a:ext cx="28956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2" name="Text Box 11"/>
          <p:cNvSpPr txBox="1">
            <a:spLocks noChangeArrowheads="1"/>
          </p:cNvSpPr>
          <p:nvPr/>
        </p:nvSpPr>
        <p:spPr bwMode="auto">
          <a:xfrm>
            <a:off x="4724400" y="4572000"/>
            <a:ext cx="2286000" cy="134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>
                <a:solidFill>
                  <a:srgbClr val="003300"/>
                </a:solidFill>
              </a:rPr>
              <a:t>Бледно-зеленые листья огурца с краевым некрозом — признак недостатка молибдена</a:t>
            </a:r>
            <a:r>
              <a:rPr lang="ru-RU"/>
              <a:t>. </a:t>
            </a: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.4|0.8|1|1|0.8|0.9|0.7|0.7|0.7|0.8|0.7|0.8|0.8|0.8|0.8|0.8|0.8|0.9|0.7|0.8|1|0.7"/>
</p:tagLst>
</file>

<file path=ppt/theme/theme1.xml><?xml version="1.0" encoding="utf-8"?>
<a:theme xmlns:a="http://schemas.openxmlformats.org/drawingml/2006/main" name="Клен">
  <a:themeElements>
    <a:clrScheme name="Клен 11">
      <a:dk1>
        <a:srgbClr val="56925A"/>
      </a:dk1>
      <a:lt1>
        <a:srgbClr val="FFFFFF"/>
      </a:lt1>
      <a:dk2>
        <a:srgbClr val="6FB56D"/>
      </a:dk2>
      <a:lt2>
        <a:srgbClr val="990033"/>
      </a:lt2>
      <a:accent1>
        <a:srgbClr val="2B877C"/>
      </a:accent1>
      <a:accent2>
        <a:srgbClr val="5A9A5F"/>
      </a:accent2>
      <a:accent3>
        <a:srgbClr val="BBD7BA"/>
      </a:accent3>
      <a:accent4>
        <a:srgbClr val="DADADA"/>
      </a:accent4>
      <a:accent5>
        <a:srgbClr val="ACC3BF"/>
      </a:accent5>
      <a:accent6>
        <a:srgbClr val="518B55"/>
      </a:accent6>
      <a:hlink>
        <a:srgbClr val="99FF33"/>
      </a:hlink>
      <a:folHlink>
        <a:srgbClr val="CCFF99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10">
        <a:dk1>
          <a:srgbClr val="56925A"/>
        </a:dk1>
        <a:lt1>
          <a:srgbClr val="FFFFFF"/>
        </a:lt1>
        <a:dk2>
          <a:srgbClr val="6FB56D"/>
        </a:dk2>
        <a:lt2>
          <a:srgbClr val="FFCC00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11">
        <a:dk1>
          <a:srgbClr val="56925A"/>
        </a:dk1>
        <a:lt1>
          <a:srgbClr val="FFFFFF"/>
        </a:lt1>
        <a:dk2>
          <a:srgbClr val="6FB56D"/>
        </a:dk2>
        <a:lt2>
          <a:srgbClr val="990033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502</TotalTime>
  <Words>810</Words>
  <Application>Microsoft Office PowerPoint</Application>
  <PresentationFormat>Экран (4:3)</PresentationFormat>
  <Paragraphs>109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Times New Roman</vt:lpstr>
      <vt:lpstr>Wingdings</vt:lpstr>
      <vt:lpstr>Comic Sans MS</vt:lpstr>
      <vt:lpstr>Клен</vt:lpstr>
      <vt:lpstr>Оформление по умолчанию</vt:lpstr>
      <vt:lpstr>Минеральные удобрения</vt:lpstr>
      <vt:lpstr>Слайд 2</vt:lpstr>
      <vt:lpstr>Слайд 3</vt:lpstr>
      <vt:lpstr>Юстус Либих   (1803—1873) — крупнейший   немецкий химик, один из основателей агрономической химии. </vt:lpstr>
      <vt:lpstr>Элементы питания и их роль в жизни растений.</vt:lpstr>
      <vt:lpstr>Слайд 6</vt:lpstr>
      <vt:lpstr>Слайд 7</vt:lpstr>
      <vt:lpstr>Слайд 8</vt:lpstr>
      <vt:lpstr>Слайд 9</vt:lpstr>
      <vt:lpstr>Минеральные удобрения -</vt:lpstr>
      <vt:lpstr>Классификация удобрений.</vt:lpstr>
      <vt:lpstr>Питательная ценность удобрений</vt:lpstr>
      <vt:lpstr>Лабораторная работа «Распознавание важнейших минеральных удобрений»</vt:lpstr>
      <vt:lpstr>Экологические последствия, связанные с применением минеральных удобрений.</vt:lpstr>
      <vt:lpstr>Слайд 15</vt:lpstr>
      <vt:lpstr>Контрольные вопросы и задания.</vt:lpstr>
      <vt:lpstr>Выводы:</vt:lpstr>
      <vt:lpstr>Использованные ресурсы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</cp:lastModifiedBy>
  <cp:revision>39</cp:revision>
  <cp:lastPrinted>1601-01-01T00:00:00Z</cp:lastPrinted>
  <dcterms:created xsi:type="dcterms:W3CDTF">1601-01-01T00:00:00Z</dcterms:created>
  <dcterms:modified xsi:type="dcterms:W3CDTF">2012-04-10T19:55:14Z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NXTAG2">
    <vt:lpwstr>000800d80e0000000000010243100207f6000400038000</vt:lpwstr>
  </property>
</Properties>
</file>