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8" r:id="rId5"/>
    <p:sldId id="271" r:id="rId6"/>
    <p:sldId id="265" r:id="rId7"/>
    <p:sldId id="264" r:id="rId8"/>
    <p:sldId id="282" r:id="rId9"/>
    <p:sldId id="272" r:id="rId10"/>
    <p:sldId id="276" r:id="rId11"/>
    <p:sldId id="274" r:id="rId12"/>
    <p:sldId id="275" r:id="rId13"/>
    <p:sldId id="263" r:id="rId14"/>
    <p:sldId id="279" r:id="rId15"/>
    <p:sldId id="266" r:id="rId16"/>
    <p:sldId id="284" r:id="rId17"/>
    <p:sldId id="267" r:id="rId18"/>
    <p:sldId id="268" r:id="rId19"/>
    <p:sldId id="280" r:id="rId20"/>
    <p:sldId id="285" r:id="rId21"/>
    <p:sldId id="269" r:id="rId22"/>
    <p:sldId id="270" r:id="rId23"/>
    <p:sldId id="281" r:id="rId24"/>
    <p:sldId id="277" r:id="rId25"/>
    <p:sldId id="278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656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E99A8-4348-4A64-8DD4-7935A04F43F5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E8BE4-E7B3-43DA-8C2E-9A05D8AE5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1DF45-9D15-4096-ABD9-7C90555C0898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772FB-3D52-424E-B656-F0C07D76B4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B26FE-9762-43B2-8FE3-C63A264B07EC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4EB48-B0EF-4567-B14B-B76EE28E8E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FA72D-B06C-4488-8C57-44592FF88CF1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EE0AD-CF9B-4750-9D89-553620C2C2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05B0C-7115-4019-8011-FB199750C956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05772-C536-40DB-9205-61D891CB65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02D4F-7FB1-4047-93C0-8590278E003E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92DD5-4F8C-4C6E-85AC-CCE0A3B0AA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81D50-AC2B-428A-A7F3-395D9989DCE9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F2DCB-672E-469F-9E20-16A9145BA2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026F8-39DA-4E9C-BD67-73D39730993B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B8A0C-74B7-4ADE-9BF9-32A8C440E8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15BAF-D7D0-4A40-B5FA-B40C9DF3D16F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3837F-83BF-4961-B534-3100FB782F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540B7-3C04-4770-90B1-5CC462E4EA17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5A376-375F-412C-88BA-3ABE30FBBC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CD1B7-278F-4A4C-8E9A-B6B1896C54C8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0A46D-F835-42C8-AA0E-3E716FF708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28036E2-A592-4CFE-9589-1A1E773F55B1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1D155C2-422E-47A4-8CEE-8FAC325E59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7;&#1074;&#1077;&#1090;&#1083;&#1072;&#1085;&#1072;\Desktop\&#1059;&#1089;&#1087;&#1077;&#1085;&#1089;&#1082;&#1080;&#1081;\theme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orld-of-toys.ru/cat/index.php/1359/93123/" TargetMode="External"/><Relationship Id="rId13" Type="http://schemas.openxmlformats.org/officeDocument/2006/relationships/hyperlink" Target="http://www.clipartov.net/images/mini/20/0000019795.jpg" TargetMode="External"/><Relationship Id="rId18" Type="http://schemas.openxmlformats.org/officeDocument/2006/relationships/hyperlink" Target="http://www.edu-all.ru/images/logo/s_4--919-724.jpg" TargetMode="External"/><Relationship Id="rId26" Type="http://schemas.openxmlformats.org/officeDocument/2006/relationships/hyperlink" Target="http://www.etextlib.ru/Content/BookImages/18009_cover.png" TargetMode="External"/><Relationship Id="rId3" Type="http://schemas.openxmlformats.org/officeDocument/2006/relationships/hyperlink" Target="http://lichnosti.net/photo_18831.html" TargetMode="External"/><Relationship Id="rId21" Type="http://schemas.openxmlformats.org/officeDocument/2006/relationships/hyperlink" Target="http://www.ircenter.ru/files/products/pics/64679/fullsize/31461.jpg" TargetMode="External"/><Relationship Id="rId34" Type="http://schemas.openxmlformats.org/officeDocument/2006/relationships/hyperlink" Target="http://i008.radikal.ru/0712/57/bd5dd3cbc054t.jpg" TargetMode="External"/><Relationship Id="rId7" Type="http://schemas.openxmlformats.org/officeDocument/2006/relationships/hyperlink" Target="http://&#1090;&#1072;&#1082;-&#1076;&#1086;&#1083;&#1078;&#1085;&#1086;-&#1073;&#1099;&#1090;&#1100;.&#1088;&#1092;/uploads/map_ru.jpg" TargetMode="External"/><Relationship Id="rId12" Type="http://schemas.openxmlformats.org/officeDocument/2006/relationships/hyperlink" Target="http://img1.liveinternet.ru/images/attach/c/0/45/165/45165879_matematika.jpg" TargetMode="External"/><Relationship Id="rId17" Type="http://schemas.openxmlformats.org/officeDocument/2006/relationships/hyperlink" Target="http://dontourism.ru/upload/fck/image/%D0%BF%D0%B8%D0%BE%D0%BD%D0%B5%D1%80.PNG" TargetMode="External"/><Relationship Id="rId25" Type="http://schemas.openxmlformats.org/officeDocument/2006/relationships/hyperlink" Target="http://kino-club.net/uploads/posts/2011-09/1316560713_tam-na-nevedomyh-dorozhkah....jpeg" TargetMode="External"/><Relationship Id="rId33" Type="http://schemas.openxmlformats.org/officeDocument/2006/relationships/hyperlink" Target="http://www.ngavan.ru/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s010.radikal.ru/i314/1103/bf/22cdf2f44c0b.jpg" TargetMode="External"/><Relationship Id="rId20" Type="http://schemas.openxmlformats.org/officeDocument/2006/relationships/hyperlink" Target="http://i.piccy.info/i3/6f/8d/1b743de429077c1e5ad3198aa6e4.jpeg" TargetMode="External"/><Relationship Id="rId29" Type="http://schemas.openxmlformats.org/officeDocument/2006/relationships/hyperlink" Target="http://img12.nnm.ru/e/1/f/f/f/94767c8213dd17b8a3cc4a8877f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2.gstatic.com/images?q=tbn:ANd9GcSDURikKcbF1axkMytFJOEuEx3a3W2p7L2qWu8leHMi6I9Mr1cN" TargetMode="External"/><Relationship Id="rId11" Type="http://schemas.openxmlformats.org/officeDocument/2006/relationships/hyperlink" Target="http://900igr.net/datai/chtenie/CHto-delaet-3.files/0012-014-Malchik-chitaet-knizhku.png" TargetMode="External"/><Relationship Id="rId24" Type="http://schemas.openxmlformats.org/officeDocument/2006/relationships/hyperlink" Target="http://j.livelib.ru/boocover/1000168605/l/d2c2/Eduard_Uspenskij_Inna_Agron__Biznes_krokodila_Geny.jpg" TargetMode="External"/><Relationship Id="rId32" Type="http://schemas.openxmlformats.org/officeDocument/2006/relationships/hyperlink" Target="http://www.tvc.ru/showImage.ashx?faid=3f79c80a-12fb-4e2d-8b9a-c0c4edeb4494" TargetMode="External"/><Relationship Id="rId5" Type="http://schemas.openxmlformats.org/officeDocument/2006/relationships/hyperlink" Target="http://mondvor.narod.ru/ORstar1774336.jpg" TargetMode="External"/><Relationship Id="rId15" Type="http://schemas.openxmlformats.org/officeDocument/2006/relationships/hyperlink" Target="http://images04.olx.ru/ui/5/31/58/1274023759_93662358_1-----1274023759.jpg" TargetMode="External"/><Relationship Id="rId23" Type="http://schemas.openxmlformats.org/officeDocument/2006/relationships/hyperlink" Target="http://www.mudrenka.ru/wp-content/uploads/2011/10/zhab-zhabych_skovorodkin.jpg" TargetMode="External"/><Relationship Id="rId28" Type="http://schemas.openxmlformats.org/officeDocument/2006/relationships/hyperlink" Target="http://oldtv.akado.ru/ai/picture/6277549/big/sledstvie-vedut-kolobki--3c.jpg" TargetMode="External"/><Relationship Id="rId36" Type="http://schemas.openxmlformats.org/officeDocument/2006/relationships/hyperlink" Target="http://www.ntv.ru/peredacha/Jivie_legendy/m20000/o98338/" TargetMode="External"/><Relationship Id="rId10" Type="http://schemas.openxmlformats.org/officeDocument/2006/relationships/hyperlink" Target="http://kvotvet.ru/pictures/pic2621.jpg" TargetMode="External"/><Relationship Id="rId19" Type="http://schemas.openxmlformats.org/officeDocument/2006/relationships/hyperlink" Target="http://img-fotki.yandex.ru/get/4713/132522375.9/0_5544c_fc057ef9_L.jpg" TargetMode="External"/><Relationship Id="rId31" Type="http://schemas.openxmlformats.org/officeDocument/2006/relationships/hyperlink" Target="http://obuk.ru/uploads/posts/2011-09/1316418813_radionyanya.jpg" TargetMode="External"/><Relationship Id="rId4" Type="http://schemas.openxmlformats.org/officeDocument/2006/relationships/hyperlink" Target="http://www.grafamania.net/photoshop/photoframes/47208-ramka-detskikh-foto-v-prostokvashino.html" TargetMode="External"/><Relationship Id="rId9" Type="http://schemas.openxmlformats.org/officeDocument/2006/relationships/hyperlink" Target="http://www.fotokonkurs.ru/uploads/comments/2010/12/29/517766.jpg" TargetMode="External"/><Relationship Id="rId14" Type="http://schemas.openxmlformats.org/officeDocument/2006/relationships/hyperlink" Target="http://img1.labirint.ru/books/160537/big.jpg" TargetMode="External"/><Relationship Id="rId22" Type="http://schemas.openxmlformats.org/officeDocument/2006/relationships/hyperlink" Target="http://solnushki.ru/images/clipart/multi/prostokvashino02.jpg" TargetMode="External"/><Relationship Id="rId27" Type="http://schemas.openxmlformats.org/officeDocument/2006/relationships/hyperlink" Target="http://filmin.ru/data/poster/or/15146.jpg" TargetMode="External"/><Relationship Id="rId30" Type="http://schemas.openxmlformats.org/officeDocument/2006/relationships/hyperlink" Target="http://bibliogid.ru/articles/281" TargetMode="External"/><Relationship Id="rId35" Type="http://schemas.openxmlformats.org/officeDocument/2006/relationships/hyperlink" Target="http://img0.liveinternet.ru/images/attach/c/2/71/384/71384137_1298936279_4a826e18665c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hyperlink" Target="http://oldhobbit.ru/statii/73-2011-07-05-20-57-36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kter.kulichki.net/new1/uspenskiy_tp.htm" TargetMode="External"/><Relationship Id="rId5" Type="http://schemas.openxmlformats.org/officeDocument/2006/relationships/hyperlink" Target="http://www.ntv.ru/peredacha/Jivie_legendy/m20000/o98338/" TargetMode="External"/><Relationship Id="rId4" Type="http://schemas.openxmlformats.org/officeDocument/2006/relationships/hyperlink" Target="http://bibliogid.ru/articles/281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072206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Номинация: Великие </a:t>
            </a:r>
            <a:r>
              <a:rPr lang="ru-RU" dirty="0"/>
              <a:t>писатели, литераторы, </a:t>
            </a:r>
            <a:r>
              <a:rPr lang="ru-RU" dirty="0" smtClean="0"/>
              <a:t>философы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214422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Конкурс </a:t>
            </a:r>
            <a:r>
              <a:rPr lang="ru-RU" dirty="0"/>
              <a:t>презентаций «Великие люди России»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14678" y="3214686"/>
            <a:ext cx="57864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19138" indent="-719138"/>
            <a:r>
              <a:rPr lang="ru-RU" b="1" dirty="0" smtClean="0"/>
              <a:t>Автор презентации:</a:t>
            </a:r>
            <a:r>
              <a:rPr lang="ru-RU" dirty="0" smtClean="0"/>
              <a:t> </a:t>
            </a:r>
          </a:p>
          <a:p>
            <a:pPr marL="719138" indent="-719138"/>
            <a:r>
              <a:rPr lang="ru-RU" dirty="0" smtClean="0"/>
              <a:t>Солнцева Галина Михайловна,</a:t>
            </a:r>
          </a:p>
          <a:p>
            <a:r>
              <a:rPr lang="ru-RU" dirty="0" smtClean="0"/>
              <a:t>учитель начальных классов </a:t>
            </a:r>
          </a:p>
          <a:p>
            <a:r>
              <a:rPr lang="ru-RU" dirty="0" smtClean="0"/>
              <a:t>МБОУ «Средняя общеобразовательная школа №1 </a:t>
            </a:r>
          </a:p>
          <a:p>
            <a:r>
              <a:rPr lang="ru-RU" dirty="0" smtClean="0"/>
              <a:t>с углубленным изучением отдельных предметов» </a:t>
            </a:r>
          </a:p>
          <a:p>
            <a:r>
              <a:rPr lang="ru-RU" dirty="0" smtClean="0"/>
              <a:t>Ступинского муниципального района</a:t>
            </a:r>
          </a:p>
          <a:p>
            <a:r>
              <a:rPr lang="ru-RU" dirty="0" smtClean="0"/>
              <a:t> Московской области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500166" y="1928802"/>
            <a:ext cx="64799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Эдуард Николаевич Успенский</a:t>
            </a:r>
            <a:endParaRPr lang="ru-RU" sz="3200" b="1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571744"/>
            <a:ext cx="2934873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0" y="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them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643966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32" cy="76944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lt"/>
              </a:rPr>
              <a:t>Математические способности</a:t>
            </a:r>
            <a:endParaRPr lang="ru-RU" sz="4400" b="1" dirty="0">
              <a:effectLst>
                <a:glow rad="101600">
                  <a:schemeClr val="tx1">
                    <a:alpha val="60000"/>
                  </a:schemeClr>
                </a:glow>
              </a:effectLst>
              <a:latin typeface="+mn-lt"/>
            </a:endParaRPr>
          </a:p>
        </p:txBody>
      </p:sp>
      <p:pic>
        <p:nvPicPr>
          <p:cNvPr id="43012" name="Picture 4" descr="C:\Users\Светлана\Desktop\000001979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1285860"/>
            <a:ext cx="2143140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881039">
            <a:off x="7922021" y="4650706"/>
            <a:ext cx="904874" cy="1398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4282" y="2357430"/>
            <a:ext cx="7358114" cy="3429024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Сначала Эдуард Успенский учился плохо, но в 7-м классе сломал ногу, попал в больницу и начал «читать учебники». </a:t>
            </a:r>
          </a:p>
          <a:p>
            <a:pPr algn="ctr"/>
            <a:endParaRPr lang="ru-RU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Находясь на лечении, прочитал математику, вернулся в школу достаточно подкованным по этому предмету и начал учиться лучше всех в классе. </a:t>
            </a:r>
          </a:p>
          <a:p>
            <a:pPr algn="ctr"/>
            <a:endParaRPr lang="ru-RU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 временем Эдуард Успенский стал лучшим математиком школы, на всех районных и городских олимпиадах занимал призовые места, а на Всесоюзной олимпиаде за 10-й класс получил почётную грамоту, подписанную несколькими академиками.</a:t>
            </a:r>
          </a:p>
          <a:p>
            <a:pPr algn="ctr"/>
            <a:endParaRPr lang="ru-RU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Эта грамота хранится у Эдуарда Николаевича всю жизнь.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391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642942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Сочинительство</a:t>
            </a:r>
            <a:endParaRPr lang="ru-RU" b="1" dirty="0"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pic>
        <p:nvPicPr>
          <p:cNvPr id="44035" name="Picture 3" descr="C:\Users\Светлана\Desktop\по Успенскому\gena-cheburashka и ии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726777" y="2643182"/>
            <a:ext cx="4417223" cy="3786191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214282" y="2857496"/>
            <a:ext cx="4714908" cy="3357586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10-м классе ребята увлеклись сочинением стихов и рассказов. Эдуард не остался в стороне, хотя до этого принимал участие только в оформлении стенгазет.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Детские стихи Э. Успенского начали печатать как юмористические в «Литературной газете», они звучали в радиопередаче «С добрым утром!». 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1438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Воспитательная работа</a:t>
            </a:r>
            <a:endParaRPr lang="ru-RU" b="1" dirty="0"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857232"/>
            <a:ext cx="65722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школьные годы Успенский был пионервожатым – учась в 9–10-м классах, воспитывал ребят 3–4-х классов: брал их с собой в лыжные походы, придумывал различные игры. Благодаря его влиянию, младшие школьники стали лучше учиться. </a:t>
            </a:r>
          </a:p>
          <a:p>
            <a:endParaRPr lang="ru-RU" dirty="0"/>
          </a:p>
          <a:p>
            <a:r>
              <a:rPr lang="ru-RU" dirty="0" smtClean="0"/>
              <a:t>В те годы Эдуард Успенский привык работать с детьми, узнал их интересы. Все это дало толчок к его будущим сочинениям для школьников. </a:t>
            </a:r>
            <a:endParaRPr lang="ru-RU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74333" y="1142984"/>
            <a:ext cx="2169667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59" name="Picture 3" descr="C:\Users\Светлана\Desktop\еее\8 и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3429000"/>
            <a:ext cx="4786314" cy="3120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642942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Студенческие годы</a:t>
            </a:r>
            <a:endParaRPr lang="ru-RU" b="1" dirty="0"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000109"/>
            <a:ext cx="85011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После окончания школы Э.Н. Успенский </a:t>
            </a:r>
            <a:endParaRPr lang="ru-RU" dirty="0" smtClean="0"/>
          </a:p>
          <a:p>
            <a:r>
              <a:rPr lang="ru-RU" dirty="0" smtClean="0"/>
              <a:t>поступил </a:t>
            </a:r>
            <a:r>
              <a:rPr lang="ru-RU" dirty="0"/>
              <a:t>в </a:t>
            </a:r>
            <a:r>
              <a:rPr lang="ru-RU" dirty="0" smtClean="0"/>
              <a:t>Московский </a:t>
            </a:r>
            <a:r>
              <a:rPr lang="ru-RU" dirty="0"/>
              <a:t>авиационный </a:t>
            </a:r>
            <a:endParaRPr lang="ru-RU" dirty="0" smtClean="0"/>
          </a:p>
          <a:p>
            <a:r>
              <a:rPr lang="ru-RU" dirty="0" smtClean="0"/>
              <a:t>институт</a:t>
            </a:r>
            <a:r>
              <a:rPr lang="ru-RU" dirty="0"/>
              <a:t>.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В </a:t>
            </a:r>
            <a:r>
              <a:rPr lang="ru-RU" dirty="0"/>
              <a:t>студенческие годы он занимался </a:t>
            </a:r>
            <a:endParaRPr lang="ru-RU" dirty="0" smtClean="0"/>
          </a:p>
          <a:p>
            <a:r>
              <a:rPr lang="ru-RU" dirty="0" smtClean="0"/>
              <a:t>литературным </a:t>
            </a:r>
            <a:r>
              <a:rPr lang="ru-RU" dirty="0"/>
              <a:t>творчеством, с 1960 года </a:t>
            </a:r>
            <a:endParaRPr lang="ru-RU" dirty="0" smtClean="0"/>
          </a:p>
          <a:p>
            <a:r>
              <a:rPr lang="ru-RU" dirty="0" smtClean="0"/>
              <a:t>печатался</a:t>
            </a:r>
            <a:r>
              <a:rPr lang="ru-RU" dirty="0"/>
              <a:t>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5309258"/>
            <a:ext cx="835824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Еще в студенческом театре МАИ Э.Успенский начал писать сценки для эстрады. Его сотрудничество с театром стало очень важным моментом – первое понимание тонкостей юмористических </a:t>
            </a:r>
            <a:r>
              <a:rPr lang="ru-RU" dirty="0" smtClean="0"/>
              <a:t>эпизодов и сценок Эдуард </a:t>
            </a:r>
            <a:r>
              <a:rPr lang="ru-RU" dirty="0"/>
              <a:t>Николаевич получил именно там. </a:t>
            </a:r>
            <a:br>
              <a:rPr lang="ru-RU" dirty="0"/>
            </a:br>
            <a:endParaRPr lang="ru-RU" dirty="0"/>
          </a:p>
        </p:txBody>
      </p:sp>
      <p:pic>
        <p:nvPicPr>
          <p:cNvPr id="20482" name="Picture 2" descr="C:\Users\Светлана\Desktop\s_4--919-72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72" y="0"/>
            <a:ext cx="1214446" cy="1214446"/>
          </a:xfrm>
          <a:prstGeom prst="rect">
            <a:avLst/>
          </a:prstGeom>
          <a:noFill/>
        </p:spPr>
      </p:pic>
      <p:pic>
        <p:nvPicPr>
          <p:cNvPr id="20483" name="Picture 3" descr="C:\Users\Светлана\Desktop\еее\5 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047420"/>
            <a:ext cx="3071834" cy="2060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4" name="Picture 4" descr="C:\Users\Светлана\Desktop\еее\6 т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9" y="1000108"/>
            <a:ext cx="2822338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3643306" y="3071810"/>
            <a:ext cx="52895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В 1961 году </a:t>
            </a:r>
            <a:r>
              <a:rPr lang="ru-RU" dirty="0" smtClean="0">
                <a:solidFill>
                  <a:prstClr val="black"/>
                </a:solidFill>
              </a:rPr>
              <a:t>Эдуард окончил </a:t>
            </a:r>
            <a:r>
              <a:rPr lang="ru-RU" dirty="0">
                <a:solidFill>
                  <a:prstClr val="black"/>
                </a:solidFill>
              </a:rPr>
              <a:t>МАИ по специальности «</a:t>
            </a:r>
            <a:r>
              <a:rPr lang="ru-RU" dirty="0" err="1">
                <a:solidFill>
                  <a:prstClr val="black"/>
                </a:solidFill>
              </a:rPr>
              <a:t>инженер-приборист</a:t>
            </a:r>
            <a:r>
              <a:rPr lang="ru-RU" dirty="0">
                <a:solidFill>
                  <a:prstClr val="black"/>
                </a:solidFill>
              </a:rPr>
              <a:t>». 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В течение трех лет работал инженером на </a:t>
            </a:r>
            <a:r>
              <a:rPr lang="ru-RU" dirty="0" smtClean="0">
                <a:solidFill>
                  <a:prstClr val="black"/>
                </a:solidFill>
              </a:rPr>
              <a:t>втором московском </a:t>
            </a:r>
            <a:r>
              <a:rPr lang="ru-RU" dirty="0">
                <a:solidFill>
                  <a:prstClr val="black"/>
                </a:solidFill>
              </a:rPr>
              <a:t>приборном заводе, где производили автопилоты. Руководил большой группой, которая занималась гидравлической станцией.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6643711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642942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4000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Творческий путь Эдуарда Успенского</a:t>
            </a:r>
            <a:endParaRPr lang="ru-RU" sz="4000" b="1" dirty="0"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85720" y="1785926"/>
            <a:ext cx="6143668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марте 1965 года вместе с Феликсом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Камовым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он возглавил авторскую группу знаменитого студенческого театра «Телевизор». Сцена театра оформлялась как большой телевизионный экран – на рамку натягивалась марля, а при определенной подсветке экран излучал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голубое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сияние. Молодые ребята, практически 20-летние мальчишки, при отсутствии жизненного опыта и настоящих знаний проявляли осведомленность и писали проницательную сатиру. 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Ничего подобного тогда не было не только на самодеятельной, но и на профессиональной сцене.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«Телевизор» гастролировал в разных городах СССР.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 знаменитому театру имело отношение очень много интересных людей – М. Задорнов, Л. Измайлов и другие.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1965 году вышел сборник стихов Э.Н. Успенского «Всё в порядке».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071546"/>
            <a:ext cx="75723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Творческий путь Э. Успенский начал как юморист. </a:t>
            </a:r>
            <a:endParaRPr lang="ru-RU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1928802"/>
            <a:ext cx="2495555" cy="3336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Светлана\Desktop\по Успенскому\gena-cheburashka и 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857232"/>
            <a:ext cx="3040323" cy="571504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lt"/>
              </a:rPr>
              <a:t>Творчество для детей</a:t>
            </a:r>
            <a:endParaRPr lang="ru-RU" sz="4000" b="1" dirty="0">
              <a:effectLst>
                <a:glow rad="101600">
                  <a:schemeClr val="tx1">
                    <a:alpha val="60000"/>
                  </a:schemeClr>
                </a:glow>
              </a:effectLst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86182" y="3571876"/>
            <a:ext cx="5143536" cy="10001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hangingPunct="0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Огромную популярность приобрели его пьесы, написанные совместно с </a:t>
            </a:r>
          </a:p>
          <a:p>
            <a:pPr lvl="0" algn="ctr" eaLnBrk="0" hangingPunct="0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Р. Качановым:</a:t>
            </a:r>
            <a:endParaRPr lang="ru-RU" sz="20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29124" y="4786322"/>
            <a:ext cx="4500594" cy="3571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</a:t>
            </a:r>
            <a:r>
              <a:rPr lang="ru-RU" dirty="0" err="1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Чебурашка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и его друзья» (1970)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5357826"/>
            <a:ext cx="4500594" cy="3571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«Наследство </a:t>
            </a:r>
            <a:r>
              <a:rPr lang="ru-RU" dirty="0" err="1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Бахрама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» (1973)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5929330"/>
            <a:ext cx="4500594" cy="3571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eaLnBrk="0" hangingPunct="0"/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«Отпуск крокодила Гены» (1974) и др. </a:t>
            </a:r>
            <a:endPara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786182" y="857232"/>
            <a:ext cx="5143536" cy="78581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Эдуард Николаевич получил широкую известность как автор детских книжек: 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286248" y="1857364"/>
            <a:ext cx="4643470" cy="3571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«Крокодил Гена и его друзья» (1966) 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286248" y="2500306"/>
            <a:ext cx="4643470" cy="3571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«Вниз по волшебной реке» (1972)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rot="5400000">
            <a:off x="3465505" y="2178835"/>
            <a:ext cx="1070776" cy="794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000496" y="2071678"/>
            <a:ext cx="285752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000496" y="2713032"/>
            <a:ext cx="285752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3392479" y="5321313"/>
            <a:ext cx="1500198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143372" y="4927610"/>
            <a:ext cx="285752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4143372" y="5570552"/>
            <a:ext cx="285752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4143372" y="6070618"/>
            <a:ext cx="285752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85720" y="970176"/>
            <a:ext cx="864399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1980–1990 годах он публикует серию замечательных детских книг: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«Каникулы в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Простоквашино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«Дядя Фёдор, пёс и кот»,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«Колобок идет по следу»,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«Разноцветная семейка»,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«Красная Рука, Чёрная Простыня, Зеленые Пальцы» (страшные повести для бесстрашных детей) и другие.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20" name="Picture 4" descr="C:\Users\Светлана\Desktop\3146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357562"/>
            <a:ext cx="4464726" cy="278608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lt"/>
              </a:rPr>
              <a:t>Творчество для детей</a:t>
            </a:r>
            <a:endParaRPr lang="ru-RU" sz="4000" b="1" dirty="0">
              <a:effectLst>
                <a:glow rad="101600">
                  <a:schemeClr val="tx1">
                    <a:alpha val="60000"/>
                  </a:schemeClr>
                </a:glow>
              </a:effectLst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C:\Users\Светлана\Desktop\по Успенскому\prostokvashino0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286380" y="2786058"/>
            <a:ext cx="3600450" cy="3600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857232"/>
            <a:ext cx="392909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Во время написания исторического романа «Лжедмитрий Второй настоящий» (вышел в 1999 году) Эдуард Николаевич, для того чтобы отвлечься, </a:t>
            </a:r>
            <a:r>
              <a:rPr lang="ru-RU" dirty="0" smtClean="0"/>
              <a:t>придумал </a:t>
            </a:r>
            <a:r>
              <a:rPr lang="ru-RU" dirty="0"/>
              <a:t>новый персонаж – Жаб </a:t>
            </a:r>
            <a:r>
              <a:rPr lang="ru-RU" dirty="0" err="1"/>
              <a:t>Жабыча</a:t>
            </a:r>
            <a:r>
              <a:rPr lang="ru-RU" dirty="0"/>
              <a:t>, не первое странное существо, созданное писателем.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Жаб </a:t>
            </a:r>
            <a:r>
              <a:rPr lang="ru-RU" dirty="0" err="1"/>
              <a:t>Жабыч</a:t>
            </a:r>
            <a:r>
              <a:rPr lang="ru-RU" dirty="0"/>
              <a:t> – это большая разумная жаба, которая с удивительной легкостью начинает жить жизнью обыкновенного российского человека эпохи перемен, пытается зарабатывать деньги, пробует себя в политике и при этом обожает детей и собак. </a:t>
            </a:r>
          </a:p>
        </p:txBody>
      </p:sp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7" y="857232"/>
            <a:ext cx="4745525" cy="4429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lt"/>
              </a:rPr>
              <a:t>Жаб </a:t>
            </a:r>
            <a:r>
              <a:rPr lang="ru-RU" sz="4000" b="1" dirty="0" err="1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lt"/>
              </a:rPr>
              <a:t>Жабыч</a:t>
            </a:r>
            <a:endParaRPr lang="ru-RU" sz="4000" b="1" dirty="0">
              <a:effectLst>
                <a:glow rad="101600">
                  <a:schemeClr val="tx1">
                    <a:alpha val="60000"/>
                  </a:schemeClr>
                </a:glow>
              </a:effectLst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43372" y="1119263"/>
            <a:ext cx="471490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Э.Н</a:t>
            </a:r>
            <a:r>
              <a:rPr lang="ru-RU" dirty="0"/>
              <a:t>. Успенский решил создать свое издательство. Так появился «Самовар». </a:t>
            </a:r>
            <a:r>
              <a:rPr lang="ru-RU" dirty="0" smtClean="0"/>
              <a:t>Успенский </a:t>
            </a:r>
            <a:r>
              <a:rPr lang="ru-RU" dirty="0"/>
              <a:t>заказал известным писателям так называемые «веселые учебники»: по математике, о декларации прав человека, программировании.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Э.Н</a:t>
            </a:r>
            <a:r>
              <a:rPr lang="ru-RU" dirty="0"/>
              <a:t>. Успенский написал учебники по грамоте и электронике, «Бизнес Крокодила Гены» учил ребят зачаткам бизнеса.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Учебники </a:t>
            </a:r>
            <a:r>
              <a:rPr lang="ru-RU" dirty="0"/>
              <a:t>раскупали, их заказывали школы, но вскоре Эдуард Николаевич понял, что работа в издательстве несовместима с писательством, и решил посвятить себя исключительно творчеству. </a:t>
            </a:r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048635"/>
            <a:ext cx="3429024" cy="53492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lt"/>
              </a:rPr>
              <a:t>Издательская деятельность</a:t>
            </a:r>
            <a:endParaRPr lang="ru-RU" sz="4000" b="1" dirty="0">
              <a:effectLst>
                <a:glow rad="101600">
                  <a:schemeClr val="tx1">
                    <a:alpha val="60000"/>
                  </a:schemeClr>
                </a:glow>
              </a:effectLst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214686"/>
            <a:ext cx="2095491" cy="2976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3143248"/>
            <a:ext cx="2071702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0" y="3143248"/>
            <a:ext cx="2143108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14282" y="827300"/>
            <a:ext cx="892971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 smtClean="0"/>
              <a:t>Э.Н. Успенский сочиняет пьесы. Его произведения переведены более чем на 25 языков и выходят в Финляндии, Голландии, Франции, Японии, США и других странах. </a:t>
            </a:r>
          </a:p>
          <a:p>
            <a:endParaRPr lang="ru-RU" sz="1600" dirty="0" smtClean="0"/>
          </a:p>
          <a:p>
            <a:r>
              <a:rPr lang="ru-RU" sz="1700" dirty="0" smtClean="0"/>
              <a:t>По его книгам сняты художественные фильмы: </a:t>
            </a:r>
          </a:p>
          <a:p>
            <a:pPr>
              <a:buFontTx/>
              <a:buChar char="-"/>
            </a:pPr>
            <a:r>
              <a:rPr lang="ru-RU" sz="1700" dirty="0" smtClean="0"/>
              <a:t>«Там, на неведомых дорожках» (по повести «Вниз по Волшебной реке», СССР, 1982),</a:t>
            </a:r>
          </a:p>
          <a:p>
            <a:pPr>
              <a:buFontTx/>
              <a:buChar char="-"/>
            </a:pPr>
            <a:r>
              <a:rPr lang="ru-RU" sz="1700" dirty="0" smtClean="0"/>
              <a:t> «Год хорошего ребенка» (по мотивам одноименной повести Э. Успенского и </a:t>
            </a:r>
          </a:p>
          <a:p>
            <a:pPr>
              <a:buFontTx/>
              <a:buChar char="-"/>
            </a:pPr>
            <a:r>
              <a:rPr lang="ru-RU" sz="1700" dirty="0" smtClean="0"/>
              <a:t>Э. де </a:t>
            </a:r>
            <a:r>
              <a:rPr lang="ru-RU" sz="1700" dirty="0" err="1" smtClean="0"/>
              <a:t>Грун</a:t>
            </a:r>
            <a:r>
              <a:rPr lang="ru-RU" sz="1700" dirty="0" smtClean="0"/>
              <a:t>, СССР–ФРГ, 1991).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-24"/>
            <a:ext cx="9144000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lt"/>
              </a:rPr>
              <a:t>Экранизация произведений Э.Успенского</a:t>
            </a:r>
            <a:endParaRPr lang="ru-RU" sz="3600" b="1" dirty="0">
              <a:effectLst>
                <a:glow rad="101600">
                  <a:schemeClr val="tx1">
                    <a:alpha val="60000"/>
                  </a:schemeClr>
                </a:glow>
              </a:effectLst>
              <a:latin typeface="+mn-lt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Светлана\Desktop\по Успенскому\1233750202_v-prostakvashin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71462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3"/>
          <p:cNvSpPr>
            <a:spLocks noChangeArrowheads="1"/>
          </p:cNvSpPr>
          <p:nvPr/>
        </p:nvSpPr>
        <p:spPr bwMode="auto">
          <a:xfrm>
            <a:off x="4143372" y="571480"/>
            <a:ext cx="335758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Calibri" pitchFamily="34" charset="0"/>
              </a:rPr>
              <a:t>Кто придумал </a:t>
            </a:r>
            <a:r>
              <a:rPr lang="ru-RU" sz="2400" dirty="0" err="1">
                <a:latin typeface="Calibri" pitchFamily="34" charset="0"/>
              </a:rPr>
              <a:t>Чебурашку</a:t>
            </a:r>
            <a:r>
              <a:rPr lang="ru-RU" sz="2400" dirty="0">
                <a:latin typeface="Calibri" pitchFamily="34" charset="0"/>
              </a:rPr>
              <a:t>, </a:t>
            </a:r>
            <a:r>
              <a:rPr lang="ru-RU" sz="2400" dirty="0" smtClean="0">
                <a:latin typeface="Calibri" pitchFamily="34" charset="0"/>
              </a:rPr>
              <a:t>Крокодила </a:t>
            </a:r>
            <a:r>
              <a:rPr lang="ru-RU" sz="2400" dirty="0">
                <a:latin typeface="Calibri" pitchFamily="34" charset="0"/>
              </a:rPr>
              <a:t>Гену и их друзей, </a:t>
            </a:r>
            <a:endParaRPr lang="ru-RU" sz="2400" dirty="0" smtClean="0">
              <a:latin typeface="Calibri" pitchFamily="34" charset="0"/>
            </a:endParaRPr>
          </a:p>
          <a:p>
            <a:pPr algn="ctr"/>
            <a:r>
              <a:rPr lang="ru-RU" sz="2400" dirty="0" smtClean="0">
                <a:latin typeface="Calibri" pitchFamily="34" charset="0"/>
              </a:rPr>
              <a:t>Дядю </a:t>
            </a:r>
            <a:r>
              <a:rPr lang="ru-RU" sz="2400" dirty="0">
                <a:latin typeface="Calibri" pitchFamily="34" charset="0"/>
              </a:rPr>
              <a:t>Федора, Почтальона Печкина и Кота </a:t>
            </a:r>
            <a:r>
              <a:rPr lang="ru-RU" sz="2400" dirty="0" err="1">
                <a:latin typeface="Calibri" pitchFamily="34" charset="0"/>
              </a:rPr>
              <a:t>Матроскина</a:t>
            </a:r>
            <a:r>
              <a:rPr lang="ru-RU" sz="2400" dirty="0">
                <a:latin typeface="Calibri" pitchFamily="34" charset="0"/>
              </a:rPr>
              <a:t>, </a:t>
            </a:r>
            <a:endParaRPr lang="ru-RU" sz="2400" dirty="0" smtClean="0">
              <a:latin typeface="Calibri" pitchFamily="34" charset="0"/>
            </a:endParaRPr>
          </a:p>
          <a:p>
            <a:pPr algn="ctr"/>
            <a:r>
              <a:rPr lang="ru-RU" sz="2400" dirty="0" smtClean="0">
                <a:latin typeface="Calibri" pitchFamily="34" charset="0"/>
              </a:rPr>
              <a:t>ведущих </a:t>
            </a:r>
            <a:r>
              <a:rPr lang="ru-RU" sz="2400" dirty="0">
                <a:latin typeface="Calibri" pitchFamily="34" charset="0"/>
              </a:rPr>
              <a:t>следствие Колобков, а еще передачу "</a:t>
            </a:r>
            <a:r>
              <a:rPr lang="ru-RU" sz="2400" dirty="0" err="1" smtClean="0">
                <a:latin typeface="Calibri" pitchFamily="34" charset="0"/>
              </a:rPr>
              <a:t>АБВГДейка</a:t>
            </a:r>
            <a:r>
              <a:rPr lang="ru-RU" sz="2400" dirty="0">
                <a:latin typeface="Calibri" pitchFamily="34" charset="0"/>
              </a:rPr>
              <a:t>", "</a:t>
            </a:r>
            <a:r>
              <a:rPr lang="ru-RU" sz="2400" dirty="0" err="1">
                <a:latin typeface="Calibri" pitchFamily="34" charset="0"/>
              </a:rPr>
              <a:t>Радионяня</a:t>
            </a:r>
            <a:r>
              <a:rPr lang="ru-RU" sz="2400" dirty="0">
                <a:latin typeface="Calibri" pitchFamily="34" charset="0"/>
              </a:rPr>
              <a:t>", и </a:t>
            </a:r>
            <a:endParaRPr lang="ru-RU" sz="2400" dirty="0" smtClean="0">
              <a:latin typeface="Calibri" pitchFamily="34" charset="0"/>
            </a:endParaRPr>
          </a:p>
          <a:p>
            <a:pPr algn="ctr"/>
            <a:r>
              <a:rPr lang="ru-RU" sz="2400" dirty="0" smtClean="0">
                <a:latin typeface="Calibri" pitchFamily="34" charset="0"/>
              </a:rPr>
              <a:t>многое-многое </a:t>
            </a:r>
            <a:r>
              <a:rPr lang="ru-RU" sz="2400" dirty="0">
                <a:latin typeface="Calibri" pitchFamily="34" charset="0"/>
              </a:rPr>
              <a:t>другое???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103732"/>
            <a:ext cx="750099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Дядя Фёдор, пёс и кот: </a:t>
            </a:r>
            <a:r>
              <a:rPr lang="ru-RU" sz="1600" dirty="0" err="1"/>
              <a:t>Матроскин</a:t>
            </a:r>
            <a:r>
              <a:rPr lang="ru-RU" sz="1600" dirty="0"/>
              <a:t> и Шарик (1975). </a:t>
            </a:r>
          </a:p>
          <a:p>
            <a:r>
              <a:rPr lang="ru-RU" sz="1600" dirty="0"/>
              <a:t>Дядя Фёдор, пёс и кот: Мама и папа [продолжение истории по повести Э.Успенского «Трое из </a:t>
            </a:r>
            <a:r>
              <a:rPr lang="ru-RU" sz="1600" dirty="0" err="1"/>
              <a:t>Простоквашино</a:t>
            </a:r>
            <a:r>
              <a:rPr lang="ru-RU" sz="1600" dirty="0"/>
              <a:t>»] (1976).</a:t>
            </a:r>
            <a:br>
              <a:rPr lang="ru-RU" sz="1600" dirty="0"/>
            </a:br>
            <a:r>
              <a:rPr lang="ru-RU" sz="1600" dirty="0"/>
              <a:t>Дядя Фёдор, пёс и кот: Митя и Мурка (1976).</a:t>
            </a:r>
            <a:br>
              <a:rPr lang="ru-RU" sz="1600" dirty="0"/>
            </a:br>
            <a:r>
              <a:rPr lang="ru-RU" sz="1600" dirty="0"/>
              <a:t>Трое из </a:t>
            </a:r>
            <a:r>
              <a:rPr lang="ru-RU" sz="1600" dirty="0" err="1"/>
              <a:t>Простоквашино</a:t>
            </a:r>
            <a:r>
              <a:rPr lang="ru-RU" sz="1600" dirty="0"/>
              <a:t>: [Первый фильм трилогии] (1978).</a:t>
            </a:r>
          </a:p>
          <a:p>
            <a:r>
              <a:rPr lang="ru-RU" sz="1600" dirty="0"/>
              <a:t>Каникулы в </a:t>
            </a:r>
            <a:r>
              <a:rPr lang="ru-RU" sz="1600" dirty="0" err="1"/>
              <a:t>Простоквашино</a:t>
            </a:r>
            <a:r>
              <a:rPr lang="ru-RU" sz="1600" dirty="0"/>
              <a:t> (1980).</a:t>
            </a:r>
          </a:p>
          <a:p>
            <a:r>
              <a:rPr lang="ru-RU" sz="1600" dirty="0"/>
              <a:t>Зима в </a:t>
            </a:r>
            <a:r>
              <a:rPr lang="ru-RU" sz="1600" dirty="0" err="1"/>
              <a:t>Простоквашино</a:t>
            </a:r>
            <a:r>
              <a:rPr lang="ru-RU" sz="1600" dirty="0"/>
              <a:t> (1984). </a:t>
            </a:r>
            <a:br>
              <a:rPr lang="ru-RU" sz="1600" dirty="0"/>
            </a:br>
            <a:r>
              <a:rPr lang="ru-RU" sz="1600" dirty="0"/>
              <a:t>Крокодил Гена (1969). </a:t>
            </a:r>
          </a:p>
          <a:p>
            <a:r>
              <a:rPr lang="ru-RU" sz="1600" dirty="0" err="1"/>
              <a:t>Чебурашка</a:t>
            </a:r>
            <a:r>
              <a:rPr lang="ru-RU" sz="1600" dirty="0"/>
              <a:t> (1971). </a:t>
            </a:r>
          </a:p>
          <a:p>
            <a:r>
              <a:rPr lang="ru-RU" sz="1600" dirty="0"/>
              <a:t>Шапокляк (1974)</a:t>
            </a:r>
          </a:p>
          <a:p>
            <a:r>
              <a:rPr lang="ru-RU" sz="1600" dirty="0" err="1"/>
              <a:t>Чебурашка</a:t>
            </a:r>
            <a:r>
              <a:rPr lang="ru-RU" sz="1600" dirty="0"/>
              <a:t> идёт в школу (1983). </a:t>
            </a:r>
          </a:p>
          <a:p>
            <a:r>
              <a:rPr lang="ru-RU" sz="1600" dirty="0"/>
              <a:t>Про Веру и Анфису (1986 - 1988). </a:t>
            </a:r>
            <a:br>
              <a:rPr lang="ru-RU" sz="1600" dirty="0"/>
            </a:br>
            <a:r>
              <a:rPr lang="ru-RU" sz="1600" dirty="0"/>
              <a:t>Баба-Яга против! (1980).</a:t>
            </a:r>
            <a:br>
              <a:rPr lang="ru-RU" sz="1600" dirty="0"/>
            </a:br>
            <a:r>
              <a:rPr lang="ru-RU" sz="1600" dirty="0"/>
              <a:t>Зачем верблюду апельсин? (1986).</a:t>
            </a:r>
            <a:br>
              <a:rPr lang="ru-RU" sz="1600" dirty="0"/>
            </a:br>
            <a:r>
              <a:rPr lang="ru-RU" sz="1600" dirty="0"/>
              <a:t>Наследство волшебника </a:t>
            </a:r>
            <a:r>
              <a:rPr lang="ru-RU" sz="1600" dirty="0" err="1"/>
              <a:t>Бахрама</a:t>
            </a:r>
            <a:r>
              <a:rPr lang="ru-RU" sz="1600" dirty="0"/>
              <a:t> (1975).</a:t>
            </a:r>
            <a:br>
              <a:rPr lang="ru-RU" sz="1600" dirty="0"/>
            </a:br>
            <a:r>
              <a:rPr lang="ru-RU" sz="1600" dirty="0"/>
              <a:t>Новогодняя песенка (1983).</a:t>
            </a:r>
            <a:br>
              <a:rPr lang="ru-RU" sz="1600" dirty="0"/>
            </a:br>
            <a:r>
              <a:rPr lang="ru-RU" sz="1600" dirty="0" err="1"/>
              <a:t>Осьминожки</a:t>
            </a:r>
            <a:r>
              <a:rPr lang="ru-RU" sz="1600" dirty="0"/>
              <a:t> (1976).</a:t>
            </a:r>
            <a:br>
              <a:rPr lang="ru-RU" sz="1600" dirty="0"/>
            </a:br>
            <a:r>
              <a:rPr lang="ru-RU" sz="1600" dirty="0"/>
              <a:t>Следствие ведут колобки (1983-1987). </a:t>
            </a:r>
            <a:br>
              <a:rPr lang="ru-RU" sz="1600" dirty="0"/>
            </a:br>
            <a:r>
              <a:rPr lang="ru-RU" sz="1600" dirty="0"/>
              <a:t>Пластилиновая ворона (1981). </a:t>
            </a:r>
            <a:br>
              <a:rPr lang="ru-RU" sz="1600" dirty="0"/>
            </a:br>
            <a:r>
              <a:rPr lang="ru-RU" sz="1600" dirty="0"/>
              <a:t>Антошка (1969).</a:t>
            </a:r>
            <a:br>
              <a:rPr lang="ru-RU" sz="1600" dirty="0"/>
            </a:br>
            <a:r>
              <a:rPr lang="ru-RU" sz="1600" dirty="0"/>
              <a:t>Рыжий, рыжий, конопатый (1971). </a:t>
            </a:r>
          </a:p>
          <a:p>
            <a:r>
              <a:rPr lang="ru-RU" sz="1600" dirty="0"/>
              <a:t>и многие-многие </a:t>
            </a:r>
            <a:r>
              <a:rPr lang="ru-RU" sz="1600" dirty="0" smtClean="0"/>
              <a:t>другие.</a:t>
            </a:r>
            <a:endParaRPr lang="ru-RU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-24"/>
            <a:ext cx="9144000" cy="9541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lt"/>
              </a:rPr>
              <a:t>Экранизация произведений Э.Успенского</a:t>
            </a:r>
          </a:p>
          <a:p>
            <a:pPr algn="ctr"/>
            <a:r>
              <a:rPr lang="ru-RU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lt"/>
              </a:rPr>
              <a:t>(мультипликационные фильмы)</a:t>
            </a:r>
            <a:endParaRPr lang="ru-RU" b="1" dirty="0">
              <a:effectLst>
                <a:glow rad="101600">
                  <a:schemeClr val="tx1">
                    <a:alpha val="60000"/>
                  </a:schemeClr>
                </a:glow>
              </a:effectLst>
              <a:latin typeface="+mn-lt"/>
            </a:endParaRPr>
          </a:p>
        </p:txBody>
      </p:sp>
      <p:pic>
        <p:nvPicPr>
          <p:cNvPr id="6" name="Рисунок 5" descr="Кадр из мультфильма «Зима в Простоквашино»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1785926"/>
            <a:ext cx="2571768" cy="2000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3786190"/>
            <a:ext cx="2762248" cy="20716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Кадр из мультфильма «Шапокляк»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2500306"/>
            <a:ext cx="2214578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71934" y="5000636"/>
            <a:ext cx="2589133" cy="14478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1643050"/>
            <a:ext cx="8572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Э.Н.Успенский </a:t>
            </a:r>
            <a:r>
              <a:rPr lang="ru-RU" sz="2000" dirty="0"/>
              <a:t>придумал и вел передачи на радио и телевидении: «</a:t>
            </a:r>
            <a:r>
              <a:rPr lang="ru-RU" sz="2000" dirty="0" err="1"/>
              <a:t>Радионяня</a:t>
            </a:r>
            <a:r>
              <a:rPr lang="ru-RU" sz="2000" dirty="0"/>
              <a:t>», «</a:t>
            </a:r>
            <a:r>
              <a:rPr lang="ru-RU" sz="2000" dirty="0" err="1"/>
              <a:t>АБВГДейка</a:t>
            </a:r>
            <a:r>
              <a:rPr lang="ru-RU" sz="2000" dirty="0"/>
              <a:t>», «В нашу гавань заходили корабли</a:t>
            </a:r>
            <a:r>
              <a:rPr lang="ru-RU" sz="2000" dirty="0" smtClean="0"/>
              <a:t>».</a:t>
            </a:r>
            <a:endParaRPr lang="ru-RU" sz="2000" dirty="0"/>
          </a:p>
        </p:txBody>
      </p:sp>
      <p:pic>
        <p:nvPicPr>
          <p:cNvPr id="36865" name="Picture 1" descr="C:\Users\Светлана\Desktop\1316418813_radionyany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571744"/>
            <a:ext cx="2357454" cy="27845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2500306"/>
            <a:ext cx="3714776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6868" name="Picture 4" descr="C:\Users\Светлана\Desktop\Рисунок1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36" y="5541519"/>
            <a:ext cx="6143668" cy="8776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0" y="14093"/>
            <a:ext cx="9144000" cy="120032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lt"/>
              </a:rPr>
              <a:t>Деятельность в качестве ведущего </a:t>
            </a:r>
          </a:p>
          <a:p>
            <a:pPr algn="ctr"/>
            <a:r>
              <a:rPr lang="ru-RU" sz="3600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lt"/>
              </a:rPr>
              <a:t>радио- и телепередач</a:t>
            </a:r>
            <a:endParaRPr lang="ru-RU" sz="3600" b="1" dirty="0">
              <a:effectLst>
                <a:glow rad="101600">
                  <a:schemeClr val="tx1">
                    <a:alpha val="60000"/>
                  </a:schemeClr>
                </a:glow>
              </a:effectLst>
              <a:latin typeface="+mn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14282" y="854689"/>
            <a:ext cx="607223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свободное время Эдуард Николаевич занимается большим теннисом, летает на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параплане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Крылатских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холмов, любит горные лыжи, катаясь на которых получает удовольствие от быстрого скольжения.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Знаменитый на весь мир детский писатель очень любит зверей – у него дома живут две собаки и птицы (попугаи, сова, ворон), за которыми под его руководством ухаживает вся семья.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71" name="Picture 31" descr="C:\Users\Светлана\Desktop\еее\2 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643314"/>
            <a:ext cx="4384964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72" name="Picture 32" descr="C:\Users\Светлана\Desktop\еее\2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571876"/>
            <a:ext cx="3949041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" name="TextBox 39"/>
          <p:cNvSpPr txBox="1"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lt"/>
              </a:rPr>
              <a:t>Досуг Эдуарда Успенского</a:t>
            </a:r>
            <a:endParaRPr lang="ru-RU" sz="4000" b="1" dirty="0">
              <a:effectLst>
                <a:glow rad="101600">
                  <a:schemeClr val="tx1">
                    <a:alpha val="60000"/>
                  </a:schemeClr>
                </a:glow>
              </a:effectLst>
              <a:latin typeface="+mn-lt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Светлана\Desktop\bd5dd3cbc054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42694" y="1000108"/>
            <a:ext cx="2557446" cy="214314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Picture 3" descr="C:\Users\Светлана\Desktop\еее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2456"/>
          </a:xfrm>
          <a:prstGeom prst="rect">
            <a:avLst/>
          </a:prstGeom>
          <a:noFill/>
        </p:spPr>
      </p:pic>
      <p:pic>
        <p:nvPicPr>
          <p:cNvPr id="47106" name="Picture 2" descr="C:\Users\Светлана\Desktop\еее\4 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65361"/>
            <a:ext cx="1857356" cy="14926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14282" y="571480"/>
            <a:ext cx="36439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spc="100" dirty="0" smtClean="0">
                <a:solidFill>
                  <a:srgbClr val="FFFF00"/>
                </a:solidFill>
                <a:latin typeface="Monotype Corsiva" pitchFamily="66" charset="0"/>
              </a:rPr>
              <a:t>С ЮБИЛЕЕМ!</a:t>
            </a:r>
            <a:endParaRPr lang="ru-RU" sz="4400" b="1" spc="1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016" y="285728"/>
            <a:ext cx="150874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spc="100" dirty="0" smtClean="0">
                <a:solidFill>
                  <a:srgbClr val="FFFF00"/>
                </a:solidFill>
                <a:latin typeface="Monotype Corsiva" pitchFamily="66" charset="0"/>
              </a:rPr>
              <a:t>75</a:t>
            </a:r>
            <a:endParaRPr lang="ru-RU" sz="11500" b="1" spc="1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28572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631844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Источники иллюстраций</a:t>
            </a:r>
            <a:endParaRPr lang="ru-RU" b="1" dirty="0"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14282" y="714635"/>
            <a:ext cx="8929718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lichnosti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net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photo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_18831.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html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фото Э.Успенского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http://www.grafamania.net/photoshop/photoframes/47208-ramka-detskikh-foto-v-prostokvashino.html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-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фоторамка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«В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Простоквашино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 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mondvor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narod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ORstar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1774336.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орден Красной звезды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1000" b="0" i="0" u="sng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http://t2.gstatic.com/images?q=tbn:ANd9GcSDURikKcbF1axkMytFJOEuEx3a3W2p7L2qWu8leHMi6I9Mr1cN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– небо с самолетом (фон)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://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так-должно-быть.рф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uploads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map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_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карта России (клипарт)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://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world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-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of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-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toys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cat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index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php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/1359/93123/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светофор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://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www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fotokonkurs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uploads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comments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/2010/12/29//517766.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jpg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–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Матроскин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с гитарой (клипарт)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kvotvet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pictures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pic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2621.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книжный шкаф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://900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igr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net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datai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chtenie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CHto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-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delaet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-3.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files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/0012-014-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Malchik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-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chitaet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-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knizhku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png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читающий мальчик (клипарт)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img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1.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liveinternet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images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attach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/0//45/165/45165879_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matematika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математический фон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://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www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clipartov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net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images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mini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/20/0000019795.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человек со сломанной ногой (клипарт)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img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1.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labirint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books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/160537/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big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обложка учебника математики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://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images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04.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olx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ui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/5/31/58/1274023759_93662358_1-----1274023759.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фон «Рука с перьевой ручкой»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6"/>
              </a:rPr>
              <a:t>http://s010.radikal.ru/i314/1103/bf/22cdf2f44c0b.jpg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Чебурашка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 красной футболке (клипарт)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dontourism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upload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fck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image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/%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0%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BF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%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0%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B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8%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0%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BE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%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0%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BD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%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0%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B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5%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1%80.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PNG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–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пионер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://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www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edu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-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all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images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logo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_4--919-724.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символ МАИ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img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-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fotki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yandex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get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/4713/132522375.9/0_5544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_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fc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057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ef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9_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L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обложка сборника стихов Э.Успенского «Все в порядке»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0"/>
              </a:rPr>
              <a:t>http://i.piccy.info/i3/6f/8d/1b743de429077c1e5ad3198aa6e4.jpeg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Крокодил Гена и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Чебурашка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(клипарт)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://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www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ircenter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files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products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pics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//64679/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fullsize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/31461.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колобок идет по следу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2"/>
              </a:rPr>
              <a:t>http://solnushki.ru/images/clipart/multi/prostokvashino02.jpg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Почтальон Печкин (клипарт)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://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www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mudrenka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wp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-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content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uploads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/2011/10/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zhab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-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zhabych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_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skovorodkin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Жаб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Жабыч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://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j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livelib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boocover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/1000168605/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l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2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2/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Eduard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_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Uspenskij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_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Inna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_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Agron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__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Biznes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_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krokodila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_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Geny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обложка книги Э.Успенского «Бизнес крокодила Гены»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kino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-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club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net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uploads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posts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/2011-09/1316560713_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tam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-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na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-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nevedomyh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-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dorozhkah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....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jpeg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Там, на неведомых дорожках (афиша фильма)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://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www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etextlib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Content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BookImages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/18009_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cover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png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Год хорошего ребенка (обложка книги)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7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7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7"/>
              </a:rPr>
              <a:t>filmin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7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7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7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7"/>
              </a:rPr>
              <a:t>data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7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7"/>
              </a:rPr>
              <a:t>poster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7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7"/>
              </a:rPr>
              <a:t>or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7"/>
              </a:rPr>
              <a:t>/15146.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7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Год хорошего ребенка (афиша фильма)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oldtv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akado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ai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picture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/6277549/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big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sledstvie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-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vedut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-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kolobki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--3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Колобки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img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12.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nnm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e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/1/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f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f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f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/94767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8213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dd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17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b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8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a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3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cc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4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a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8877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f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Рыжий-рыжий, конопатый мальчик Антошка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0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0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0"/>
              </a:rPr>
              <a:t>bibliogid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0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0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0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0"/>
              </a:rPr>
              <a:t>articles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0"/>
              </a:rPr>
              <a:t>/281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 пес Шарик, Крокодил Гена и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Чебурашка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1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1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1"/>
              </a:rPr>
              <a:t>obuk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1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1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1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1"/>
              </a:rPr>
              <a:t>uploads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1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1"/>
              </a:rPr>
              <a:t>posts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1"/>
              </a:rPr>
              <a:t>/2011-09/1316418813_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1"/>
              </a:rPr>
              <a:t>radionyanya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1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1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радионяня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(обложка)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://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www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tvc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showImage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ashx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?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faid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=3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f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79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80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a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-12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fb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-4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e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2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-8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b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9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a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-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0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4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edeb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2"/>
              </a:rPr>
              <a:t>4494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–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АБВГДейка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(заставка)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3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3"/>
              </a:rPr>
              <a:t>://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3"/>
              </a:rPr>
              <a:t>www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3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3"/>
              </a:rPr>
              <a:t>ngavan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3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3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3"/>
              </a:rPr>
              <a:t>/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В нашу гавань заходили корабли (баннер с сайта передачи)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i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008.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radikal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/0712/57/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bd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5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dd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3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cbc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054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4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герои «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Простоквашино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 на лыжах (клипарт)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http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://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img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0.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liveinternet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images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attach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/2//71/384/71384137_1298936279_4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a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826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e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18665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c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5"/>
              </a:rPr>
              <a:t>jpg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Матроскин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(клипарт)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1000" b="0" i="0" u="sng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6"/>
              </a:rPr>
              <a:t>http://www.ntv.ru/peredacha/Jivie_legendy/m20000/o98338/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скриншоты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кадров (фотографии) из документального фильма Эдуард Успенский из цикла «Живые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легенты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654032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Источники текстовой информации</a:t>
            </a:r>
            <a:endParaRPr lang="ru-RU" b="1" dirty="0"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Светлана\Desktop\71384137_1298936279_4a826e18665c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5786446" y="714356"/>
            <a:ext cx="3086100" cy="394335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14282" y="1214422"/>
            <a:ext cx="521497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en-US" u="sng" dirty="0" smtClean="0">
                <a:hlinkClick r:id="rId4"/>
              </a:rPr>
              <a:t>http</a:t>
            </a:r>
            <a:r>
              <a:rPr lang="ru-RU" u="sng" dirty="0" smtClean="0">
                <a:hlinkClick r:id="rId4"/>
              </a:rPr>
              <a:t>://</a:t>
            </a:r>
            <a:r>
              <a:rPr lang="en-US" u="sng" dirty="0" err="1" smtClean="0">
                <a:hlinkClick r:id="rId4"/>
              </a:rPr>
              <a:t>bibliogid</a:t>
            </a:r>
            <a:r>
              <a:rPr lang="ru-RU" u="sng" dirty="0" smtClean="0">
                <a:hlinkClick r:id="rId4"/>
              </a:rPr>
              <a:t>.</a:t>
            </a:r>
            <a:r>
              <a:rPr lang="en-US" u="sng" dirty="0" err="1" smtClean="0">
                <a:hlinkClick r:id="rId4"/>
              </a:rPr>
              <a:t>ru</a:t>
            </a:r>
            <a:r>
              <a:rPr lang="ru-RU" u="sng" dirty="0" smtClean="0">
                <a:hlinkClick r:id="rId4"/>
              </a:rPr>
              <a:t>/</a:t>
            </a:r>
            <a:r>
              <a:rPr lang="en-US" u="sng" dirty="0" smtClean="0">
                <a:hlinkClick r:id="rId4"/>
              </a:rPr>
              <a:t>articles</a:t>
            </a:r>
            <a:r>
              <a:rPr lang="ru-RU" u="sng" dirty="0" smtClean="0">
                <a:hlinkClick r:id="rId4"/>
              </a:rPr>
              <a:t>/281</a:t>
            </a:r>
            <a:r>
              <a:rPr lang="en-US" dirty="0" smtClean="0"/>
              <a:t> </a:t>
            </a:r>
            <a:r>
              <a:rPr lang="ru-RU" dirty="0" smtClean="0"/>
              <a:t>- экранизация произведений Э.Успенского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u="sng" dirty="0" smtClean="0">
                <a:hlinkClick r:id="rId5"/>
              </a:rPr>
              <a:t>http://www.ntv.ru/peredacha/Jivie_legendy/m20000/o98338/</a:t>
            </a:r>
            <a:r>
              <a:rPr lang="ru-RU" dirty="0" smtClean="0"/>
              <a:t> - Эдуард Успенский (документальный фильм из цикла «Живые легенды»)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u="sng" dirty="0" smtClean="0">
                <a:hlinkClick r:id="rId6"/>
              </a:rPr>
              <a:t>http://akter.kulichki.net/new1/uspenskiy_tp.htm</a:t>
            </a:r>
            <a:r>
              <a:rPr lang="ru-RU" dirty="0" smtClean="0"/>
              <a:t> - Творческие портреты «Эдуард Успенский»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u="sng" dirty="0" smtClean="0">
                <a:hlinkClick r:id="rId7"/>
              </a:rPr>
              <a:t>http://oldhobbit.ru/statii/73-2011-07-05-20-57-36</a:t>
            </a:r>
            <a:r>
              <a:rPr lang="ru-RU" dirty="0" smtClean="0"/>
              <a:t> - Эдуард Николаевич Успенский и его творчество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Светлана\Desktop\по Успенскому\JL_US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42939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780782"/>
            <a:ext cx="9144000" cy="107721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i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Это дело рук великого писателя </a:t>
            </a:r>
          </a:p>
          <a:p>
            <a:pPr algn="ctr"/>
            <a:r>
              <a:rPr lang="ru-RU" sz="3200" i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Эдуарда Николаевича Успенского</a:t>
            </a:r>
            <a:endParaRPr lang="ru-RU" sz="3200" i="1" dirty="0"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3"/>
          <p:cNvSpPr>
            <a:spLocks noChangeArrowheads="1"/>
          </p:cNvSpPr>
          <p:nvPr/>
        </p:nvSpPr>
        <p:spPr bwMode="auto">
          <a:xfrm>
            <a:off x="214282" y="3714752"/>
            <a:ext cx="87154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Эдуард Николаевич Успенский родился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22 декабря 1937 года в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г. Егорьевск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Московской области.</a:t>
            </a: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14282" y="4429132"/>
            <a:ext cx="892971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Отец – Успенский Николай Михайлович (1903–1947), сотрудник аппарата ЦК КПСС.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Мать – Успенская Наталья Алексеевна (1907–1982), инженер-машиностроитель.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282" y="6143644"/>
            <a:ext cx="8929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22 декабря 2012 г. Эдуард Успенский будет праздновать свой 75 день рождения.</a:t>
            </a:r>
            <a:endParaRPr lang="ru-RU" dirty="0"/>
          </a:p>
        </p:txBody>
      </p:sp>
      <p:pic>
        <p:nvPicPr>
          <p:cNvPr id="4101" name="Picture 5" descr="C:\Users\Светлана\Desktop\еее\15 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06" y="214290"/>
            <a:ext cx="4305302" cy="33530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 descr="C:\Users\Светлана\Desktop\еее\17 и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214290"/>
            <a:ext cx="4488563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5214950"/>
            <a:ext cx="87154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 Эдуарда Успенского было два брата – старший Игорь и младший Юрий. </a:t>
            </a:r>
            <a:endParaRPr lang="ru-RU" sz="1600" dirty="0" smtClean="0">
              <a:solidFill>
                <a:prstClr val="black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Отец</a:t>
            </a:r>
            <a:r>
              <a:rPr lang="ru-RU" sz="1600" dirty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 Николай Михайлович, имел два высших образования, в свободное время предпочитал охоту, на которую иногда брал с собой сыновей, увлекался 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собаководством.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Светлана\Desktop\0_64f61_69e7589a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942" y="0"/>
            <a:ext cx="9150942" cy="6858000"/>
          </a:xfrm>
          <a:prstGeom prst="rect">
            <a:avLst/>
          </a:prstGeom>
          <a:noFill/>
        </p:spPr>
      </p:pic>
      <p:pic>
        <p:nvPicPr>
          <p:cNvPr id="39938" name="Picture 2" descr="C:\Users\Светлана\Desktop\map_ru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500174"/>
            <a:ext cx="8478837" cy="5019675"/>
          </a:xfrm>
          <a:prstGeom prst="rect">
            <a:avLst/>
          </a:prstGeom>
          <a:noFill/>
        </p:spPr>
      </p:pic>
      <p:sp>
        <p:nvSpPr>
          <p:cNvPr id="7" name="Freeform 3"/>
          <p:cNvSpPr>
            <a:spLocks/>
          </p:cNvSpPr>
          <p:nvPr/>
        </p:nvSpPr>
        <p:spPr bwMode="gray">
          <a:xfrm flipV="1">
            <a:off x="1285852" y="4357694"/>
            <a:ext cx="2786082" cy="642942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solidFill>
            <a:srgbClr val="FFFF00"/>
          </a:solidFill>
          <a:ln w="1270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642942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Детство</a:t>
            </a:r>
            <a:endParaRPr lang="ru-RU" b="1" dirty="0"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pic>
        <p:nvPicPr>
          <p:cNvPr id="10" name="Picture 3" descr="C:\Users\Светлана\Desktop\ORstar177433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107937"/>
            <a:ext cx="1504950" cy="1463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214282" y="785794"/>
            <a:ext cx="7000892" cy="1428760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Когда началась война, Эдуарда вместе с братьями и матерью эвакуировали за Урал, где они прожили четыре года. 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Наталья Алексеевна находилась с детьми, работала в детском саду. Николай Михайлович ездил по всей стране и за свой труд был награжден орденом Красной звезды. 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Светлана\Desktop\0_64f61_69e7589a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942" y="0"/>
            <a:ext cx="9150942" cy="6858000"/>
          </a:xfrm>
          <a:prstGeom prst="rect">
            <a:avLst/>
          </a:prstGeom>
          <a:noFill/>
        </p:spPr>
      </p:pic>
      <p:pic>
        <p:nvPicPr>
          <p:cNvPr id="18433" name="Picture 1" descr="C:\Users\Светлана\Desktop\winner_15333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857232"/>
            <a:ext cx="4162420" cy="3121815"/>
          </a:xfrm>
          <a:prstGeom prst="rect">
            <a:avLst/>
          </a:prstGeom>
          <a:noFill/>
        </p:spPr>
      </p:pic>
      <p:pic>
        <p:nvPicPr>
          <p:cNvPr id="10" name="Picture 2" descr="C:\Users\Светлана\Desktop\map_ru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000504"/>
            <a:ext cx="4376145" cy="2590783"/>
          </a:xfrm>
          <a:prstGeom prst="rect">
            <a:avLst/>
          </a:prstGeom>
          <a:noFill/>
        </p:spPr>
      </p:pic>
      <p:sp>
        <p:nvSpPr>
          <p:cNvPr id="11" name="Freeform 3"/>
          <p:cNvSpPr>
            <a:spLocks/>
          </p:cNvSpPr>
          <p:nvPr/>
        </p:nvSpPr>
        <p:spPr bwMode="gray">
          <a:xfrm rot="10800000" flipV="1">
            <a:off x="928662" y="5214950"/>
            <a:ext cx="1357322" cy="500066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solidFill>
            <a:srgbClr val="FFFF00"/>
          </a:solidFill>
          <a:ln w="1270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8436" name="Picture 4" descr="C:\Users\Светлана\Desktop\еее\10 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72119" y="4286256"/>
            <a:ext cx="3257539" cy="2101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0" y="-24"/>
            <a:ext cx="9144000" cy="642942"/>
          </a:xfrm>
          <a:prstGeom prst="rect">
            <a:avLst/>
          </a:prstGeom>
          <a:ln w="25400" cap="flat" cmpd="sng" algn="ctr">
            <a:solidFill>
              <a:schemeClr val="accent3">
                <a:shade val="50000"/>
              </a:schemeClr>
            </a:solidFill>
            <a:prstDash val="solid"/>
            <a:miter lim="800000"/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Детство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4282" y="785794"/>
            <a:ext cx="7358114" cy="2428892"/>
          </a:xfrm>
          <a:prstGeom prst="round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Э. Успенский смутно помнит период жизни, проведенный за Уралом. В один из дней произошло настоящее чудо – он и его братья получили посылку с фронта – шикарные немецкие игрушки. Это стало настоящим событием, Эдуард Николаевич на всю жизнь запомнил замечательный светофор, на котором загорались лампочки. </a:t>
            </a:r>
          </a:p>
          <a:p>
            <a:r>
              <a:rPr lang="ru-RU" sz="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1944 году семья вернулась в Москву. </a:t>
            </a:r>
          </a:p>
          <a:p>
            <a:r>
              <a:rPr lang="ru-RU" sz="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Э. Успенский хорошо помнит город с затемненными окнами, на каждом из которых висели черные шторы на случай бомбежки. 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571504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Школьная жизнь</a:t>
            </a:r>
            <a:endParaRPr lang="ru-RU" b="1" dirty="0"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4286256"/>
            <a:ext cx="38576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Вначале </a:t>
            </a:r>
            <a:r>
              <a:rPr lang="ru-RU" dirty="0"/>
              <a:t>мальчишки не </a:t>
            </a:r>
            <a:r>
              <a:rPr lang="ru-RU" dirty="0" smtClean="0"/>
              <a:t>ладили: </a:t>
            </a:r>
            <a:r>
              <a:rPr lang="ru-RU" dirty="0"/>
              <a:t>Эдуарду казалось, что на его территорию попал чужой человек.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Но </a:t>
            </a:r>
            <a:r>
              <a:rPr lang="ru-RU" dirty="0"/>
              <a:t>когда Успенский учился в 10-м классе, ребята подружились. </a:t>
            </a:r>
            <a:endParaRPr lang="ru-RU" dirty="0" smtClean="0"/>
          </a:p>
        </p:txBody>
      </p:sp>
      <p:pic>
        <p:nvPicPr>
          <p:cNvPr id="19458" name="Picture 2" descr="C:\Users\Светлана\Desktop\еее\7 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857232"/>
            <a:ext cx="4357718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9" name="Picture 3" descr="C:\Users\Светлана\Desktop\еее\12 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929066"/>
            <a:ext cx="4026389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" name="Прямоугольник 27"/>
          <p:cNvSpPr/>
          <p:nvPr/>
        </p:nvSpPr>
        <p:spPr>
          <a:xfrm>
            <a:off x="357158" y="928670"/>
            <a:ext cx="39290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prstClr val="black"/>
                </a:solidFill>
              </a:rPr>
              <a:t>В 1945 году Эдуард Успенский пошел в школу.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285720" y="1785926"/>
            <a:ext cx="407196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Когда Эдуарду было 10 лет, ушел из жизни отец. </a:t>
            </a:r>
            <a:endParaRPr lang="ru-RU" dirty="0" smtClean="0">
              <a:solidFill>
                <a:prstClr val="black"/>
              </a:solidFill>
            </a:endParaRPr>
          </a:p>
          <a:p>
            <a:pPr lvl="0"/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Наталья Алексеевна вышла замуж за Николая Степановича </a:t>
            </a:r>
            <a:r>
              <a:rPr lang="ru-RU" dirty="0" err="1">
                <a:solidFill>
                  <a:prstClr val="black"/>
                </a:solidFill>
              </a:rPr>
              <a:t>Пронского</a:t>
            </a:r>
            <a:r>
              <a:rPr lang="ru-RU" dirty="0">
                <a:solidFill>
                  <a:prstClr val="black"/>
                </a:solidFill>
              </a:rPr>
              <a:t>, у которого рос сын Борис, ровесник Эдуарда. </a:t>
            </a:r>
          </a:p>
        </p:txBody>
      </p:sp>
      <p:sp>
        <p:nvSpPr>
          <p:cNvPr id="30" name="Стрелка вправо 29"/>
          <p:cNvSpPr/>
          <p:nvPr/>
        </p:nvSpPr>
        <p:spPr>
          <a:xfrm>
            <a:off x="4000496" y="1285860"/>
            <a:ext cx="428628" cy="285752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6"/>
          <p:cNvSpPr>
            <a:spLocks noChangeArrowheads="1"/>
          </p:cNvSpPr>
          <p:nvPr/>
        </p:nvSpPr>
        <p:spPr bwMode="gray">
          <a:xfrm>
            <a:off x="2004211" y="1000108"/>
            <a:ext cx="2340801" cy="1945911"/>
          </a:xfrm>
          <a:prstGeom prst="hexagon">
            <a:avLst>
              <a:gd name="adj" fmla="val 2891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499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gray">
          <a:xfrm>
            <a:off x="2141367" y="1117332"/>
            <a:ext cx="2057344" cy="1711464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006699"/>
              </a:gs>
              <a:gs pos="100000">
                <a:srgbClr val="0099FF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AutoShape 10"/>
          <p:cNvSpPr>
            <a:spLocks noChangeArrowheads="1"/>
          </p:cNvSpPr>
          <p:nvPr/>
        </p:nvSpPr>
        <p:spPr bwMode="gray">
          <a:xfrm>
            <a:off x="234149" y="1985946"/>
            <a:ext cx="2342375" cy="1945911"/>
          </a:xfrm>
          <a:prstGeom prst="hexagon">
            <a:avLst>
              <a:gd name="adj" fmla="val 2891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499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gray">
          <a:xfrm>
            <a:off x="371398" y="2103170"/>
            <a:ext cx="2058728" cy="1711464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009999">
                  <a:gamma/>
                  <a:shade val="78824"/>
                  <a:invGamma/>
                </a:srgbClr>
              </a:gs>
              <a:gs pos="100000">
                <a:srgbClr val="009999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gray">
          <a:xfrm>
            <a:off x="2463017" y="1483908"/>
            <a:ext cx="1443024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 b="1" dirty="0" err="1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Приобще</a:t>
            </a:r>
            <a:r>
              <a:rPr lang="ru-RU" sz="2000" b="1" dirty="0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-</a:t>
            </a:r>
          </a:p>
          <a:p>
            <a:pPr algn="ctr"/>
            <a:r>
              <a:rPr lang="ru-RU" sz="2000" b="1" dirty="0" err="1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ние</a:t>
            </a:r>
            <a:r>
              <a:rPr lang="ru-RU" sz="2000" b="1" dirty="0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 к </a:t>
            </a:r>
          </a:p>
          <a:p>
            <a:pPr algn="ctr"/>
            <a:r>
              <a:rPr lang="ru-RU" sz="2000" b="1" dirty="0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чтению</a:t>
            </a:r>
            <a:endParaRPr lang="en-US" sz="1200" dirty="0"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gray">
          <a:xfrm>
            <a:off x="787867" y="2468509"/>
            <a:ext cx="1332224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 b="1" dirty="0" err="1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Воспита</a:t>
            </a:r>
            <a:r>
              <a:rPr lang="ru-RU" sz="2000" b="1" dirty="0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-</a:t>
            </a:r>
          </a:p>
          <a:p>
            <a:pPr algn="ctr"/>
            <a:r>
              <a:rPr lang="ru-RU" sz="2000" b="1" dirty="0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тельная </a:t>
            </a:r>
          </a:p>
          <a:p>
            <a:pPr algn="ctr"/>
            <a:r>
              <a:rPr lang="ru-RU" sz="2000" b="1" dirty="0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работа</a:t>
            </a:r>
            <a:endParaRPr lang="en-US" sz="1400" dirty="0"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19" name="AutoShape 16"/>
          <p:cNvSpPr>
            <a:spLocks noChangeArrowheads="1"/>
          </p:cNvSpPr>
          <p:nvPr/>
        </p:nvSpPr>
        <p:spPr bwMode="gray">
          <a:xfrm>
            <a:off x="3801261" y="1990708"/>
            <a:ext cx="2342375" cy="1945911"/>
          </a:xfrm>
          <a:prstGeom prst="hexagon">
            <a:avLst>
              <a:gd name="adj" fmla="val 2891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499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AutoShape 17"/>
          <p:cNvSpPr>
            <a:spLocks noChangeArrowheads="1"/>
          </p:cNvSpPr>
          <p:nvPr/>
        </p:nvSpPr>
        <p:spPr bwMode="gray">
          <a:xfrm>
            <a:off x="3938510" y="2107932"/>
            <a:ext cx="2058728" cy="1711464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0099CC">
                  <a:gamma/>
                  <a:shade val="46275"/>
                  <a:invGamma/>
                </a:srgbClr>
              </a:gs>
              <a:gs pos="100000">
                <a:srgbClr val="0099CC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gray">
          <a:xfrm>
            <a:off x="4259940" y="2375047"/>
            <a:ext cx="1503489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 b="1" dirty="0" err="1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Математи</a:t>
            </a:r>
            <a:r>
              <a:rPr lang="ru-RU" sz="2000" b="1" dirty="0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-</a:t>
            </a:r>
          </a:p>
          <a:p>
            <a:pPr algn="ctr"/>
            <a:r>
              <a:rPr lang="ru-RU" sz="2000" b="1" dirty="0" err="1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ческие</a:t>
            </a:r>
            <a:r>
              <a:rPr lang="ru-RU" sz="2000" b="1" dirty="0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 </a:t>
            </a:r>
          </a:p>
          <a:p>
            <a:pPr algn="ctr"/>
            <a:r>
              <a:rPr lang="ru-RU" sz="2000" b="1" dirty="0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способ-</a:t>
            </a:r>
          </a:p>
          <a:p>
            <a:pPr algn="ctr"/>
            <a:r>
              <a:rPr lang="ru-RU" sz="2000" b="1" dirty="0" err="1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ности</a:t>
            </a:r>
            <a:endParaRPr lang="en-US" sz="1200" dirty="0"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22" name="AutoShape 21"/>
          <p:cNvSpPr>
            <a:spLocks noChangeArrowheads="1"/>
          </p:cNvSpPr>
          <p:nvPr/>
        </p:nvSpPr>
        <p:spPr bwMode="gray">
          <a:xfrm>
            <a:off x="2020086" y="2967021"/>
            <a:ext cx="2342375" cy="1945911"/>
          </a:xfrm>
          <a:prstGeom prst="hexagon">
            <a:avLst>
              <a:gd name="adj" fmla="val 2891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499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AutoShape 22"/>
          <p:cNvSpPr>
            <a:spLocks noChangeArrowheads="1"/>
          </p:cNvSpPr>
          <p:nvPr/>
        </p:nvSpPr>
        <p:spPr bwMode="gray">
          <a:xfrm>
            <a:off x="2157335" y="3084245"/>
            <a:ext cx="2058728" cy="1711464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0066CC"/>
              </a:gs>
              <a:gs pos="100000">
                <a:srgbClr val="0066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Text Box 23"/>
          <p:cNvSpPr txBox="1">
            <a:spLocks noChangeArrowheads="1"/>
          </p:cNvSpPr>
          <p:nvPr/>
        </p:nvSpPr>
        <p:spPr bwMode="gray">
          <a:xfrm>
            <a:off x="2554581" y="3530583"/>
            <a:ext cx="1351460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Сочини-</a:t>
            </a:r>
          </a:p>
          <a:p>
            <a:pPr algn="ctr"/>
            <a:r>
              <a:rPr lang="ru-RU" sz="2000" b="1" dirty="0" err="1" smtClean="0"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тельство</a:t>
            </a:r>
            <a:endParaRPr lang="en-US" sz="1200" dirty="0"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 bwMode="auto">
          <a:xfrm>
            <a:off x="0" y="-24"/>
            <a:ext cx="9144000" cy="714380"/>
          </a:xfrm>
          <a:prstGeom prst="rect">
            <a:avLst/>
          </a:prstGeom>
          <a:ln w="25400" cap="flat" cmpd="sng" algn="ctr">
            <a:solidFill>
              <a:schemeClr val="accent3">
                <a:shade val="50000"/>
              </a:schemeClr>
            </a:solidFill>
            <a:prstDash val="solid"/>
            <a:miter lim="800000"/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Школьная жизнь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C:\Users\Светлана\Desktop\51776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786057"/>
            <a:ext cx="3872287" cy="3812085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3" descr="C:\Users\Светлана\Desktop\pic2621 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3603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-24"/>
            <a:ext cx="9144000" cy="76944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44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Calibri"/>
                <a:ea typeface="+mj-ea"/>
                <a:cs typeface="+mj-cs"/>
              </a:rPr>
              <a:t>Приобщение к чтению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1857364"/>
            <a:ext cx="7358114" cy="2428892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те годы было мало еды, зато выпускалось очень много хорошей литературы. </a:t>
            </a:r>
          </a:p>
          <a:p>
            <a:pPr marL="342900" indent="-342900" algn="ctr"/>
            <a:endParaRPr lang="ru-RU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Отчим, Николай Степанович, часто покупал книги, но вешал на шкаф замок, чтобы ребята не открыли его и не отнесли книги в магазин.</a:t>
            </a:r>
          </a:p>
          <a:p>
            <a:pPr marL="342900" indent="-342900" algn="ctr"/>
            <a:endParaRPr lang="ru-RU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Мальчишки отодвигали шкаф, снимали заднюю стенку, таскали книги, но никуда их не относили, а много читали. Именно чтение стало для них одним из любимых занятий.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65" name="Picture 5" descr="C:\Users\Светлана\Desktop\0012-014-Malchik-chitaet-knizhku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429156"/>
            <a:ext cx="2667206" cy="235743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897</TotalTime>
  <Words>2136</Words>
  <Application>Microsoft Office PowerPoint</Application>
  <PresentationFormat>Экран (4:3)</PresentationFormat>
  <Paragraphs>182</Paragraphs>
  <Slides>25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Детство</vt:lpstr>
      <vt:lpstr>Слайд 6</vt:lpstr>
      <vt:lpstr>Школьная жизнь</vt:lpstr>
      <vt:lpstr>Слайд 8</vt:lpstr>
      <vt:lpstr>Слайд 9</vt:lpstr>
      <vt:lpstr>Слайд 10</vt:lpstr>
      <vt:lpstr>Сочинительство</vt:lpstr>
      <vt:lpstr>Воспитательная работа</vt:lpstr>
      <vt:lpstr>Студенческие годы</vt:lpstr>
      <vt:lpstr>Творческий путь Эдуарда Успенского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Источники иллюстраций</vt:lpstr>
      <vt:lpstr>Источники текстовой информации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Николай</cp:lastModifiedBy>
  <cp:revision>76</cp:revision>
  <dcterms:created xsi:type="dcterms:W3CDTF">2012-06-03T12:58:11Z</dcterms:created>
  <dcterms:modified xsi:type="dcterms:W3CDTF">2013-03-02T10:37:24Z</dcterms:modified>
</cp:coreProperties>
</file>