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88" r:id="rId4"/>
    <p:sldId id="286" r:id="rId5"/>
    <p:sldId id="285" r:id="rId6"/>
    <p:sldId id="287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A643804-D94D-46FE-8872-B78D38FB4A56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EB45629-17CB-42C7-91EA-59778BE5B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357290" y="928670"/>
            <a:ext cx="7058020" cy="507209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Чертежные инструменты и приспособления .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/>
              <a:t>Автор: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Сметанникова Людмила Петровна,</a:t>
            </a:r>
            <a:br>
              <a:rPr lang="ru-RU" sz="1800" dirty="0" smtClean="0"/>
            </a:br>
            <a:r>
              <a:rPr lang="ru-RU" sz="1800" dirty="0" smtClean="0"/>
              <a:t>Учитель технологии, черчения, ИЗО,</a:t>
            </a:r>
            <a:br>
              <a:rPr lang="ru-RU" sz="1800" dirty="0" smtClean="0"/>
            </a:br>
            <a:r>
              <a:rPr lang="ru-RU" sz="1800" dirty="0" smtClean="0"/>
              <a:t>МБОУ СОШ №119,</a:t>
            </a:r>
            <a:br>
              <a:rPr lang="ru-RU" sz="1800" dirty="0" smtClean="0"/>
            </a:br>
            <a:r>
              <a:rPr lang="ru-RU" sz="1800" dirty="0" smtClean="0"/>
              <a:t>г. Новосибирск</a:t>
            </a:r>
            <a:r>
              <a:rPr lang="ru-RU" sz="18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8748" y="571480"/>
            <a:ext cx="2922078" cy="10001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Карандаш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57166"/>
            <a:ext cx="1981205" cy="175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14678" y="2000240"/>
            <a:ext cx="364333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Тюркские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слова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3643314"/>
            <a:ext cx="364333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таш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3643314"/>
            <a:ext cx="364333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кара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86380" y="5286388"/>
            <a:ext cx="364333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камень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42976" y="5286388"/>
            <a:ext cx="3643338" cy="1000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черный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Прямая со стрелкой 10"/>
          <p:cNvCxnSpPr>
            <a:endCxn id="6" idx="0"/>
          </p:cNvCxnSpPr>
          <p:nvPr/>
        </p:nvCxnSpPr>
        <p:spPr>
          <a:xfrm>
            <a:off x="5072066" y="3071810"/>
            <a:ext cx="2035983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0"/>
          </p:cNvCxnSpPr>
          <p:nvPr/>
        </p:nvCxnSpPr>
        <p:spPr>
          <a:xfrm rot="10800000" flipV="1">
            <a:off x="2964646" y="3071810"/>
            <a:ext cx="2107421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5036347" y="496491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4392611" y="4964917"/>
            <a:ext cx="643736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2" idx="2"/>
            <a:endCxn id="5" idx="0"/>
          </p:cNvCxnSpPr>
          <p:nvPr/>
        </p:nvCxnSpPr>
        <p:spPr>
          <a:xfrm rot="5400000">
            <a:off x="4823753" y="1784206"/>
            <a:ext cx="428628" cy="34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578748" y="571480"/>
            <a:ext cx="2922078" cy="7143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Ластик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285728"/>
            <a:ext cx="12620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14414" y="1428736"/>
            <a:ext cx="7572428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Сокращение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от слова «</a:t>
            </a:r>
            <a:r>
              <a:rPr kumimoji="0" lang="ru-RU" sz="4300" b="0" i="0" u="none" strike="noStrike" kern="1200" cap="none" spc="0" normalizeH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гуммиэластик</a:t>
            </a:r>
            <a:r>
              <a:rPr kumimoji="0" lang="ru-RU" sz="43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 - синоним слова </a:t>
            </a:r>
            <a:r>
              <a:rPr kumimoji="0" lang="ru-RU" sz="53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«каучук»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14414" y="2357430"/>
            <a:ext cx="3571900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Фернан</a:t>
            </a: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Магеллан</a:t>
            </a:r>
          </a:p>
          <a:p>
            <a:pPr lvl="0" algn="ctr">
              <a:spcBef>
                <a:spcPct val="0"/>
              </a:spcBef>
            </a:pPr>
            <a:r>
              <a:rPr lang="ru-RU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португальский и испанский мореплаватель </a:t>
            </a:r>
          </a:p>
          <a:p>
            <a:pPr lvl="0" algn="ctr">
              <a:spcBef>
                <a:spcPct val="0"/>
              </a:spcBef>
            </a:pPr>
            <a:r>
              <a:rPr lang="ru-RU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1480-1521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214942" y="2357430"/>
            <a:ext cx="3571900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Джозеф Пристли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Английский химик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1733-1804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 descr="C:\Documents and Settings\sm\Рабочий стол\Рисунок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571876"/>
            <a:ext cx="2552700" cy="2984500"/>
          </a:xfrm>
          <a:prstGeom prst="rect">
            <a:avLst/>
          </a:prstGeom>
          <a:noFill/>
        </p:spPr>
      </p:pic>
      <p:pic>
        <p:nvPicPr>
          <p:cNvPr id="6147" name="Picture 3" descr="C:\Documents and Settings\sm\Рабочий стол\Рисунок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3500438"/>
            <a:ext cx="2236787" cy="3106737"/>
          </a:xfrm>
          <a:prstGeom prst="rect">
            <a:avLst/>
          </a:prstGeom>
          <a:noFill/>
        </p:spPr>
      </p:pic>
      <p:pic>
        <p:nvPicPr>
          <p:cNvPr id="6148" name="Picture 4" descr="C:\Documents and Settings\sm\Рабочий стол\Рисунок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429000"/>
            <a:ext cx="1116013" cy="1543050"/>
          </a:xfrm>
          <a:prstGeom prst="rect">
            <a:avLst/>
          </a:prstGeom>
          <a:noFill/>
        </p:spPr>
      </p:pic>
      <p:pic>
        <p:nvPicPr>
          <p:cNvPr id="6149" name="Picture 5" descr="C:\Documents and Settings\sm\Рабочий стол\Рисунок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876800"/>
            <a:ext cx="1597025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504960" cy="1000132"/>
          </a:xfrm>
        </p:spPr>
        <p:txBody>
          <a:bodyPr/>
          <a:lstStyle/>
          <a:p>
            <a:r>
              <a:rPr lang="ru-RU" dirty="0" smtClean="0"/>
              <a:t>Происхождение циркуля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285860"/>
            <a:ext cx="735811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Циркуль- (от лат. </a:t>
            </a:r>
            <a:r>
              <a:rPr lang="ru-RU" dirty="0" err="1" smtClean="0"/>
              <a:t>circulus</a:t>
            </a:r>
            <a:r>
              <a:rPr lang="ru-RU" dirty="0" smtClean="0"/>
              <a:t> - круг)</a:t>
            </a:r>
          </a:p>
          <a:p>
            <a:endParaRPr lang="ru-RU" dirty="0" smtClean="0"/>
          </a:p>
          <a:p>
            <a:r>
              <a:rPr lang="ru-RU" dirty="0" smtClean="0"/>
              <a:t>Легенды Древней Греции  - циркуль изобрел </a:t>
            </a:r>
            <a:r>
              <a:rPr lang="ru-RU" dirty="0" err="1" smtClean="0"/>
              <a:t>Талос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Циркулю около трех тысячелетий.</a:t>
            </a:r>
          </a:p>
          <a:p>
            <a:endParaRPr lang="ru-RU" dirty="0" smtClean="0"/>
          </a:p>
          <a:p>
            <a:r>
              <a:rPr lang="ru-RU" dirty="0" smtClean="0"/>
              <a:t>2 тыс. лет самому старому циркулю, который нашли во Франции</a:t>
            </a:r>
          </a:p>
          <a:p>
            <a:endParaRPr lang="ru-RU" dirty="0" smtClean="0"/>
          </a:p>
          <a:p>
            <a:r>
              <a:rPr lang="ru-RU" dirty="0" smtClean="0"/>
              <a:t>Много бронзовых циркулей нашли по пеплом греческого города Помпеи</a:t>
            </a:r>
          </a:p>
          <a:p>
            <a:endParaRPr lang="ru-RU" dirty="0" smtClean="0"/>
          </a:p>
          <a:p>
            <a:r>
              <a:rPr lang="ru-RU" dirty="0" smtClean="0"/>
              <a:t>Стальной циркуль-резец археологии нашли при раскопках в Новгороде</a:t>
            </a:r>
          </a:p>
          <a:p>
            <a:endParaRPr lang="ru-RU" dirty="0" smtClean="0"/>
          </a:p>
          <a:p>
            <a:r>
              <a:rPr lang="ru-RU" sz="2000" b="1" dirty="0" smtClean="0"/>
              <a:t>Штангенциркуль </a:t>
            </a:r>
            <a:r>
              <a:rPr lang="ru-RU" dirty="0" smtClean="0"/>
              <a:t>используют для измерения величины деталей.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5572140"/>
            <a:ext cx="33337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6858016" y="1571612"/>
            <a:ext cx="20002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l="4365" r="81085" b="42529"/>
          <a:stretch>
            <a:fillRect/>
          </a:stretch>
        </p:blipFill>
        <p:spPr bwMode="auto">
          <a:xfrm rot="5400000">
            <a:off x="2714612" y="-142900"/>
            <a:ext cx="71438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36749" r="34668" b="41936"/>
          <a:stretch>
            <a:fillRect/>
          </a:stretch>
        </p:blipFill>
        <p:spPr bwMode="auto">
          <a:xfrm rot="5400000">
            <a:off x="2423755" y="3934172"/>
            <a:ext cx="1357320" cy="349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12" y="357166"/>
            <a:ext cx="2286016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Циркули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928670"/>
            <a:ext cx="151163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dirty="0" smtClean="0"/>
              <a:t>разметочный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643182"/>
            <a:ext cx="350046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dirty="0" smtClean="0"/>
              <a:t>кронциркуль микрометрический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t="58333" r="78904"/>
          <a:stretch>
            <a:fillRect/>
          </a:stretch>
        </p:blipFill>
        <p:spPr bwMode="auto">
          <a:xfrm rot="5400000">
            <a:off x="6515150" y="4343370"/>
            <a:ext cx="97148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66493" b="41634"/>
          <a:stretch>
            <a:fillRect/>
          </a:stretch>
        </p:blipFill>
        <p:spPr bwMode="auto">
          <a:xfrm rot="5400000">
            <a:off x="6447537" y="1124835"/>
            <a:ext cx="1571636" cy="346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16854" t="19972" r="60674" b="40084"/>
          <a:stretch>
            <a:fillRect/>
          </a:stretch>
        </p:blipFill>
        <p:spPr bwMode="auto">
          <a:xfrm rot="5400000">
            <a:off x="2492360" y="2508244"/>
            <a:ext cx="101600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1785918" y="4643446"/>
            <a:ext cx="228601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dirty="0" smtClean="0"/>
              <a:t>пропорциональный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429520" y="1857364"/>
            <a:ext cx="142876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dirty="0" smtClean="0"/>
              <a:t>чертёжный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86380" y="1928802"/>
            <a:ext cx="142876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dirty="0" smtClean="0"/>
              <a:t>рейсфедер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4357694"/>
            <a:ext cx="3857652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dirty="0" smtClean="0"/>
              <a:t>кронциркуль падающий («</a:t>
            </a:r>
            <a:r>
              <a:rPr lang="ru-RU" dirty="0" err="1" smtClean="0"/>
              <a:t>балеринка</a:t>
            </a:r>
            <a:r>
              <a:rPr lang="ru-RU" dirty="0" smtClean="0"/>
              <a:t>»)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Чертежные инструменты и принадлежности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357290" y="1643050"/>
          <a:ext cx="7429548" cy="4792606"/>
        </p:xfrm>
        <a:graphic>
          <a:graphicData uri="http://schemas.openxmlformats.org/drawingml/2006/table">
            <a:tbl>
              <a:tblPr/>
              <a:tblGrid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  <a:gridCol w="265341"/>
              </a:tblGrid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985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637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91"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Циркуль для переноса размеров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1928802"/>
          <a:ext cx="6643728" cy="571504"/>
        </p:xfrm>
        <a:graphic>
          <a:graphicData uri="http://schemas.openxmlformats.org/drawingml/2006/table">
            <a:tbl>
              <a:tblPr/>
              <a:tblGrid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  <a:gridCol w="553644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2714620"/>
          <a:ext cx="4286268" cy="3929176"/>
        </p:xfrm>
        <a:graphic>
          <a:graphicData uri="http://schemas.openxmlformats.org/drawingml/2006/table">
            <a:tbl>
              <a:tblPr/>
              <a:tblGrid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  <a:gridCol w="153081"/>
              </a:tblGrid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814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15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789"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56" marR="5756" marT="57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Инструмент для измерения углов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00562" y="2643182"/>
          <a:ext cx="4395860" cy="3989616"/>
        </p:xfrm>
        <a:graphic>
          <a:graphicData uri="http://schemas.openxmlformats.org/drawingml/2006/table">
            <a:tbl>
              <a:tblPr/>
              <a:tblGrid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  <a:gridCol w="156995"/>
              </a:tblGrid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214" marR="6214" marT="6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87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87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007"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14" marR="6214" marT="6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2643182"/>
          <a:ext cx="4443432" cy="495300"/>
        </p:xfrm>
        <a:graphic>
          <a:graphicData uri="http://schemas.openxmlformats.org/drawingml/2006/table">
            <a:tbl>
              <a:tblPr/>
              <a:tblGrid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  <a:gridCol w="370286"/>
              </a:tblGrid>
              <a:tr h="384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Фасонная линейка для проведения кривых линий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429124" y="2798836"/>
          <a:ext cx="4435788" cy="3836913"/>
        </p:xfrm>
        <a:graphic>
          <a:graphicData uri="http://schemas.openxmlformats.org/drawingml/2006/table">
            <a:tbl>
              <a:tblPr/>
              <a:tblGrid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  <a:gridCol w="158421"/>
              </a:tblGrid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341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341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509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9" y="2928934"/>
          <a:ext cx="3871931" cy="599126"/>
        </p:xfrm>
        <a:graphic>
          <a:graphicData uri="http://schemas.openxmlformats.org/drawingml/2006/table">
            <a:tbl>
              <a:tblPr/>
              <a:tblGrid>
                <a:gridCol w="553133"/>
                <a:gridCol w="553133"/>
                <a:gridCol w="553133"/>
                <a:gridCol w="553133"/>
                <a:gridCol w="553133"/>
                <a:gridCol w="553133"/>
                <a:gridCol w="553133"/>
              </a:tblGrid>
              <a:tr h="5991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Инструмент для измерения размеров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00562" y="2857496"/>
          <a:ext cx="4432484" cy="3836913"/>
        </p:xfrm>
        <a:graphic>
          <a:graphicData uri="http://schemas.openxmlformats.org/drawingml/2006/table">
            <a:tbl>
              <a:tblPr/>
              <a:tblGrid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  <a:gridCol w="158303"/>
              </a:tblGrid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59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597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11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39" y="3429000"/>
          <a:ext cx="3729061" cy="571504"/>
        </p:xfrm>
        <a:graphic>
          <a:graphicData uri="http://schemas.openxmlformats.org/drawingml/2006/table">
            <a:tbl>
              <a:tblPr/>
              <a:tblGrid>
                <a:gridCol w="532723"/>
                <a:gridCol w="532723"/>
                <a:gridCol w="532723"/>
                <a:gridCol w="532723"/>
                <a:gridCol w="532723"/>
                <a:gridCol w="532723"/>
                <a:gridCol w="532723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Принадлежность для удаления линий, проведенных карандашом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48" y="2786058"/>
          <a:ext cx="4646796" cy="3836913"/>
        </p:xfrm>
        <a:graphic>
          <a:graphicData uri="http://schemas.openxmlformats.org/drawingml/2006/table">
            <a:tbl>
              <a:tblPr/>
              <a:tblGrid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3357562"/>
          <a:ext cx="3629048" cy="495300"/>
        </p:xfrm>
        <a:graphic>
          <a:graphicData uri="http://schemas.openxmlformats.org/drawingml/2006/table">
            <a:tbl>
              <a:tblPr/>
              <a:tblGrid>
                <a:gridCol w="453631"/>
                <a:gridCol w="453631"/>
                <a:gridCol w="453631"/>
                <a:gridCol w="453631"/>
                <a:gridCol w="453631"/>
                <a:gridCol w="453631"/>
                <a:gridCol w="453631"/>
                <a:gridCol w="453631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информации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357298"/>
            <a:ext cx="76438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графическая или изобразительная — первый вид, для которого был реализован способ хранения информации об окружающем мире в виде наскальных рисунков, а позднее в виде картин, фотографий, схем, чертежей на бумаге, холсте, мраморе и др. материалах, изображающих картины реального мира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звуковая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Текстовая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числовая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видеоинформация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Инструмент для выполнения наброска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57686" y="2643182"/>
          <a:ext cx="4621288" cy="4049962"/>
        </p:xfrm>
        <a:graphic>
          <a:graphicData uri="http://schemas.openxmlformats.org/drawingml/2006/table">
            <a:tbl>
              <a:tblPr/>
              <a:tblGrid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  <a:gridCol w="165046"/>
              </a:tblGrid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751" marR="6751" marT="6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751" marR="6751" marT="6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01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601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275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751" marR="6751" marT="67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85852" y="3929066"/>
          <a:ext cx="3671910" cy="495300"/>
        </p:xfrm>
        <a:graphic>
          <a:graphicData uri="http://schemas.openxmlformats.org/drawingml/2006/table">
            <a:tbl>
              <a:tblPr/>
              <a:tblGrid>
                <a:gridCol w="407990"/>
                <a:gridCol w="407990"/>
                <a:gridCol w="407990"/>
                <a:gridCol w="407990"/>
                <a:gridCol w="407990"/>
                <a:gridCol w="407990"/>
                <a:gridCol w="407990"/>
                <a:gridCol w="407990"/>
                <a:gridCol w="407990"/>
              </a:tblGrid>
              <a:tr h="357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0166" y="1643050"/>
            <a:ext cx="4143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меня резинка, братцы, лютый враг!</a:t>
            </a:r>
          </a:p>
          <a:p>
            <a:r>
              <a:rPr lang="ru-RU" dirty="0" smtClean="0"/>
              <a:t>Не могу я столковаться с ней никак.</a:t>
            </a:r>
          </a:p>
          <a:p>
            <a:r>
              <a:rPr lang="ru-RU" dirty="0" smtClean="0"/>
              <a:t>Сделал я кота и кошку – красота!</a:t>
            </a:r>
          </a:p>
          <a:p>
            <a:r>
              <a:rPr lang="ru-RU" dirty="0" smtClean="0"/>
              <a:t>А она прошлась немножко – нет кота!</a:t>
            </a:r>
          </a:p>
          <a:p>
            <a:r>
              <a:rPr lang="ru-RU" dirty="0" smtClean="0"/>
              <a:t>С ней хорошую картинку не создашь!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 Общепринятая норма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57686" y="2857496"/>
          <a:ext cx="4646796" cy="3836913"/>
        </p:xfrm>
        <a:graphic>
          <a:graphicData uri="http://schemas.openxmlformats.org/drawingml/2006/table">
            <a:tbl>
              <a:tblPr/>
              <a:tblGrid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5" y="3329940"/>
          <a:ext cx="4100535" cy="495300"/>
        </p:xfrm>
        <a:graphic>
          <a:graphicData uri="http://schemas.openxmlformats.org/drawingml/2006/table">
            <a:tbl>
              <a:tblPr/>
              <a:tblGrid>
                <a:gridCol w="455615"/>
                <a:gridCol w="455615"/>
                <a:gridCol w="455615"/>
                <a:gridCol w="455615"/>
                <a:gridCol w="455615"/>
                <a:gridCol w="455615"/>
                <a:gridCol w="455615"/>
                <a:gridCol w="455615"/>
                <a:gridCol w="455615"/>
              </a:tblGrid>
              <a:tr h="456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8. Плотная белая бумага для черчения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786058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987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3357562"/>
          <a:ext cx="3871931" cy="495300"/>
        </p:xfrm>
        <a:graphic>
          <a:graphicData uri="http://schemas.openxmlformats.org/drawingml/2006/table">
            <a:tbl>
              <a:tblPr/>
              <a:tblGrid>
                <a:gridCol w="553133"/>
                <a:gridCol w="553133"/>
                <a:gridCol w="553133"/>
                <a:gridCol w="553133"/>
                <a:gridCol w="553133"/>
                <a:gridCol w="553133"/>
                <a:gridCol w="553133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9. Устойчивая краска для начертания, рисования письма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857496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3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28795" y="3329940"/>
          <a:ext cx="3214705" cy="495300"/>
        </p:xfrm>
        <a:graphic>
          <a:graphicData uri="http://schemas.openxmlformats.org/drawingml/2006/table">
            <a:tbl>
              <a:tblPr/>
              <a:tblGrid>
                <a:gridCol w="642941"/>
                <a:gridCol w="642941"/>
                <a:gridCol w="642941"/>
                <a:gridCol w="642941"/>
                <a:gridCol w="642941"/>
              </a:tblGrid>
              <a:tr h="456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10. Предварительный чертеж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48" y="2857496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3429000"/>
          <a:ext cx="3471882" cy="495300"/>
        </p:xfrm>
        <a:graphic>
          <a:graphicData uri="http://schemas.openxmlformats.org/drawingml/2006/table">
            <a:tbl>
              <a:tblPr/>
              <a:tblGrid>
                <a:gridCol w="578647"/>
                <a:gridCol w="578647"/>
                <a:gridCol w="578647"/>
                <a:gridCol w="578647"/>
                <a:gridCol w="578647"/>
                <a:gridCol w="578647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11. Инструмент для проведения прямых линий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71934" y="2857496"/>
          <a:ext cx="4861108" cy="3836913"/>
        </p:xfrm>
        <a:graphic>
          <a:graphicData uri="http://schemas.openxmlformats.org/drawingml/2006/table">
            <a:tbl>
              <a:tblPr/>
              <a:tblGrid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00496" y="2214554"/>
          <a:ext cx="4129112" cy="500066"/>
        </p:xfrm>
        <a:graphic>
          <a:graphicData uri="http://schemas.openxmlformats.org/drawingml/2006/table">
            <a:tbl>
              <a:tblPr/>
              <a:tblGrid>
                <a:gridCol w="516139"/>
                <a:gridCol w="516139"/>
                <a:gridCol w="516139"/>
                <a:gridCol w="516139"/>
                <a:gridCol w="516139"/>
                <a:gridCol w="516139"/>
                <a:gridCol w="516139"/>
                <a:gridCol w="516139"/>
              </a:tblGrid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0100" y="1714488"/>
            <a:ext cx="307183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отрезки мне друзья -  Маленький и длинный…</a:t>
            </a:r>
          </a:p>
          <a:p>
            <a:r>
              <a:rPr lang="ru-RU" dirty="0" smtClean="0"/>
              <a:t>Кто узнал? Линейка я.</a:t>
            </a:r>
          </a:p>
          <a:p>
            <a:r>
              <a:rPr lang="ru-RU" dirty="0" smtClean="0"/>
              <a:t>Инструмент старинный.</a:t>
            </a:r>
          </a:p>
          <a:p>
            <a:endParaRPr lang="ru-RU" dirty="0"/>
          </a:p>
          <a:p>
            <a:r>
              <a:rPr lang="ru-RU" dirty="0" smtClean="0"/>
              <a:t>Как прямую получить,</a:t>
            </a:r>
          </a:p>
          <a:p>
            <a:r>
              <a:rPr lang="ru-RU" dirty="0" smtClean="0"/>
              <a:t> Кто того не знает: Натяните туго нить – </a:t>
            </a:r>
          </a:p>
          <a:p>
            <a:r>
              <a:rPr lang="ru-RU" dirty="0"/>
              <a:t>В</a:t>
            </a:r>
            <a:r>
              <a:rPr lang="ru-RU" dirty="0" smtClean="0"/>
              <a:t>от вам и прямая…</a:t>
            </a:r>
          </a:p>
          <a:p>
            <a:endParaRPr lang="ru-RU" dirty="0"/>
          </a:p>
          <a:p>
            <a:r>
              <a:rPr lang="ru-RU" sz="2000" dirty="0" smtClean="0"/>
              <a:t>Всех их и не вспомню я,</a:t>
            </a:r>
          </a:p>
          <a:p>
            <a:r>
              <a:rPr lang="ru-RU" sz="2000" dirty="0" smtClean="0"/>
              <a:t>Столько предков было.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В древнем Риме – линия,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На Руси – правило…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12. Мягкий белый известняк, употребляемый для написания на доске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857496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3500438"/>
          <a:ext cx="2814656" cy="571504"/>
        </p:xfrm>
        <a:graphic>
          <a:graphicData uri="http://schemas.openxmlformats.org/drawingml/2006/table">
            <a:tbl>
              <a:tblPr/>
              <a:tblGrid>
                <a:gridCol w="703664"/>
                <a:gridCol w="703664"/>
                <a:gridCol w="703664"/>
                <a:gridCol w="703664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13. Как называется карандаш, которым  выполняют эскизы, рисунки?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857496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39" y="3643314"/>
          <a:ext cx="3729061" cy="495300"/>
        </p:xfrm>
        <a:graphic>
          <a:graphicData uri="http://schemas.openxmlformats.org/drawingml/2006/table">
            <a:tbl>
              <a:tblPr/>
              <a:tblGrid>
                <a:gridCol w="532723"/>
                <a:gridCol w="532723"/>
                <a:gridCol w="532723"/>
                <a:gridCol w="532723"/>
                <a:gridCol w="532723"/>
                <a:gridCol w="532723"/>
                <a:gridCol w="532723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14. Инструмент для проведения окружностей диаметром от 0,6 до 12 мм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48" y="2857496"/>
          <a:ext cx="4646796" cy="3836913"/>
        </p:xfrm>
        <a:graphic>
          <a:graphicData uri="http://schemas.openxmlformats.org/drawingml/2006/table">
            <a:tbl>
              <a:tblPr/>
              <a:tblGrid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  <a:gridCol w="165957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3143248"/>
          <a:ext cx="4586316" cy="434340"/>
        </p:xfrm>
        <a:graphic>
          <a:graphicData uri="http://schemas.openxmlformats.org/drawingml/2006/table">
            <a:tbl>
              <a:tblPr/>
              <a:tblGrid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  <a:gridCol w="382193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15. Черновой рисунок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143372" y="2786058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57356" y="1714488"/>
          <a:ext cx="571504" cy="445770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2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Чертежи в прямоугольных проекциях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928802"/>
            <a:ext cx="50768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16. Инструмент для проведения линий тушью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71934" y="2786058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1785926"/>
          <a:ext cx="642942" cy="4343400"/>
        </p:xfrm>
        <a:graphic>
          <a:graphicData uri="http://schemas.openxmlformats.org/drawingml/2006/table">
            <a:tbl>
              <a:tblPr/>
              <a:tblGrid>
                <a:gridCol w="642942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 err="1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  <a:endParaRPr lang="ru-RU" sz="28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17. Комплект, упаковка чертежных инструментов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71934" y="2786058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1714488"/>
          <a:ext cx="714380" cy="4786342"/>
        </p:xfrm>
        <a:graphic>
          <a:graphicData uri="http://schemas.openxmlformats.org/drawingml/2006/table">
            <a:tbl>
              <a:tblPr/>
              <a:tblGrid>
                <a:gridCol w="714380"/>
              </a:tblGrid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18. Тонкая пластинка, в которой прорезаны знаки, подлежащие воспроизведению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248" y="2857496"/>
          <a:ext cx="4575340" cy="3836913"/>
        </p:xfrm>
        <a:graphic>
          <a:graphicData uri="http://schemas.openxmlformats.org/drawingml/2006/table">
            <a:tbl>
              <a:tblPr/>
              <a:tblGrid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  <a:gridCol w="163405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2000240"/>
          <a:ext cx="642942" cy="4457700"/>
        </p:xfrm>
        <a:graphic>
          <a:graphicData uri="http://schemas.openxmlformats.org/drawingml/2006/table">
            <a:tbl>
              <a:tblPr/>
              <a:tblGrid>
                <a:gridCol w="642942"/>
              </a:tblGrid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62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19. Узкое отверстие, через которое можно пролезть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786058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09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09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2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1857364"/>
          <a:ext cx="642942" cy="4500592"/>
        </p:xfrm>
        <a:graphic>
          <a:graphicData uri="http://schemas.openxmlformats.org/drawingml/2006/table">
            <a:tbl>
              <a:tblPr/>
              <a:tblGrid>
                <a:gridCol w="642942"/>
              </a:tblGrid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20. Форма письменных или печатных знаков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143372" y="2857496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2285992"/>
          <a:ext cx="785818" cy="333756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21. Прозрачная бумага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857496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1857364"/>
          <a:ext cx="785818" cy="389382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30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22. Отношение длины линии на чертеже к действительной длине на местности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71934" y="2786058"/>
          <a:ext cx="4861108" cy="3836913"/>
        </p:xfrm>
        <a:graphic>
          <a:graphicData uri="http://schemas.openxmlformats.org/drawingml/2006/table">
            <a:tbl>
              <a:tblPr/>
              <a:tblGrid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  <a:gridCol w="173611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2143116"/>
          <a:ext cx="714380" cy="4450080"/>
        </p:xfrm>
        <a:graphic>
          <a:graphicData uri="http://schemas.openxmlformats.org/drawingml/2006/table">
            <a:tbl>
              <a:tblPr/>
              <a:tblGrid>
                <a:gridCol w="714380"/>
              </a:tblGrid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23. Чертежный инструмент в виде треугольника для </a:t>
            </a:r>
            <a:r>
              <a:rPr lang="ru-RU" dirty="0" err="1" smtClean="0"/>
              <a:t>вчерчивания</a:t>
            </a:r>
            <a:r>
              <a:rPr lang="ru-RU" dirty="0" smtClean="0"/>
              <a:t> углов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143372" y="2857496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2071678"/>
          <a:ext cx="642942" cy="4383090"/>
        </p:xfrm>
        <a:graphic>
          <a:graphicData uri="http://schemas.openxmlformats.org/drawingml/2006/table">
            <a:tbl>
              <a:tblPr/>
              <a:tblGrid>
                <a:gridCol w="642942"/>
              </a:tblGrid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24. Чертежный прибор на производстве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14810" y="2786058"/>
          <a:ext cx="4718224" cy="3836913"/>
        </p:xfrm>
        <a:graphic>
          <a:graphicData uri="http://schemas.openxmlformats.org/drawingml/2006/table">
            <a:tbl>
              <a:tblPr/>
              <a:tblGrid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  <a:gridCol w="168508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2000240"/>
          <a:ext cx="571504" cy="390144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19812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25. Учебная дисциплина, на которой изучают правила выполнения и чтения чертежей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143372" y="2786058"/>
          <a:ext cx="4789652" cy="3836913"/>
        </p:xfrm>
        <a:graphic>
          <a:graphicData uri="http://schemas.openxmlformats.org/drawingml/2006/table">
            <a:tbl>
              <a:tblPr/>
              <a:tblGrid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  <a:gridCol w="171059"/>
              </a:tblGrid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7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170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2357430"/>
          <a:ext cx="642942" cy="3756660"/>
        </p:xfrm>
        <a:graphic>
          <a:graphicData uri="http://schemas.openxmlformats.org/drawingml/2006/table">
            <a:tbl>
              <a:tblPr/>
              <a:tblGrid>
                <a:gridCol w="642942"/>
              </a:tblGrid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86058"/>
            <a:ext cx="7498080" cy="1143000"/>
          </a:xfrm>
        </p:spPr>
        <p:txBody>
          <a:bodyPr/>
          <a:lstStyle/>
          <a:p>
            <a:r>
              <a:rPr lang="ru-RU" dirty="0" smtClean="0"/>
              <a:t>Другие изображения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Чертежные инструменты и принадлежности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76" y="1396998"/>
          <a:ext cx="6786612" cy="4960962"/>
        </p:xfrm>
        <a:graphic>
          <a:graphicData uri="http://schemas.openxmlformats.org/drawingml/2006/table">
            <a:tbl>
              <a:tblPr/>
              <a:tblGrid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  <a:gridCol w="242379"/>
              </a:tblGrid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ы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п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err="1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ф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141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err="1">
                          <a:solidFill>
                            <a:srgbClr val="0000FF"/>
                          </a:solidFill>
                          <a:latin typeface="Calibri"/>
                        </a:rPr>
                        <a:t>д</a:t>
                      </a:r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591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25,9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ш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э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т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ч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й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у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26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FF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471" marR="6471" marT="64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Сборочные чертежи</a:t>
            </a:r>
            <a:endParaRPr lang="ru-RU" dirty="0"/>
          </a:p>
        </p:txBody>
      </p:sp>
      <p:pic>
        <p:nvPicPr>
          <p:cNvPr id="3" name="Picture 2" descr="C:\Documents and Settings\sm\Рабочий стол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1693" y="1428736"/>
            <a:ext cx="7049217" cy="4991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эскизы</a:t>
            </a:r>
            <a:endParaRPr lang="ru-RU" dirty="0"/>
          </a:p>
        </p:txBody>
      </p:sp>
      <p:pic>
        <p:nvPicPr>
          <p:cNvPr id="2050" name="Picture 2" descr="C:\Documents and Settings\sm\Рабочий стол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443" y="1285860"/>
            <a:ext cx="7351905" cy="5205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схемы</a:t>
            </a:r>
            <a:endParaRPr lang="ru-RU" dirty="0"/>
          </a:p>
        </p:txBody>
      </p:sp>
      <p:pic>
        <p:nvPicPr>
          <p:cNvPr id="3" name="Picture 2" descr="C:\Documents and Settings\sm\Рабочий стол\Рисунок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4" y="1203325"/>
            <a:ext cx="7030405" cy="5011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1143000"/>
          </a:xfrm>
        </p:spPr>
        <p:txBody>
          <a:bodyPr/>
          <a:lstStyle/>
          <a:p>
            <a:r>
              <a:rPr lang="ru-RU" dirty="0" smtClean="0"/>
              <a:t>Производство бумаги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4214818"/>
            <a:ext cx="57864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Китай</a:t>
            </a:r>
          </a:p>
          <a:p>
            <a:endParaRPr lang="ru-RU" dirty="0" smtClean="0"/>
          </a:p>
          <a:p>
            <a:r>
              <a:rPr lang="en-US" dirty="0" smtClean="0"/>
              <a:t>II</a:t>
            </a:r>
            <a:r>
              <a:rPr lang="ru-RU" dirty="0" smtClean="0"/>
              <a:t> век до нашей эры</a:t>
            </a:r>
          </a:p>
          <a:p>
            <a:endParaRPr lang="ru-RU" dirty="0" smtClean="0"/>
          </a:p>
          <a:p>
            <a:r>
              <a:rPr lang="ru-RU" dirty="0" smtClean="0"/>
              <a:t>Стебли бамбука и луб шелкового дерева</a:t>
            </a:r>
          </a:p>
          <a:p>
            <a:endParaRPr lang="ru-RU" dirty="0" smtClean="0"/>
          </a:p>
          <a:p>
            <a:r>
              <a:rPr lang="ru-RU" dirty="0" smtClean="0"/>
              <a:t>«Бумага» - (греч. </a:t>
            </a:r>
            <a:r>
              <a:rPr lang="en-US" i="1" dirty="0" err="1" smtClean="0"/>
              <a:t>bambakion</a:t>
            </a:r>
            <a:r>
              <a:rPr lang="ru-RU" dirty="0" smtClean="0"/>
              <a:t>)</a:t>
            </a:r>
            <a:r>
              <a:rPr lang="en-US" dirty="0" smtClean="0"/>
              <a:t> - </a:t>
            </a:r>
            <a:r>
              <a:rPr lang="ru-RU" dirty="0" smtClean="0"/>
              <a:t>бамбук</a:t>
            </a:r>
            <a:endParaRPr lang="ru-RU" dirty="0"/>
          </a:p>
        </p:txBody>
      </p:sp>
      <p:pic>
        <p:nvPicPr>
          <p:cNvPr id="4098" name="Picture 2" descr="C:\Documents and Settings\sm\Рабочий стол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4254500" cy="253365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9" y="3357562"/>
            <a:ext cx="1178727" cy="785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Производство бумаги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3857628"/>
            <a:ext cx="5786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Европа</a:t>
            </a:r>
          </a:p>
          <a:p>
            <a:endParaRPr lang="ru-RU" dirty="0" smtClean="0"/>
          </a:p>
          <a:p>
            <a:r>
              <a:rPr lang="ru-RU" dirty="0" smtClean="0"/>
              <a:t>11-12 века</a:t>
            </a:r>
          </a:p>
          <a:p>
            <a:endParaRPr lang="ru-RU" dirty="0" smtClean="0"/>
          </a:p>
          <a:p>
            <a:r>
              <a:rPr lang="ru-RU" dirty="0" smtClean="0"/>
              <a:t>Измельченное пеньковое и льняное тряпье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15 век – книгопечатание</a:t>
            </a:r>
          </a:p>
          <a:p>
            <a:endParaRPr lang="ru-RU" dirty="0" smtClean="0"/>
          </a:p>
          <a:p>
            <a:r>
              <a:rPr lang="ru-RU" dirty="0" smtClean="0"/>
              <a:t>древесина</a:t>
            </a:r>
            <a:endParaRPr lang="ru-RU" dirty="0"/>
          </a:p>
        </p:txBody>
      </p:sp>
      <p:pic>
        <p:nvPicPr>
          <p:cNvPr id="5122" name="Picture 2" descr="C:\Documents and Settings\sm\Рабочий стол\Рисунок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14422"/>
            <a:ext cx="3297237" cy="249396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14686"/>
            <a:ext cx="1285884" cy="960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476</TotalTime>
  <Words>3392</Words>
  <Application>Microsoft Office PowerPoint</Application>
  <PresentationFormat>Экран (4:3)</PresentationFormat>
  <Paragraphs>5050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Солнцестояние</vt:lpstr>
      <vt:lpstr>Чертежные инструменты и приспособления .  Автор: Сметанникова Людмила Петровна, Учитель технологии, черчения, ИЗО, МБОУ СОШ №119, г. Новосибирск. </vt:lpstr>
      <vt:lpstr>Виды информации</vt:lpstr>
      <vt:lpstr>Чертежи в прямоугольных проекциях</vt:lpstr>
      <vt:lpstr>Другие изображения</vt:lpstr>
      <vt:lpstr>Сборочные чертежи</vt:lpstr>
      <vt:lpstr>эскизы</vt:lpstr>
      <vt:lpstr>схемы</vt:lpstr>
      <vt:lpstr>Производство бумаги</vt:lpstr>
      <vt:lpstr>Производство бумаги</vt:lpstr>
      <vt:lpstr>Карандаш</vt:lpstr>
      <vt:lpstr>Ластик</vt:lpstr>
      <vt:lpstr>Происхождение циркуля</vt:lpstr>
      <vt:lpstr>Циркули</vt:lpstr>
      <vt:lpstr>Чертежные инструменты и принадлежности</vt:lpstr>
      <vt:lpstr>1. Циркуль для переноса размеров</vt:lpstr>
      <vt:lpstr>2. Инструмент для измерения углов</vt:lpstr>
      <vt:lpstr>3. Фасонная линейка для проведения кривых линий</vt:lpstr>
      <vt:lpstr>4. Инструмент для измерения размеров</vt:lpstr>
      <vt:lpstr>5. Принадлежность для удаления линий, проведенных карандашом</vt:lpstr>
      <vt:lpstr>6. Инструмент для выполнения наброска</vt:lpstr>
      <vt:lpstr>7. Общепринятая норма</vt:lpstr>
      <vt:lpstr>8. Плотная белая бумага для черчения</vt:lpstr>
      <vt:lpstr>9. Устойчивая краска для начертания, рисования письма</vt:lpstr>
      <vt:lpstr>10. Предварительный чертеж</vt:lpstr>
      <vt:lpstr>11. Инструмент для проведения прямых линий</vt:lpstr>
      <vt:lpstr>12. Мягкий белый известняк, употребляемый для написания на доске</vt:lpstr>
      <vt:lpstr>13. Как называется карандаш, которым  выполняют эскизы, рисунки?</vt:lpstr>
      <vt:lpstr>14. Инструмент для проведения окружностей диаметром от 0,6 до 12 мм</vt:lpstr>
      <vt:lpstr>15. Черновой рисунок</vt:lpstr>
      <vt:lpstr>16. Инструмент для проведения линий тушью</vt:lpstr>
      <vt:lpstr>17. Комплект, упаковка чертежных инструментов</vt:lpstr>
      <vt:lpstr>18. Тонкая пластинка, в которой прорезаны знаки, подлежащие воспроизведению</vt:lpstr>
      <vt:lpstr>19. Узкое отверстие, через которое можно пролезть</vt:lpstr>
      <vt:lpstr>20. Форма письменных или печатных знаков</vt:lpstr>
      <vt:lpstr>21. Прозрачная бумага</vt:lpstr>
      <vt:lpstr>22. Отношение длины линии на чертеже к действительной длине на местности</vt:lpstr>
      <vt:lpstr>23. Чертежный инструмент в виде треугольника для вчерчивания углов</vt:lpstr>
      <vt:lpstr>24. Чертежный прибор на производстве</vt:lpstr>
      <vt:lpstr>25. Учебная дисциплина, на которой изучают правила выполнения и чтения чертежей</vt:lpstr>
      <vt:lpstr>Чертежные инструменты и принадлежности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</dc:creator>
  <cp:lastModifiedBy>ПАВЕЛ,ЛЮДА</cp:lastModifiedBy>
  <cp:revision>65</cp:revision>
  <dcterms:created xsi:type="dcterms:W3CDTF">2009-08-30T04:23:41Z</dcterms:created>
  <dcterms:modified xsi:type="dcterms:W3CDTF">2010-02-03T05:44:24Z</dcterms:modified>
</cp:coreProperties>
</file>