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3" r:id="rId3"/>
    <p:sldMasterId id="2147483654" r:id="rId4"/>
    <p:sldMasterId id="2147483655" r:id="rId5"/>
    <p:sldMasterId id="2147483656" r:id="rId6"/>
    <p:sldMasterId id="2147483657" r:id="rId7"/>
    <p:sldMasterId id="2147483658" r:id="rId8"/>
  </p:sldMasterIdLst>
  <p:notesMasterIdLst>
    <p:notesMasterId r:id="rId24"/>
  </p:notesMasterIdLst>
  <p:sldIdLst>
    <p:sldId id="256" r:id="rId9"/>
    <p:sldId id="257" r:id="rId10"/>
    <p:sldId id="258" r:id="rId11"/>
    <p:sldId id="260" r:id="rId12"/>
    <p:sldId id="261" r:id="rId13"/>
    <p:sldId id="262" r:id="rId14"/>
    <p:sldId id="263" r:id="rId15"/>
    <p:sldId id="266" r:id="rId16"/>
    <p:sldId id="265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463B4B1-D9AC-4BBD-8FAE-30B9642EC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94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94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8600" y="0"/>
            <a:ext cx="2108200" cy="6669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0"/>
            <a:ext cx="6175375" cy="6669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3522662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43375" y="1412875"/>
            <a:ext cx="352425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68988" y="188913"/>
            <a:ext cx="1798637" cy="6480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5248275" cy="6480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94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94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8600" y="0"/>
            <a:ext cx="2108200" cy="6669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0"/>
            <a:ext cx="6175375" cy="6669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3522662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43375" y="1412875"/>
            <a:ext cx="352425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68988" y="188913"/>
            <a:ext cx="1798637" cy="6480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5248275" cy="6480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SkyMoo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SkyMoon-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kyMoon-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SkyMoon-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SkyMoon-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7127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12875"/>
            <a:ext cx="719931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kyMoo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kyMoo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kyMoo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7127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12875"/>
            <a:ext cx="719931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nagold.ru/" TargetMode="External"/><Relationship Id="rId2" Type="http://schemas.openxmlformats.org/officeDocument/2006/relationships/hyperlink" Target="http://www.snailscity.ru/snailscity/index.php/2008-09-17-13-59-42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images.yandex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Улитка виноградная"/>
          <p:cNvPicPr>
            <a:picLocks noChangeAspect="1" noChangeArrowheads="1"/>
          </p:cNvPicPr>
          <p:nvPr/>
        </p:nvPicPr>
        <p:blipFill>
          <a:blip r:embed="rId2" cstate="print"/>
          <a:srcRect r="11607"/>
          <a:stretch>
            <a:fillRect/>
          </a:stretch>
        </p:blipFill>
        <p:spPr bwMode="auto">
          <a:xfrm>
            <a:off x="5508625" y="2997200"/>
            <a:ext cx="3240088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8"/>
          <p:cNvSpPr>
            <a:spLocks noChangeArrowheads="1" noChangeShapeType="1" noTextEdit="1"/>
          </p:cNvSpPr>
          <p:nvPr/>
        </p:nvSpPr>
        <p:spPr bwMode="auto">
          <a:xfrm>
            <a:off x="2098675" y="1570038"/>
            <a:ext cx="3552825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Знакомая улитка,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или о брюхоногих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моллюсках</a:t>
            </a:r>
          </a:p>
        </p:txBody>
      </p:sp>
      <p:sp>
        <p:nvSpPr>
          <p:cNvPr id="4" name="Рамка 3"/>
          <p:cNvSpPr/>
          <p:nvPr/>
        </p:nvSpPr>
        <p:spPr>
          <a:xfrm>
            <a:off x="3143240" y="6357934"/>
            <a:ext cx="2786082" cy="500066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Prezentacii.com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Улитка виноградн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7188" y="1341438"/>
            <a:ext cx="6689725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65150" y="-26988"/>
            <a:ext cx="8399463" cy="82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У моллюсков мускулистое тело, на котором различают голову, </a:t>
            </a:r>
          </a:p>
          <a:p>
            <a:r>
              <a:rPr lang="ru-RU" sz="2400">
                <a:latin typeface="Calibri" pitchFamily="34" charset="0"/>
              </a:rPr>
              <a:t>туловище и ногу.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7524750" y="2636838"/>
            <a:ext cx="1368425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latin typeface="Calibri" pitchFamily="34" charset="0"/>
              </a:rPr>
              <a:t>Голова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1692275" y="5805488"/>
            <a:ext cx="1368425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latin typeface="Calibri" pitchFamily="34" charset="0"/>
              </a:rPr>
              <a:t>Нога</a:t>
            </a: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2843213" y="1628775"/>
            <a:ext cx="1441450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latin typeface="Calibri" pitchFamily="34" charset="0"/>
              </a:rPr>
              <a:t>Туловище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H="1">
            <a:off x="6156325" y="2852738"/>
            <a:ext cx="1368425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3635375" y="2205038"/>
            <a:ext cx="6492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 flipV="1">
            <a:off x="3059113" y="5445125"/>
            <a:ext cx="122555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</p:spPr>
        <p:txBody>
          <a:bodyPr/>
          <a:lstStyle/>
          <a:p>
            <a:pPr algn="l" eaLnBrk="1" hangingPunct="1"/>
            <a:r>
              <a:rPr lang="ru-RU" smtClean="0">
                <a:latin typeface="Calibri" pitchFamily="34" charset="0"/>
              </a:rPr>
              <a:t>Значение моллюсков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Слизни и виноградная улитка – вредители сельского хозяйства. Во Франции виноградные улитки – деликатес. Их разводят специально.</a:t>
            </a:r>
          </a:p>
        </p:txBody>
      </p:sp>
      <p:pic>
        <p:nvPicPr>
          <p:cNvPr id="55300" name="Picture 4" descr="Слиз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981075"/>
            <a:ext cx="6635750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Улитка виноградная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836613"/>
            <a:ext cx="4237038" cy="565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 descr="Улитки блюд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847725"/>
            <a:ext cx="3652838" cy="560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Улитка труба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765175"/>
            <a:ext cx="35179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58750" y="96838"/>
            <a:ext cx="734536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>
                <a:latin typeface="Calibri" pitchFamily="34" charset="0"/>
              </a:rPr>
              <a:t>В пищу идут многие морские улитки – трубачи.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Раковины используются как сувениры и поделочный материал. В старину раковины каури в южных странах служили разменной монетой.</a:t>
            </a:r>
          </a:p>
        </p:txBody>
      </p:sp>
      <p:pic>
        <p:nvPicPr>
          <p:cNvPr id="57348" name="Picture 4" descr="Раков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726757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5" descr="раковины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620713"/>
            <a:ext cx="6831012" cy="512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258888" y="1293813"/>
            <a:ext cx="7061200" cy="4662487"/>
            <a:chOff x="793" y="815"/>
            <a:chExt cx="4448" cy="2937"/>
          </a:xfrm>
        </p:grpSpPr>
        <p:pic>
          <p:nvPicPr>
            <p:cNvPr id="21511" name="Picture 6" descr="Улитка каури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" y="815"/>
              <a:ext cx="4448" cy="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1053" y="954"/>
              <a:ext cx="6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Каури</a:t>
              </a:r>
            </a:p>
          </p:txBody>
        </p:sp>
      </p:grpSp>
      <p:pic>
        <p:nvPicPr>
          <p:cNvPr id="57354" name="Picture 10" descr="Улитка каури 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1196975"/>
            <a:ext cx="5189538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Тропические моллюски конус и теребра имеют ядовитые железы, их яд близок к яду кураре.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60350"/>
            <a:ext cx="8128000" cy="6096000"/>
            <a:chOff x="158" y="164"/>
            <a:chExt cx="5120" cy="3840"/>
          </a:xfrm>
        </p:grpSpPr>
        <p:pic>
          <p:nvPicPr>
            <p:cNvPr id="22535" name="Picture 4" descr="Улитка конус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8" y="164"/>
              <a:ext cx="5120" cy="3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6" name="Text Box 5"/>
            <p:cNvSpPr txBox="1">
              <a:spLocks noChangeArrowheads="1"/>
            </p:cNvSpPr>
            <p:nvPr/>
          </p:nvSpPr>
          <p:spPr bwMode="auto">
            <a:xfrm>
              <a:off x="3548" y="3344"/>
              <a:ext cx="75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  <a:latin typeface="Calibri" pitchFamily="34" charset="0"/>
                </a:rPr>
                <a:t>Конус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87450" y="836613"/>
            <a:ext cx="7620000" cy="5715000"/>
            <a:chOff x="748" y="527"/>
            <a:chExt cx="4800" cy="3600"/>
          </a:xfrm>
        </p:grpSpPr>
        <p:pic>
          <p:nvPicPr>
            <p:cNvPr id="22533" name="Picture 7" descr="Улитка теребра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8" y="527"/>
              <a:ext cx="4800" cy="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Text Box 8"/>
            <p:cNvSpPr txBox="1">
              <a:spLocks noChangeArrowheads="1"/>
            </p:cNvSpPr>
            <p:nvPr/>
          </p:nvSpPr>
          <p:spPr bwMode="auto">
            <a:xfrm>
              <a:off x="1461" y="622"/>
              <a:ext cx="102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  <a:latin typeface="Calibri" pitchFamily="34" charset="0"/>
                </a:rPr>
                <a:t>Теребра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 создании презентации использовались материалы сайтов</a:t>
            </a:r>
          </a:p>
          <a:p>
            <a:pPr eaLnBrk="1" hangingPunct="1"/>
            <a:r>
              <a:rPr lang="ru-RU" altLang="ko-KR" smtClean="0">
                <a:hlinkClick r:id="rId2"/>
              </a:rPr>
              <a:t>http://www.snailscity.ru/snailscity/index.php/2008-09-17-13-59-42</a:t>
            </a:r>
            <a:r>
              <a:rPr lang="ru-RU" altLang="ko-KR" smtClean="0"/>
              <a:t> . Об улитках.</a:t>
            </a:r>
          </a:p>
          <a:p>
            <a:pPr eaLnBrk="1" hangingPunct="1"/>
            <a:r>
              <a:rPr lang="ru-RU" smtClean="0">
                <a:hlinkClick r:id="rId3"/>
              </a:rPr>
              <a:t>http://www.lenagold.ru/</a:t>
            </a:r>
            <a:r>
              <a:rPr lang="ru-RU" smtClean="0"/>
              <a:t>. Коллекция клипартов и фонов.</a:t>
            </a:r>
          </a:p>
          <a:p>
            <a:pPr eaLnBrk="1" hangingPunct="1"/>
            <a:r>
              <a:rPr lang="ru-RU" smtClean="0">
                <a:hlinkClick r:id="rId4"/>
              </a:rPr>
              <a:t>http://images.yandex.ru/</a:t>
            </a:r>
            <a:r>
              <a:rPr lang="ru-RU" smtClean="0"/>
              <a:t>. Яндекс. Картинки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</p:spPr>
        <p:txBody>
          <a:bodyPr/>
          <a:lstStyle/>
          <a:p>
            <a:pPr algn="l" eaLnBrk="1" hangingPunct="1"/>
            <a:r>
              <a:rPr lang="ru-RU" smtClean="0"/>
              <a:t>Разгадайте загадки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По дорожке лезут рожки -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Вы не будете бодать?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Я потрогал их немножко </a:t>
            </a:r>
            <a:r>
              <a:rPr lang="ru-RU" smtClean="0"/>
              <a:t>—</a:t>
            </a:r>
            <a:r>
              <a:rPr lang="ru-RU" smtClean="0">
                <a:latin typeface="Calibri" pitchFamily="34" charset="0"/>
              </a:rPr>
              <a:t/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Рожки спрятались опять.</a:t>
            </a:r>
          </a:p>
          <a:p>
            <a:pPr eaLnBrk="1" hangingPunct="1">
              <a:buFontTx/>
              <a:buNone/>
            </a:pPr>
            <a:endParaRPr lang="ru-RU" smtClean="0">
              <a:latin typeface="Calibri" pitchFamily="34" charset="0"/>
            </a:endParaRPr>
          </a:p>
          <a:p>
            <a:pPr eaLnBrk="1" hangingPunct="1"/>
            <a:r>
              <a:rPr lang="ru-RU" smtClean="0">
                <a:latin typeface="Calibri" pitchFamily="34" charset="0"/>
              </a:rPr>
              <a:t>Кто на себе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Свой домик носит?</a:t>
            </a:r>
          </a:p>
        </p:txBody>
      </p:sp>
      <p:pic>
        <p:nvPicPr>
          <p:cNvPr id="19460" name="Picture 4" descr="Ули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1844675"/>
            <a:ext cx="1935163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Улитка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365625"/>
            <a:ext cx="15970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</p:spPr>
        <p:txBody>
          <a:bodyPr/>
          <a:lstStyle/>
          <a:p>
            <a:pPr algn="l" eaLnBrk="1" hangingPunct="1"/>
            <a:r>
              <a:rPr lang="ru-RU" smtClean="0"/>
              <a:t>Разгадайте загадки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Круглый домик -</a:t>
            </a:r>
            <a:br>
              <a:rPr lang="ru-RU" smtClean="0"/>
            </a:br>
            <a:r>
              <a:rPr lang="ru-RU" smtClean="0"/>
              <a:t>Может, гномик</a:t>
            </a:r>
            <a:br>
              <a:rPr lang="ru-RU" smtClean="0"/>
            </a:br>
            <a:r>
              <a:rPr lang="ru-RU" smtClean="0"/>
              <a:t>В этом домике живет?</a:t>
            </a:r>
            <a:br>
              <a:rPr lang="ru-RU" smtClean="0"/>
            </a:br>
            <a:r>
              <a:rPr lang="ru-RU" smtClean="0"/>
              <a:t>Он волшебный,</a:t>
            </a:r>
            <a:br>
              <a:rPr lang="ru-RU" smtClean="0"/>
            </a:br>
            <a:r>
              <a:rPr lang="ru-RU" smtClean="0"/>
              <a:t>Этот домик, —</a:t>
            </a:r>
            <a:br>
              <a:rPr lang="ru-RU" smtClean="0"/>
            </a:br>
            <a:r>
              <a:rPr lang="ru-RU" smtClean="0"/>
              <a:t>По дорожке он ползет!</a:t>
            </a:r>
          </a:p>
        </p:txBody>
      </p:sp>
      <p:pic>
        <p:nvPicPr>
          <p:cNvPr id="20486" name="Picture 6" descr="Гном с фрукт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989138"/>
            <a:ext cx="2473325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Улитка виноградная"/>
          <p:cNvPicPr>
            <a:picLocks noChangeAspect="1" noChangeArrowheads="1"/>
          </p:cNvPicPr>
          <p:nvPr/>
        </p:nvPicPr>
        <p:blipFill>
          <a:blip r:embed="rId3" cstate="print"/>
          <a:srcRect r="11607"/>
          <a:stretch>
            <a:fillRect/>
          </a:stretch>
        </p:blipFill>
        <p:spPr bwMode="auto">
          <a:xfrm>
            <a:off x="5580063" y="2492375"/>
            <a:ext cx="3240087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algn="l" eaLnBrk="1" hangingPunct="1"/>
            <a:r>
              <a:rPr lang="ru-RU" smtClean="0"/>
              <a:t>Разгадайте загадку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Весь день ползу я по дорожке -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То выпущу, то спрячу рожки.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Спешить домой я не спешу -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Зачем спешить мне по-пустому?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Свой дом всегда с собой ношу -</a:t>
            </a:r>
            <a:br>
              <a:rPr lang="ru-RU" smtClean="0">
                <a:latin typeface="Calibri" pitchFamily="34" charset="0"/>
              </a:rPr>
            </a:br>
            <a:r>
              <a:rPr lang="ru-RU" smtClean="0">
                <a:latin typeface="Calibri" pitchFamily="34" charset="0"/>
              </a:rPr>
              <a:t>И потому всегда я дома.</a:t>
            </a:r>
          </a:p>
        </p:txBody>
      </p:sp>
      <p:pic>
        <p:nvPicPr>
          <p:cNvPr id="12292" name="Picture 4" descr="улитк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5084763"/>
            <a:ext cx="34861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44450"/>
            <a:ext cx="7696200" cy="1143000"/>
          </a:xfrm>
        </p:spPr>
        <p:txBody>
          <a:bodyPr/>
          <a:lstStyle/>
          <a:p>
            <a:pPr algn="l" eaLnBrk="1" hangingPunct="1"/>
            <a:r>
              <a:rPr lang="ru-RU" sz="3200" smtClean="0"/>
              <a:t>Об улитке из детского фольклора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338" y="1838325"/>
            <a:ext cx="8207375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600" smtClean="0">
                <a:latin typeface="Calibri" pitchFamily="34" charset="0"/>
              </a:rPr>
              <a:t>Детские приговоры, обращенные к улитке, имеются почти у всех европейских народов: </a:t>
            </a:r>
            <a:r>
              <a:rPr lang="ru-RU" sz="3600" smtClean="0"/>
              <a:t>«</a:t>
            </a:r>
            <a:r>
              <a:rPr lang="ru-RU" sz="3600" smtClean="0">
                <a:latin typeface="Calibri" pitchFamily="34" charset="0"/>
              </a:rPr>
              <a:t>Улитка, улитка, высуни рога: дам тебе пирога</a:t>
            </a:r>
            <a:r>
              <a:rPr lang="ru-RU" sz="3600" smtClean="0"/>
              <a:t>»</a:t>
            </a:r>
            <a:r>
              <a:rPr lang="ru-RU" sz="3600" smtClean="0">
                <a:latin typeface="Calibri" pitchFamily="34" charset="0"/>
              </a:rPr>
              <a:t>.</a:t>
            </a:r>
            <a:br>
              <a:rPr lang="ru-RU" sz="3600" smtClean="0">
                <a:latin typeface="Calibri" pitchFamily="34" charset="0"/>
              </a:rPr>
            </a:br>
            <a:r>
              <a:rPr lang="ru-RU" sz="3600" smtClean="0">
                <a:latin typeface="Calibri" pitchFamily="34" charset="0"/>
              </a:rPr>
              <a:t>На острове Мэн дети, увидев улитку, приговаривают: "Улитка, улитка, высунь рога, пожелай мне добра".</a:t>
            </a:r>
            <a:br>
              <a:rPr lang="ru-RU" sz="3600" smtClean="0">
                <a:latin typeface="Calibri" pitchFamily="34" charset="0"/>
              </a:rPr>
            </a:br>
            <a:endParaRPr lang="ru-RU" sz="360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975"/>
            <a:ext cx="7696200" cy="1143000"/>
          </a:xfrm>
        </p:spPr>
        <p:txBody>
          <a:bodyPr/>
          <a:lstStyle/>
          <a:p>
            <a:pPr algn="l" eaLnBrk="1" hangingPunct="1"/>
            <a:r>
              <a:rPr lang="ru-RU" smtClean="0"/>
              <a:t>Сказка об улитке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44675"/>
            <a:ext cx="8640762" cy="4321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alibri" pitchFamily="34" charset="0"/>
              </a:rPr>
              <a:t>На краю леса, в уютном озерном уголке жила самая обыкновенная улитка. Коричневая, с блестящей на солнце раковинкой, забавно свернувшейся в маленькую спираль, и с длинными любопытными рожками. Больше всего на свете улитка любила удивляться. Ее рожки становились от удивления еще тоньше и осторожно вытягивались вперед, стараясь потрогать что-нибудь незнакомое. А нового и интересного всегда находилось пруд пруди.</a:t>
            </a:r>
            <a:br>
              <a:rPr lang="ru-RU" sz="2400" smtClean="0">
                <a:latin typeface="Calibri" pitchFamily="34" charset="0"/>
              </a:rPr>
            </a:br>
            <a:r>
              <a:rPr lang="ru-RU" sz="2400" smtClean="0">
                <a:latin typeface="Calibri" pitchFamily="34" charset="0"/>
              </a:rPr>
              <a:t>Так и жила она удивляясь. То кленовый лист под корягой корчил из себя неведомого зверя, то отражение в озере вздрагивало и перед недоумевающей улиткой начинали плясать десятки маленьких солнц.</a:t>
            </a:r>
            <a:br>
              <a:rPr lang="ru-RU" sz="2400" smtClean="0">
                <a:latin typeface="Calibri" pitchFamily="34" charset="0"/>
              </a:rPr>
            </a:br>
            <a:endParaRPr lang="ru-RU" sz="2400" smtClean="0">
              <a:latin typeface="Calibri" pitchFamily="34" charset="0"/>
            </a:endParaRPr>
          </a:p>
        </p:txBody>
      </p:sp>
      <p:pic>
        <p:nvPicPr>
          <p:cNvPr id="28676" name="Picture 4" descr="ulit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73238"/>
            <a:ext cx="40195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Итак, вы видите, что обыкновенной улитке посвящено так много различных стихов, сказок, песенок, её рисуют, лепят, вышивают.</a:t>
            </a:r>
          </a:p>
          <a:p>
            <a:pPr eaLnBrk="1" hangingPunct="1"/>
            <a:r>
              <a:rPr lang="ru-RU" smtClean="0"/>
              <a:t>Они известны нам с детства.</a:t>
            </a:r>
          </a:p>
        </p:txBody>
      </p:sp>
      <p:pic>
        <p:nvPicPr>
          <p:cNvPr id="50180" name="Picture 4" descr="Улитка игру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0500"/>
            <a:ext cx="7620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189038" y="206375"/>
            <a:ext cx="6551612" cy="6535738"/>
            <a:chOff x="748" y="119"/>
            <a:chExt cx="4127" cy="4117"/>
          </a:xfrm>
        </p:grpSpPr>
        <p:pic>
          <p:nvPicPr>
            <p:cNvPr id="15374" name="Picture 25" descr="Улитка вышивка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8" y="119"/>
              <a:ext cx="4127" cy="4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5" name="Text Box 26"/>
            <p:cNvSpPr txBox="1">
              <a:spLocks noChangeArrowheads="1"/>
            </p:cNvSpPr>
            <p:nvPr/>
          </p:nvSpPr>
          <p:spPr bwMode="auto">
            <a:xfrm>
              <a:off x="1597" y="3676"/>
              <a:ext cx="16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Вышивка по шёлку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971550" y="44450"/>
            <a:ext cx="6913563" cy="6664325"/>
            <a:chOff x="158" y="122"/>
            <a:chExt cx="4355" cy="4198"/>
          </a:xfrm>
        </p:grpSpPr>
        <p:pic>
          <p:nvPicPr>
            <p:cNvPr id="15372" name="Picture 27" descr="Улитка картина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122"/>
              <a:ext cx="4355" cy="4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3" name="Text Box 28"/>
            <p:cNvSpPr txBox="1">
              <a:spLocks noChangeArrowheads="1"/>
            </p:cNvSpPr>
            <p:nvPr/>
          </p:nvSpPr>
          <p:spPr bwMode="auto">
            <a:xfrm>
              <a:off x="975" y="3822"/>
              <a:ext cx="28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Картина «Ночь и золотая улитка»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395288" y="333375"/>
            <a:ext cx="8286750" cy="5907088"/>
            <a:chOff x="113" y="436"/>
            <a:chExt cx="5220" cy="3721"/>
          </a:xfrm>
        </p:grpSpPr>
        <p:pic>
          <p:nvPicPr>
            <p:cNvPr id="15370" name="Picture 31" descr="Улитка картина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" y="436"/>
              <a:ext cx="5220" cy="3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1" name="Text Box 32"/>
            <p:cNvSpPr txBox="1">
              <a:spLocks noChangeArrowheads="1"/>
            </p:cNvSpPr>
            <p:nvPr/>
          </p:nvSpPr>
          <p:spPr bwMode="auto">
            <a:xfrm>
              <a:off x="1733" y="3494"/>
              <a:ext cx="16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Calibri" pitchFamily="34" charset="0"/>
                </a:rPr>
                <a:t>Картина «Улитка</a:t>
              </a:r>
              <a:r>
                <a:rPr lang="ru-RU" sz="2400">
                  <a:latin typeface="Calibri" pitchFamily="34" charset="0"/>
                </a:rPr>
                <a:t>»</a:t>
              </a:r>
            </a:p>
          </p:txBody>
        </p:sp>
      </p:grpSp>
      <p:pic>
        <p:nvPicPr>
          <p:cNvPr id="50209" name="Picture 33" descr="Улитка статуэтка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2275" y="188913"/>
            <a:ext cx="57229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0" name="Picture 34" descr="Улитка статуэтка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450" y="188913"/>
            <a:ext cx="6773863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1" name="Picture 35" descr="Улитка статуэтка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8313" y="620713"/>
            <a:ext cx="83629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0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0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0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0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latin typeface="Calibri" pitchFamily="34" charset="0"/>
              </a:rPr>
              <a:t>Подробнее познакомимся с представителями класса Брюхоногие моллюски, ведь уже знакомая нам улитка принадлежит именно к нему.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5"/>
          <p:cNvSpPr txBox="1">
            <a:spLocks noChangeArrowheads="1"/>
          </p:cNvSpPr>
          <p:nvPr/>
        </p:nvSpPr>
        <p:spPr bwMode="auto">
          <a:xfrm>
            <a:off x="2967038" y="6727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7411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388" y="-171450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3600" smtClean="0"/>
              <a:t>Особенности класса Брюхоногие</a:t>
            </a:r>
          </a:p>
        </p:txBody>
      </p:sp>
      <p:sp>
        <p:nvSpPr>
          <p:cNvPr id="17412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Calibri" pitchFamily="34" charset="0"/>
              </a:rPr>
              <a:t>Это самый большой класс моллюсков – насчитывает 90 тысяч видов. Большая их часть обитает в морях, но многие – в пресных водоёмах и на суше (легочные моллюски).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Calibri" pitchFamily="34" charset="0"/>
              </a:rPr>
              <a:t>Размеры их колеблются от 2 – 3 мм до десятков сантиметров.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Calibri" pitchFamily="34" charset="0"/>
              </a:rPr>
              <a:t>Основная особенность брюхоногих – раковина состоит из одного куска, она спирально закручена. Моллюск может втягивать голову и ногу в раковину целиком.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kyMoon">
  <a:themeElements>
    <a:clrScheme name="1_SkyMo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kyMo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kyMo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kyMo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kyMo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kyMo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kyMo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kyMo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kyMo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kyMo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kyMo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kyMo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kyMo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kyMo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kyMoon">
  <a:themeElements>
    <a:clrScheme name="SkyMo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kyMo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kyMo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kyMo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kyMo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kyMo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kyMo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kyMo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kyMo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kyMo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kyMo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kyMo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kyMo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kyMo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2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3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Оформление по умолчанию">
  <a:themeElements>
    <a:clrScheme name="4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Оформление по умолчанию">
  <a:themeElements>
    <a:clrScheme name="5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Оформление по умолчанию">
  <a:themeElements>
    <a:clrScheme name="6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Природа 2</Template>
  <TotalTime>231</TotalTime>
  <Words>378</Words>
  <Application>Microsoft Office PowerPoint</Application>
  <PresentationFormat>Экран (4:3)</PresentationFormat>
  <Paragraphs>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Calibri</vt:lpstr>
      <vt:lpstr>1_SkyMoon</vt:lpstr>
      <vt:lpstr>SkyMoon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Слайд 1</vt:lpstr>
      <vt:lpstr>Разгадайте загадки</vt:lpstr>
      <vt:lpstr>Разгадайте загадки</vt:lpstr>
      <vt:lpstr>Разгадайте загадку</vt:lpstr>
      <vt:lpstr>Об улитке из детского фольклора</vt:lpstr>
      <vt:lpstr>Сказка об улитке</vt:lpstr>
      <vt:lpstr>Слайд 7</vt:lpstr>
      <vt:lpstr>Слайд 8</vt:lpstr>
      <vt:lpstr>Особенности класса Брюхоногие</vt:lpstr>
      <vt:lpstr>Слайд 10</vt:lpstr>
      <vt:lpstr>Значение моллюсков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6</cp:revision>
  <dcterms:created xsi:type="dcterms:W3CDTF">2009-09-28T12:07:00Z</dcterms:created>
  <dcterms:modified xsi:type="dcterms:W3CDTF">2012-02-09T15:17:35Z</dcterms:modified>
</cp:coreProperties>
</file>