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63CF7-DF01-44CD-8242-4DF087DB74C9}" type="datetimeFigureOut">
              <a:rPr lang="ru-RU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4CC01D-CC9D-45A7-8DE9-24E2E259B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481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42FF8-0B1B-4967-9C91-1ED8D475F907}" type="datetimeFigureOut">
              <a:rPr lang="ru-RU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D2B7F-94E6-4D9D-946A-B06D1800F7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6970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3E123C-0AA9-480B-9FE3-4F63525AC7A9}" type="datetimeFigureOut">
              <a:rPr lang="ru-RU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53A33-9424-4FA5-81D0-CAB5C311E7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7681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0AAAB-2DA4-4CCF-9E6F-483C7FDFBEB6}" type="datetimeFigureOut">
              <a:rPr lang="ru-RU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F92F3-2752-4D5D-A9C9-386C11E588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376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0C1F3-D99A-4DE5-8821-611636EB357C}" type="datetimeFigureOut">
              <a:rPr lang="ru-RU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3D1FA-B372-4750-9F1A-AE604ED746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1467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37B0F-92F5-45D7-A72C-88ECE932A8D6}" type="datetimeFigureOut">
              <a:rPr lang="ru-RU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43102-7696-41EA-851D-9EAE6528D9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1951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C1CF1-0135-4739-BEDD-56665E133C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2BED61-8772-4BBF-9AD4-6FD9C37A06FF}" type="datetimeFigureOut">
              <a:rPr lang="ru-RU"/>
              <a:pPr>
                <a:defRPr/>
              </a:pPr>
              <a:t>13.11.2012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07207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40CED7-A02A-487F-9ECA-7706CB1610E5}" type="datetimeFigureOut">
              <a:rPr lang="ru-RU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9616F-22D6-4A58-B5A9-B6A0F06E50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9943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DB907-CC44-433A-8F7F-C35991AC796E}" type="datetimeFigureOut">
              <a:rPr lang="ru-RU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A7F7BE-8643-43C9-BE45-ED88F0813C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933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5B0E87-429C-4747-BCA5-9340BB080903}" type="datetimeFigureOut">
              <a:rPr lang="ru-RU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B83FB-9148-4E87-9DF4-094DB6C1E2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6063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0D864-1AFF-4491-A569-686D5574C29C}" type="datetimeFigureOut">
              <a:rPr lang="ru-RU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F669A-DD2A-47A7-B31E-518B6FDE48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9403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05A2954D-2560-4566-996D-7CE04E29C0D8}" type="datetimeFigureOut">
              <a:rPr lang="ru-RU"/>
              <a:pPr>
                <a:defRPr/>
              </a:pPr>
              <a:t>13.11.2012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6BF87BE9-6998-43BA-97D4-877BFE469B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3" r:id="rId1"/>
    <p:sldLayoutId id="2147483677" r:id="rId2"/>
    <p:sldLayoutId id="2147483684" r:id="rId3"/>
    <p:sldLayoutId id="2147483678" r:id="rId4"/>
    <p:sldLayoutId id="2147483685" r:id="rId5"/>
    <p:sldLayoutId id="2147483679" r:id="rId6"/>
    <p:sldLayoutId id="2147483680" r:id="rId7"/>
    <p:sldLayoutId id="2147483686" r:id="rId8"/>
    <p:sldLayoutId id="2147483687" r:id="rId9"/>
    <p:sldLayoutId id="2147483681" r:id="rId10"/>
    <p:sldLayoutId id="214748368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fontAlgn="base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fontAlgn="base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fontAlgn="base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52;&#1086;&#1103;%20&#1084;&#1091;&#1079;&#1099;&#1082;&#1072;\&#1047;&#1040;&#1056;&#1059;&#1041;&#1045;&#1046;&#1053;&#1040;&#1071;\E\ENIGMA\Enigma\Enigma%20-%20Way%20To%20Eternity.mp3" TargetMode="Externa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hyperlink" Target="http://ru.wikipedia.org/wiki/%D0%91%D0%BE%D0%B3" TargetMode="External"/><Relationship Id="rId7" Type="http://schemas.openxmlformats.org/officeDocument/2006/relationships/hyperlink" Target="http://ru.wikipedia.org/wiki/%D0%90%D0%B8%D0%B4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hyperlink" Target="http://ru.wikipedia.org/wiki/%D0%90%D1%81%D1%82%D1%80%D0%BE%D0%BB%D0%BE%D0%B3%D0%B8%D1%8F" TargetMode="External"/><Relationship Id="rId5" Type="http://schemas.openxmlformats.org/officeDocument/2006/relationships/hyperlink" Target="http://ru.wikipedia.org/wiki/%D0%9C%D0%B0%D0%B3%D0%B8%D1%8F" TargetMode="External"/><Relationship Id="rId4" Type="http://schemas.openxmlformats.org/officeDocument/2006/relationships/hyperlink" Target="http://ru.wikipedia.org/wiki/%D0%93%D0%B5%D1%80%D0%BE%D0%BB%D1%8C%D0%B4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1%D0%BE%D0%B3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17.jpeg"/><Relationship Id="rId4" Type="http://schemas.openxmlformats.org/officeDocument/2006/relationships/hyperlink" Target="http://ru.wikipedia.org/wiki/%D0%9A%D1%83%D0%B7%D0%BD%D0%B5%D1%86" TargetMode="Externa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hyperlink" Target="http://ru.wikipedia.org/wiki/%D0%94%D1%80%D0%B5%D0%B2%D0%BD%D0%B5%D0%B3%D1%80%D0%B5%D1%87%D0%B5%D1%81%D0%BA%D0%B0%D1%8F_%D0%BC%D0%B8%D1%84%D0%BE%D0%BB%D0%BE%D0%B3%D0%B8%D1%8F" TargetMode="External"/><Relationship Id="rId7" Type="http://schemas.openxmlformats.org/officeDocument/2006/relationships/hyperlink" Target="http://ru.wikipedia.org/wiki/%D0%A5%D1%80%D0%BE%D0%BD%D0%BE%D1%81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6" Type="http://schemas.openxmlformats.org/officeDocument/2006/relationships/hyperlink" Target="http://ru.wikipedia.org/wiki/%D0%93%D0%B5%D1%8F" TargetMode="External"/><Relationship Id="rId5" Type="http://schemas.openxmlformats.org/officeDocument/2006/relationships/hyperlink" Target="http://ru.wikipedia.org/wiki/%D0%A3%D1%80%D0%B0%D0%BD_(%D0%BC%D0%B8%D1%84%D0%BE%D0%BB%D0%BE%D0%B3%D0%B8%D1%8F)" TargetMode="External"/><Relationship Id="rId4" Type="http://schemas.openxmlformats.org/officeDocument/2006/relationships/hyperlink" Target="http://ru.wikipedia.org/wiki/%D0%A2%D0%B8%D1%82%D0%B0%D0%BD%D1%8B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4%D1%80%D0%B5%D0%B2%D0%BD%D0%B5%D0%B3%D1%80%D0%B5%D1%87%D0%B5%D1%81%D0%BA%D0%B0%D1%8F_%D0%BC%D0%B8%D1%84%D0%BE%D0%BB%D0%BE%D0%B3%D0%B8%D1%8F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5" Type="http://schemas.openxmlformats.org/officeDocument/2006/relationships/image" Target="../media/image21.jpeg"/><Relationship Id="rId4" Type="http://schemas.openxmlformats.org/officeDocument/2006/relationships/hyperlink" Target="http://ru.wikipedia.org/wiki/%D0%90%D1%84%D1%80%D0%BE%D0%B4%D0%B8%D1%82%D0%B0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0%D0%B8%D0%B4" TargetMode="External"/><Relationship Id="rId13" Type="http://schemas.openxmlformats.org/officeDocument/2006/relationships/image" Target="../media/image4.jpeg"/><Relationship Id="rId3" Type="http://schemas.openxmlformats.org/officeDocument/2006/relationships/hyperlink" Target="http://ru.wikipedia.org/wiki/%D0%94%D1%80%D0%B5%D0%B2%D0%BD%D0%B5%D0%B3%D1%80%D0%B5%D1%87%D0%B5%D1%81%D0%BA%D0%B0%D1%8F_%D0%BC%D0%B8%D1%84%D0%BE%D0%BB%D0%BE%D0%B3%D0%B8%D1%8F" TargetMode="External"/><Relationship Id="rId7" Type="http://schemas.openxmlformats.org/officeDocument/2006/relationships/hyperlink" Target="http://ru.wikipedia.org/wiki/%D0%A0%D0%B5%D1%8F_(%D0%BC%D0%B8%D1%84%D0%BE%D0%BB%D0%BE%D0%B3%D0%B8%D1%8F)" TargetMode="External"/><Relationship Id="rId12" Type="http://schemas.openxmlformats.org/officeDocument/2006/relationships/hyperlink" Target="http://ru.wikipedia.org/wiki/%D0%93%D0%B5%D1%80%D0%B0_(%D0%BC%D0%B8%D1%84%D0%BE%D0%BB%D0%BE%D0%B3%D0%B8%D1%8F)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hyperlink" Target="http://ru.wikipedia.org/wiki/%D0%9A%D1%80%D0%BE%D0%BD%D0%BE%D1%81" TargetMode="External"/><Relationship Id="rId11" Type="http://schemas.openxmlformats.org/officeDocument/2006/relationships/hyperlink" Target="http://ru.wikipedia.org/wiki/%D0%9F%D0%BE%D1%81%D0%B5%D0%B9%D0%B4%D0%BE%D0%BD" TargetMode="External"/><Relationship Id="rId5" Type="http://schemas.openxmlformats.org/officeDocument/2006/relationships/hyperlink" Target="http://ru.wikipedia.org/wiki/%D0%A2%D0%B8%D1%82%D0%B0%D0%BD%D1%8B" TargetMode="External"/><Relationship Id="rId10" Type="http://schemas.openxmlformats.org/officeDocument/2006/relationships/hyperlink" Target="http://ru.wikipedia.org/wiki/%D0%94%D0%B5%D0%BC%D0%B5%D1%82%D1%80%D0%B0" TargetMode="External"/><Relationship Id="rId4" Type="http://schemas.openxmlformats.org/officeDocument/2006/relationships/hyperlink" Target="http://ru.wikipedia.org/wiki/%D0%9E%D0%BB%D0%B8%D0%BC%D0%BF%D0%B8%D0%B9%D1%81%D0%BA%D0%B8%D0%B5_%D0%B1%D0%BE%D0%B3%D0%B8" TargetMode="External"/><Relationship Id="rId9" Type="http://schemas.openxmlformats.org/officeDocument/2006/relationships/hyperlink" Target="http://ru.wikipedia.org/wiki/%D0%93%D0%B5%D1%81%D1%82%D0%B8%D1%8F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E%D1%80%D1%91%D0%BB_(%D0%BF%D1%82%D0%B8%D1%86%D0%B0)" TargetMode="External"/><Relationship Id="rId3" Type="http://schemas.openxmlformats.org/officeDocument/2006/relationships/hyperlink" Target="http://ru.wikipedia.org/wiki/%D0%9F%D0%BE%D1%81%D0%B5%D0%B9%D0%B4%D0%BE%D0%BD" TargetMode="External"/><Relationship Id="rId7" Type="http://schemas.openxmlformats.org/officeDocument/2006/relationships/hyperlink" Target="http://ru.wikipedia.org/wiki/%D0%91%D0%BE%D0%B3%D0%B8-%D0%BE%D0%BB%D0%B8%D0%BC%D0%BF%D0%B8%D0%B9%D1%86%D1%8B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hyperlink" Target="http://ru.wikipedia.org/wiki/%D0%9E%D0%BB%D0%B8%D0%BC%D0%BF" TargetMode="External"/><Relationship Id="rId5" Type="http://schemas.openxmlformats.org/officeDocument/2006/relationships/hyperlink" Target="http://ru.wikipedia.org/wiki/%D0%9F%D0%B0%D1%82%D1%80%D0%B8%D0%B0%D1%80%D1%85%D0%B0%D1%82" TargetMode="External"/><Relationship Id="rId10" Type="http://schemas.openxmlformats.org/officeDocument/2006/relationships/image" Target="../media/image6.jpeg"/><Relationship Id="rId4" Type="http://schemas.openxmlformats.org/officeDocument/2006/relationships/hyperlink" Target="http://ru.wikipedia.org/wiki/%D0%90%D0%B8%D0%B4" TargetMode="External"/><Relationship Id="rId9" Type="http://schemas.openxmlformats.org/officeDocument/2006/relationships/hyperlink" Target="http://ru.wikipedia.org/wiki/%D0%9E%D0%BB%D0%B8%D0%BC%D0%BF%D0%B8%D0%B9%D1%81%D0%BA%D0%B8%D0%B5_%D0%B1%D0%BE%D0%B3%D0%B8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7%D0%B5%D0%B2%D1%81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7.jpeg"/><Relationship Id="rId5" Type="http://schemas.openxmlformats.org/officeDocument/2006/relationships/hyperlink" Target="http://ru.wikipedia.org/wiki/%D0%A2%D0%B8%D1%82%D0%B0%D0%BD%D1%8B" TargetMode="External"/><Relationship Id="rId4" Type="http://schemas.openxmlformats.org/officeDocument/2006/relationships/hyperlink" Target="http://ru.wikipedia.org/wiki/%D0%9F%D0%BE%D1%81%D0%B5%D0%B9%D0%B4%D0%BE%D0%BD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BE%D0%BB%D0%BD%D1%86%D0%B5" TargetMode="External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hyperlink" Target="http://ru.wikipedia.org/wiki/%D0%9B%D1%83%D0%BD%D0%B0" TargetMode="External"/><Relationship Id="rId5" Type="http://schemas.openxmlformats.org/officeDocument/2006/relationships/hyperlink" Target="http://ru.wikipedia.org/wiki/%D0%90%D1%80%D1%82%D0%B5%D0%BC%D0%B8%D0%B4%D0%B0" TargetMode="External"/><Relationship Id="rId4" Type="http://schemas.openxmlformats.org/officeDocument/2006/relationships/hyperlink" Target="http://ru.wikipedia.org/wiki/%D0%9C%D1%83%D0%B7%D1%8B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4%D1%80%D0%B5%D0%B2%D0%BD%D0%B5%D0%B3%D1%80%D0%B5%D1%87%D0%B5%D1%81%D0%BA%D0%B0%D1%8F_%D0%BC%D0%B8%D1%84%D0%BE%D0%BB%D0%BE%D0%B3%D0%B8%D1%8F" TargetMode="Externa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openxmlformats.org/officeDocument/2006/relationships/image" Target="../media/image13.jpeg"/><Relationship Id="rId5" Type="http://schemas.openxmlformats.org/officeDocument/2006/relationships/hyperlink" Target="http://ru.wikipedia.org/wiki/%D0%91%D0%B5%D1%81%D1%81%D0%BC%D0%B5%D1%80%D1%82%D0%B8%D0%B5" TargetMode="External"/><Relationship Id="rId4" Type="http://schemas.openxmlformats.org/officeDocument/2006/relationships/hyperlink" Target="http://ru.wikipedia.org/wiki/%D0%9C%D0%B5%D0%B4%D0%B8%D1%86%D0%B8%D0%BD%D0%B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642918"/>
            <a:ext cx="8548718" cy="2772014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sz="7200" smtClean="0">
                <a:solidFill>
                  <a:srgbClr val="FF0000"/>
                </a:solidFill>
              </a:rPr>
              <a:t>Боги Древней Греции</a:t>
            </a:r>
            <a:endParaRPr lang="ru-RU" sz="7200">
              <a:solidFill>
                <a:srgbClr val="FF0000"/>
              </a:solidFill>
            </a:endParaRPr>
          </a:p>
        </p:txBody>
      </p:sp>
      <p:pic>
        <p:nvPicPr>
          <p:cNvPr id="4" name="Enigma - Way To Eternity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5375" y="142875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D:\ПМУ\ПРЕДМЕТЫ\3 - ий курс!\культурология\Греция\зевс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661">
            <a:off x="5352951" y="3684698"/>
            <a:ext cx="2676033" cy="27671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D:\ПМУ\ПРЕДМЕТЫ\3 - ий курс!\культурология\Греция\посейдон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41053">
            <a:off x="1355181" y="3795936"/>
            <a:ext cx="2031552" cy="2653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89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1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flipV="1">
            <a:off x="500063" y="6096000"/>
            <a:ext cx="8186737" cy="47625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smtClean="0">
                <a:solidFill>
                  <a:srgbClr val="FFFF00"/>
                </a:solidFill>
              </a:rPr>
              <a:t>Гелиос </a:t>
            </a:r>
            <a:r>
              <a:rPr lang="ru-RU" sz="2000" b="1" smtClean="0"/>
              <a:t/>
            </a:r>
            <a:br>
              <a:rPr lang="ru-RU" sz="2000" b="1" smtClean="0"/>
            </a:br>
            <a:r>
              <a:rPr lang="ru-RU" sz="2000" b="1" smtClean="0">
                <a:solidFill>
                  <a:schemeClr val="bg1"/>
                </a:solidFill>
              </a:rPr>
              <a:t> Гелиос (Гелий) </a:t>
            </a:r>
            <a:r>
              <a:rPr lang="ru-RU" sz="2000" smtClean="0">
                <a:solidFill>
                  <a:schemeClr val="bg1"/>
                </a:solidFill>
              </a:rPr>
              <a:t>— бог Солнца, брат Селены (богини Луны) и Эос (утренней зари). </a:t>
            </a:r>
            <a:r>
              <a:rPr lang="fr-FR" sz="2000" smtClean="0">
                <a:solidFill>
                  <a:schemeClr val="bg1"/>
                </a:solidFill>
              </a:rPr>
              <a:t>В поздней античности отождествлялся с Аполлоном, богом солнечного света.</a:t>
            </a:r>
            <a:endParaRPr lang="ru-RU" sz="2000">
              <a:solidFill>
                <a:schemeClr val="bg1"/>
              </a:solidFill>
            </a:endParaRPr>
          </a:p>
        </p:txBody>
      </p:sp>
      <p:pic>
        <p:nvPicPr>
          <p:cNvPr id="9218" name="Picture 2" descr="D:\ПМУ\ПРЕДМЕТЫ\3 - ий курс!\культурология\Греция\гелио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357313"/>
            <a:ext cx="3286125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 descr="D:\ПМУ\ПРЕДМЕТЫ\3 - ий курс!\культурология\Греция\гелиус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1500188"/>
            <a:ext cx="4500562" cy="435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4843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flipV="1">
            <a:off x="214313" y="6096000"/>
            <a:ext cx="8472487" cy="404813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311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err="1" smtClean="0">
                <a:solidFill>
                  <a:srgbClr val="FFFF00"/>
                </a:solidFill>
              </a:rPr>
              <a:t>Герме́с</a:t>
            </a:r>
            <a:r>
              <a:rPr lang="ru-RU" sz="2000" b="1" smtClean="0"/>
              <a:t/>
            </a:r>
            <a:br>
              <a:rPr lang="ru-RU" sz="2000" b="1" smtClean="0"/>
            </a:br>
            <a:r>
              <a:rPr lang="ru-RU" sz="2000" b="1" smtClean="0"/>
              <a:t> </a:t>
            </a:r>
            <a:r>
              <a:rPr lang="ru-RU" sz="2000" b="1" err="1" smtClean="0">
                <a:solidFill>
                  <a:schemeClr val="bg1"/>
                </a:solidFill>
              </a:rPr>
              <a:t>Герме́с</a:t>
            </a:r>
            <a:r>
              <a:rPr lang="ru-RU" sz="2000" smtClean="0">
                <a:solidFill>
                  <a:schemeClr val="bg1"/>
                </a:solidFill>
              </a:rPr>
              <a:t>— </a:t>
            </a:r>
            <a:r>
              <a:rPr lang="ru-RU" sz="2000" u="sng" smtClean="0">
                <a:solidFill>
                  <a:schemeClr val="bg1"/>
                </a:solidFill>
                <a:hlinkClick r:id="rId3" tooltip="Бог"/>
              </a:rPr>
              <a:t>бог</a:t>
            </a:r>
            <a:r>
              <a:rPr lang="ru-RU" sz="2000" smtClean="0">
                <a:solidFill>
                  <a:schemeClr val="bg1"/>
                </a:solidFill>
              </a:rPr>
              <a:t> торговли, прибыли, разумности, ловкости, плутовства, обмана, воровства и красноречия, дающий богатство и доход в торговле, бог гимнастики. Покровитель </a:t>
            </a:r>
            <a:r>
              <a:rPr lang="ru-RU" sz="2000" u="sng" smtClean="0">
                <a:solidFill>
                  <a:schemeClr val="bg1"/>
                </a:solidFill>
                <a:hlinkClick r:id="rId4" tooltip="Герольд"/>
              </a:rPr>
              <a:t>глашатаев</a:t>
            </a:r>
            <a:r>
              <a:rPr lang="ru-RU" sz="2000" smtClean="0">
                <a:solidFill>
                  <a:schemeClr val="bg1"/>
                </a:solidFill>
              </a:rPr>
              <a:t>, послов, пастухов и путников; покровитель </a:t>
            </a:r>
            <a:r>
              <a:rPr lang="ru-RU" sz="2000" u="sng" smtClean="0">
                <a:solidFill>
                  <a:schemeClr val="bg1"/>
                </a:solidFill>
                <a:hlinkClick r:id="rId5" tooltip="Магия"/>
              </a:rPr>
              <a:t>магии</a:t>
            </a:r>
            <a:r>
              <a:rPr lang="ru-RU" sz="2000" smtClean="0">
                <a:solidFill>
                  <a:schemeClr val="bg1"/>
                </a:solidFill>
              </a:rPr>
              <a:t> и </a:t>
            </a:r>
            <a:r>
              <a:rPr lang="ru-RU" sz="2000" u="sng" smtClean="0">
                <a:solidFill>
                  <a:schemeClr val="bg1"/>
                </a:solidFill>
                <a:hlinkClick r:id="rId6" tooltip="Астрология"/>
              </a:rPr>
              <a:t>астрологии</a:t>
            </a:r>
            <a:r>
              <a:rPr lang="ru-RU" sz="2000" smtClean="0">
                <a:solidFill>
                  <a:schemeClr val="bg1"/>
                </a:solidFill>
              </a:rPr>
              <a:t>. Посланник богов и проводник душ умерших в подземное царство </a:t>
            </a:r>
            <a:r>
              <a:rPr lang="ru-RU" sz="2000" u="sng" smtClean="0">
                <a:solidFill>
                  <a:schemeClr val="bg1"/>
                </a:solidFill>
                <a:hlinkClick r:id="rId7" tooltip="Аид"/>
              </a:rPr>
              <a:t>Аида</a:t>
            </a:r>
            <a:r>
              <a:rPr lang="ru-RU" sz="2000" smtClean="0">
                <a:solidFill>
                  <a:schemeClr val="bg1"/>
                </a:solidFill>
              </a:rPr>
              <a:t>. </a:t>
            </a:r>
            <a:r>
              <a:rPr lang="fr-FR" sz="2000" smtClean="0">
                <a:solidFill>
                  <a:schemeClr val="bg1"/>
                </a:solidFill>
              </a:rPr>
              <a:t>Изобрёл меры, числа, азбуку и обучил людей.</a:t>
            </a:r>
            <a:endParaRPr lang="ru-RU" sz="2000">
              <a:solidFill>
                <a:schemeClr val="bg1"/>
              </a:solidFill>
            </a:endParaRPr>
          </a:p>
        </p:txBody>
      </p:sp>
      <p:pic>
        <p:nvPicPr>
          <p:cNvPr id="10242" name="Picture 2" descr="D:\ПМУ\ПРЕДМЕТЫ\3 - ий курс!\культурология\Греция\гермес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071688"/>
            <a:ext cx="3286125" cy="478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5297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Содержимое 1"/>
          <p:cNvSpPr>
            <a:spLocks noGrp="1"/>
          </p:cNvSpPr>
          <p:nvPr>
            <p:ph idx="1"/>
          </p:nvPr>
        </p:nvSpPr>
        <p:spPr>
          <a:xfrm flipV="1">
            <a:off x="214313" y="6096000"/>
            <a:ext cx="8472487" cy="619125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8592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smtClean="0">
                <a:solidFill>
                  <a:srgbClr val="FFFF00"/>
                </a:solidFill>
              </a:rPr>
              <a:t>Гефест </a:t>
            </a:r>
            <a:r>
              <a:rPr lang="ru-RU" sz="2000" b="1" smtClean="0"/>
              <a:t/>
            </a:r>
            <a:br>
              <a:rPr lang="ru-RU" sz="2000" b="1" smtClean="0"/>
            </a:br>
            <a:r>
              <a:rPr lang="ru-RU" sz="2000" b="1" smtClean="0"/>
              <a:t> </a:t>
            </a:r>
            <a:r>
              <a:rPr lang="ru-RU" sz="2000" b="1" smtClean="0">
                <a:solidFill>
                  <a:schemeClr val="bg1"/>
                </a:solidFill>
              </a:rPr>
              <a:t>Гефест </a:t>
            </a:r>
            <a:r>
              <a:rPr lang="ru-RU" sz="2000" smtClean="0">
                <a:solidFill>
                  <a:schemeClr val="bg1"/>
                </a:solidFill>
              </a:rPr>
              <a:t>— сын Зевса и Геры, бог огня и кузнечного дела. </a:t>
            </a:r>
            <a:r>
              <a:rPr lang="fr-FR" sz="2000" smtClean="0">
                <a:solidFill>
                  <a:schemeClr val="bg1"/>
                </a:solidFill>
              </a:rPr>
              <a:t>Считался покровителем ремесленников.</a:t>
            </a:r>
            <a:r>
              <a:rPr lang="ru-RU" sz="2000" smtClean="0">
                <a:solidFill>
                  <a:schemeClr val="bg1"/>
                </a:solidFill>
              </a:rPr>
              <a:t>  </a:t>
            </a:r>
            <a:r>
              <a:rPr lang="ru-RU" sz="2000" b="1" err="1" smtClean="0">
                <a:solidFill>
                  <a:schemeClr val="bg1"/>
                </a:solidFill>
              </a:rPr>
              <a:t>Гефе́ст</a:t>
            </a:r>
            <a:r>
              <a:rPr lang="ru-RU" sz="2000" smtClean="0">
                <a:solidFill>
                  <a:schemeClr val="bg1"/>
                </a:solidFill>
              </a:rPr>
              <a:t> — в греческой мифологии </a:t>
            </a:r>
            <a:r>
              <a:rPr lang="ru-RU" sz="2000" u="sng" smtClean="0">
                <a:solidFill>
                  <a:schemeClr val="bg1"/>
                </a:solidFill>
                <a:hlinkClick r:id="rId3" tooltip="Бог"/>
              </a:rPr>
              <a:t>бог</a:t>
            </a:r>
            <a:r>
              <a:rPr lang="ru-RU" sz="2000" smtClean="0">
                <a:solidFill>
                  <a:schemeClr val="bg1"/>
                </a:solidFill>
              </a:rPr>
              <a:t> огня, покровитель кузнечного ремесла и сам искусный </a:t>
            </a:r>
            <a:r>
              <a:rPr lang="ru-RU" sz="2000" u="sng" smtClean="0">
                <a:solidFill>
                  <a:schemeClr val="bg1"/>
                </a:solidFill>
                <a:hlinkClick r:id="rId4" tooltip="Кузнец"/>
              </a:rPr>
              <a:t>кузнец</a:t>
            </a:r>
            <a:r>
              <a:rPr lang="ru-RU" sz="2000" smtClean="0">
                <a:solidFill>
                  <a:schemeClr val="bg1"/>
                </a:solidFill>
              </a:rPr>
              <a:t>. </a:t>
            </a:r>
            <a:endParaRPr lang="ru-RU" sz="2000">
              <a:solidFill>
                <a:schemeClr val="bg1"/>
              </a:solidFill>
            </a:endParaRPr>
          </a:p>
        </p:txBody>
      </p:sp>
      <p:pic>
        <p:nvPicPr>
          <p:cNvPr id="11266" name="Picture 2" descr="D:\ПМУ\ПРЕДМЕТЫ\3 - ий курс!\культурология\Греция\ефес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928813"/>
            <a:ext cx="3500438" cy="492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4453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flipV="1">
            <a:off x="357188" y="6096000"/>
            <a:ext cx="8329612" cy="47625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71678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smtClean="0">
                <a:solidFill>
                  <a:srgbClr val="FFFF00"/>
                </a:solidFill>
              </a:rPr>
              <a:t>Крон</a:t>
            </a:r>
            <a:r>
              <a:rPr lang="ru-RU" sz="2000" b="1" smtClean="0"/>
              <a:t/>
            </a:r>
            <a:br>
              <a:rPr lang="ru-RU" sz="2000" b="1" smtClean="0"/>
            </a:br>
            <a:r>
              <a:rPr lang="ru-RU" sz="2000" b="1" smtClean="0"/>
              <a:t> </a:t>
            </a:r>
            <a:r>
              <a:rPr lang="ru-RU" sz="2000" b="1" smtClean="0">
                <a:solidFill>
                  <a:schemeClr val="bg1"/>
                </a:solidFill>
              </a:rPr>
              <a:t>Крон</a:t>
            </a:r>
            <a:r>
              <a:rPr lang="ru-RU" sz="2000" smtClean="0">
                <a:solidFill>
                  <a:schemeClr val="bg1"/>
                </a:solidFill>
              </a:rPr>
              <a:t>, </a:t>
            </a:r>
            <a:r>
              <a:rPr lang="ru-RU" sz="2000" b="1" err="1" smtClean="0">
                <a:solidFill>
                  <a:schemeClr val="bg1"/>
                </a:solidFill>
              </a:rPr>
              <a:t>Кро́нос</a:t>
            </a:r>
            <a:r>
              <a:rPr lang="ru-RU" sz="2000" smtClean="0">
                <a:solidFill>
                  <a:schemeClr val="bg1"/>
                </a:solidFill>
              </a:rPr>
              <a:t>— в </a:t>
            </a:r>
            <a:r>
              <a:rPr lang="ru-RU" sz="2000" u="sng" smtClean="0">
                <a:solidFill>
                  <a:schemeClr val="bg1"/>
                </a:solidFill>
                <a:hlinkClick r:id="rId3" tooltip="Древнегреческая мифология"/>
              </a:rPr>
              <a:t>древнегреческой мифологии</a:t>
            </a:r>
            <a:r>
              <a:rPr lang="fr-FR" sz="2000" smtClean="0">
                <a:solidFill>
                  <a:schemeClr val="bg1"/>
                </a:solidFill>
              </a:rPr>
              <a:t> </a:t>
            </a:r>
            <a:r>
              <a:rPr lang="ru-RU" sz="2000" smtClean="0">
                <a:solidFill>
                  <a:schemeClr val="bg1"/>
                </a:solidFill>
              </a:rPr>
              <a:t>— </a:t>
            </a:r>
            <a:r>
              <a:rPr lang="ru-RU" sz="2000" u="sng" smtClean="0">
                <a:solidFill>
                  <a:schemeClr val="bg1"/>
                </a:solidFill>
                <a:hlinkClick r:id="rId4" tooltip="Титаны"/>
              </a:rPr>
              <a:t>титан</a:t>
            </a:r>
            <a:r>
              <a:rPr lang="ru-RU" sz="2000" smtClean="0">
                <a:solidFill>
                  <a:schemeClr val="bg1"/>
                </a:solidFill>
              </a:rPr>
              <a:t>, младший сын бога </a:t>
            </a:r>
            <a:r>
              <a:rPr lang="ru-RU" sz="2000" u="sng" smtClean="0">
                <a:solidFill>
                  <a:schemeClr val="bg1"/>
                </a:solidFill>
                <a:hlinkClick r:id="rId5" tooltip="Уран (мифология)"/>
              </a:rPr>
              <a:t>Урана</a:t>
            </a:r>
            <a:r>
              <a:rPr lang="ru-RU" sz="2000" smtClean="0">
                <a:solidFill>
                  <a:schemeClr val="bg1"/>
                </a:solidFill>
              </a:rPr>
              <a:t> (неба) и богини </a:t>
            </a:r>
            <a:r>
              <a:rPr lang="ru-RU" sz="2000" u="sng" smtClean="0">
                <a:solidFill>
                  <a:schemeClr val="bg1"/>
                </a:solidFill>
                <a:hlinkClick r:id="rId6" tooltip="Гея"/>
              </a:rPr>
              <a:t>Геи</a:t>
            </a:r>
            <a:r>
              <a:rPr lang="ru-RU" sz="2000" smtClean="0">
                <a:solidFill>
                  <a:schemeClr val="bg1"/>
                </a:solidFill>
              </a:rPr>
              <a:t> (земли). Первоначально — бог земледелия, позднее, в эллинистический период отождествлялся с богом, персонифицирующим время, </a:t>
            </a:r>
            <a:r>
              <a:rPr lang="ru-RU" sz="2000" u="sng" err="1" smtClean="0">
                <a:solidFill>
                  <a:schemeClr val="bg1"/>
                </a:solidFill>
                <a:hlinkClick r:id="rId7" tooltip="Хронос"/>
              </a:rPr>
              <a:t>Хроносом</a:t>
            </a:r>
            <a:endParaRPr lang="ru-RU" sz="2000">
              <a:solidFill>
                <a:schemeClr val="bg1"/>
              </a:solidFill>
            </a:endParaRPr>
          </a:p>
        </p:txBody>
      </p:sp>
      <p:pic>
        <p:nvPicPr>
          <p:cNvPr id="12290" name="Picture 2" descr="D:\ПМУ\ПРЕДМЕТЫ\3 - ий курс!\культурология\Греция\kronos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928813"/>
            <a:ext cx="3176587" cy="4929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1437"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flipV="1">
            <a:off x="357188" y="6096000"/>
            <a:ext cx="8329612" cy="47625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u="sng" smtClean="0">
                <a:solidFill>
                  <a:srgbClr val="FFFF00"/>
                </a:solidFill>
              </a:rPr>
              <a:t> </a:t>
            </a:r>
            <a:r>
              <a:rPr lang="ru-RU" sz="2400" b="1" smtClean="0">
                <a:solidFill>
                  <a:srgbClr val="FFFF00"/>
                </a:solidFill>
              </a:rPr>
              <a:t>Плутон</a:t>
            </a:r>
            <a:r>
              <a:rPr lang="ru-RU" sz="2400" smtClean="0">
                <a:solidFill>
                  <a:srgbClr val="FFFF00"/>
                </a:solidFill>
              </a:rPr>
              <a:t> 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u="sng" smtClean="0"/>
              <a:t> </a:t>
            </a:r>
            <a:r>
              <a:rPr lang="ru-RU" sz="2000" b="1" smtClean="0">
                <a:solidFill>
                  <a:schemeClr val="bg1"/>
                </a:solidFill>
              </a:rPr>
              <a:t>Плутон</a:t>
            </a:r>
            <a:r>
              <a:rPr lang="ru-RU" sz="2000" smtClean="0">
                <a:solidFill>
                  <a:schemeClr val="bg1"/>
                </a:solidFill>
              </a:rPr>
              <a:t> — бог подземного царства, нередко отождествлявшийся с Аидом, но в отличие от него, владевший не душами умерших, а богатствами подземного мира. По обычному греческому сказанию - брат Зевса и Посейдона.</a:t>
            </a:r>
            <a:endParaRPr lang="ru-RU" sz="2000">
              <a:solidFill>
                <a:schemeClr val="bg1"/>
              </a:solidFill>
            </a:endParaRPr>
          </a:p>
        </p:txBody>
      </p:sp>
      <p:pic>
        <p:nvPicPr>
          <p:cNvPr id="13314" name="Picture 2" descr="D:\ПМУ\ПРЕДМЕТЫ\3 - ий курс!\культурология\Греция\плутонм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071688"/>
            <a:ext cx="4143375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 descr="D:\ПМУ\ПРЕДМЕТЫ\3 - ий курс!\культурология\Греция\плутон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571625"/>
            <a:ext cx="4210050" cy="485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8625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1"/>
          <p:cNvSpPr>
            <a:spLocks noGrp="1"/>
          </p:cNvSpPr>
          <p:nvPr>
            <p:ph idx="1"/>
          </p:nvPr>
        </p:nvSpPr>
        <p:spPr>
          <a:xfrm flipV="1">
            <a:off x="214313" y="6096000"/>
            <a:ext cx="8472487" cy="547688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4305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err="1" smtClean="0">
                <a:solidFill>
                  <a:srgbClr val="FFFF00"/>
                </a:solidFill>
              </a:rPr>
              <a:t>Эро́т</a:t>
            </a:r>
            <a:r>
              <a:rPr lang="ru-RU" sz="2000" b="1" smtClean="0"/>
              <a:t/>
            </a:r>
            <a:br>
              <a:rPr lang="ru-RU" sz="2000" b="1" smtClean="0"/>
            </a:br>
            <a:r>
              <a:rPr lang="ru-RU" sz="2000" b="1" smtClean="0"/>
              <a:t> </a:t>
            </a:r>
            <a:r>
              <a:rPr lang="ru-RU" sz="2000" b="1" err="1" smtClean="0">
                <a:solidFill>
                  <a:schemeClr val="bg1"/>
                </a:solidFill>
              </a:rPr>
              <a:t>Эро́т</a:t>
            </a:r>
            <a:r>
              <a:rPr lang="ru-RU" sz="2000" smtClean="0">
                <a:solidFill>
                  <a:schemeClr val="bg1"/>
                </a:solidFill>
              </a:rPr>
              <a:t>— в </a:t>
            </a:r>
            <a:r>
              <a:rPr lang="ru-RU" sz="2000" u="sng" smtClean="0">
                <a:solidFill>
                  <a:schemeClr val="bg1"/>
                </a:solidFill>
                <a:hlinkClick r:id="rId3" tooltip="Древнегреческая мифология"/>
              </a:rPr>
              <a:t>древнегреческой мифологии</a:t>
            </a:r>
            <a:r>
              <a:rPr lang="ru-RU" sz="2000" smtClean="0">
                <a:solidFill>
                  <a:schemeClr val="bg1"/>
                </a:solidFill>
              </a:rPr>
              <a:t>  — бог любви, безотлучный спутник и помощник </a:t>
            </a:r>
            <a:r>
              <a:rPr lang="ru-RU" sz="2000" u="sng" smtClean="0">
                <a:solidFill>
                  <a:schemeClr val="bg1"/>
                </a:solidFill>
                <a:hlinkClick r:id="rId4" tooltip="Афродита"/>
              </a:rPr>
              <a:t>Афродиты</a:t>
            </a:r>
            <a:r>
              <a:rPr lang="ru-RU" sz="2000" smtClean="0">
                <a:solidFill>
                  <a:schemeClr val="bg1"/>
                </a:solidFill>
              </a:rPr>
              <a:t>, олицетворение любовного влечения, обеспечивающего продолжение жизни на земле.</a:t>
            </a:r>
            <a:endParaRPr lang="ru-RU" sz="2000">
              <a:solidFill>
                <a:schemeClr val="bg1"/>
              </a:solidFill>
            </a:endParaRPr>
          </a:p>
        </p:txBody>
      </p:sp>
      <p:pic>
        <p:nvPicPr>
          <p:cNvPr id="14338" name="Picture 2" descr="D:\ПМУ\ПРЕДМЕТЫ\3 - ий курс!\культурология\Греция\эро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1714500"/>
            <a:ext cx="3786187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561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flipV="1">
            <a:off x="357188" y="6096000"/>
            <a:ext cx="8329612" cy="404813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2" y="152400"/>
            <a:ext cx="8786874" cy="220503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smtClean="0">
                <a:solidFill>
                  <a:srgbClr val="FFFF00"/>
                </a:solidFill>
              </a:rPr>
              <a:t>Зевс — верховный бог, царь богов и людей.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b="1" smtClean="0">
                <a:solidFill>
                  <a:schemeClr val="bg2">
                    <a:lumMod val="50000"/>
                  </a:schemeClr>
                </a:solidFill>
              </a:rPr>
              <a:t>Зевс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 — в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3" tooltip="Древнегреческая мифология"/>
              </a:rPr>
              <a:t>древнегреческой мифологии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 бог неба, грома и молний, ведающий всем миром. Главный из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4" tooltip="Олимпийские боги"/>
              </a:rPr>
              <a:t>богов-олимпийцев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, третий сын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5" tooltip="Титаны"/>
              </a:rPr>
              <a:t>титана</a:t>
            </a:r>
            <a:r>
              <a:rPr lang="fr-FR" sz="200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ru-RU" sz="2000" u="sng" err="1" smtClean="0">
                <a:solidFill>
                  <a:schemeClr val="bg2">
                    <a:lumMod val="50000"/>
                  </a:schemeClr>
                </a:solidFill>
                <a:hlinkClick r:id="rId6" tooltip="Кронос"/>
              </a:rPr>
              <a:t>Кроноса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 и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7" tooltip="Рея (мифология)"/>
              </a:rPr>
              <a:t>Реи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 (согласно Гомеру, старший сын). Брат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8" tooltip="Аид"/>
              </a:rPr>
              <a:t>Аида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2000" u="sng" err="1" smtClean="0">
                <a:solidFill>
                  <a:schemeClr val="bg2">
                    <a:lumMod val="50000"/>
                  </a:schemeClr>
                </a:solidFill>
                <a:hlinkClick r:id="rId9" tooltip="Гестия"/>
              </a:rPr>
              <a:t>Гестии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,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10" tooltip="Деметра"/>
              </a:rPr>
              <a:t>Деметры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 и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11" tooltip="Посейдон"/>
              </a:rPr>
              <a:t>Посейдона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. Жена Зевса</a:t>
            </a:r>
            <a:r>
              <a:rPr lang="fr-FR" sz="2000" smtClean="0">
                <a:solidFill>
                  <a:schemeClr val="bg2">
                    <a:lumMod val="50000"/>
                  </a:schemeClr>
                </a:solidFill>
              </a:rPr>
              <a:t> 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— богиня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12" tooltip="Гера (мифология)"/>
              </a:rPr>
              <a:t>Гера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 (она же его сестра), но он часто изменяет ей. </a:t>
            </a:r>
            <a:r>
              <a:rPr lang="ru-RU" sz="2000" smtClean="0"/>
              <a:t/>
            </a:r>
            <a:br>
              <a:rPr lang="ru-RU" sz="2000" smtClean="0"/>
            </a:br>
            <a:endParaRPr lang="ru-RU" sz="2000"/>
          </a:p>
        </p:txBody>
      </p:sp>
      <p:pic>
        <p:nvPicPr>
          <p:cNvPr id="1026" name="Picture 2" descr="D:\ПМУ\ПРЕДМЕТЫ\3 - ий курс!\культурология\Греция\зевс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661">
            <a:off x="2600325" y="2181225"/>
            <a:ext cx="4429125" cy="457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7343"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flipV="1">
            <a:off x="571500" y="6096000"/>
            <a:ext cx="8115300" cy="404813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152400"/>
            <a:ext cx="8786874" cy="220503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Три брата — Зевс,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3" tooltip="Посейдон"/>
              </a:rPr>
              <a:t>Посейдон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 и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4" tooltip="Аид"/>
              </a:rPr>
              <a:t>Аид</a:t>
            </a:r>
            <a:r>
              <a:rPr lang="fr-FR" sz="2000" smtClean="0">
                <a:solidFill>
                  <a:schemeClr val="bg2">
                    <a:lumMod val="50000"/>
                  </a:schemeClr>
                </a:solidFill>
              </a:rPr>
              <a:t> 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— разделили власть между собой. Зевсу досталось господство на небе,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3" tooltip="Посейдон"/>
              </a:rPr>
              <a:t>Посейдону</a:t>
            </a:r>
            <a:r>
              <a:rPr lang="fr-FR" sz="2000" smtClean="0">
                <a:solidFill>
                  <a:schemeClr val="bg2">
                    <a:lumMod val="50000"/>
                  </a:schemeClr>
                </a:solidFill>
              </a:rPr>
              <a:t> 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— море,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4" tooltip="Аид"/>
              </a:rPr>
              <a:t>Аиду</a:t>
            </a:r>
            <a:r>
              <a:rPr lang="fr-FR" sz="2000" smtClean="0">
                <a:solidFill>
                  <a:schemeClr val="bg2">
                    <a:lumMod val="50000"/>
                  </a:schemeClr>
                </a:solidFill>
              </a:rPr>
              <a:t> 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— царство мёртвых. </a:t>
            </a:r>
            <a:br>
              <a:rPr lang="ru-RU" sz="200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В период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5" tooltip="Патриархат"/>
              </a:rPr>
              <a:t>патриархата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 Зевс локализуется на горе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6" tooltip="Олимп"/>
              </a:rPr>
              <a:t>Олимп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 и именуется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7" tooltip="Боги-олимпийцы"/>
              </a:rPr>
              <a:t>Олимпийским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.</a:t>
            </a:r>
            <a:br>
              <a:rPr lang="ru-RU" sz="200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Атрибутами Зевса были щит и двойной топор (</a:t>
            </a:r>
            <a:r>
              <a:rPr lang="ru-RU" sz="2000" err="1" smtClean="0">
                <a:solidFill>
                  <a:schemeClr val="bg2">
                    <a:lumMod val="50000"/>
                  </a:schemeClr>
                </a:solidFill>
              </a:rPr>
              <a:t>лабрис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), иногда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8" tooltip="Орёл (птица)"/>
              </a:rPr>
              <a:t>орёл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; местопребыванием считался 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6" tooltip="Олимп"/>
              </a:rPr>
              <a:t>Олимп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 (Зевс-</a:t>
            </a:r>
            <a:r>
              <a:rPr lang="ru-RU" sz="2000" u="sng" smtClean="0">
                <a:solidFill>
                  <a:schemeClr val="bg2">
                    <a:lumMod val="50000"/>
                  </a:schemeClr>
                </a:solidFill>
                <a:hlinkClick r:id="rId9" tooltip="Олимпийские боги"/>
              </a:rPr>
              <a:t>Олимпиец</a:t>
            </a:r>
            <a:r>
              <a:rPr lang="ru-RU" sz="2000" smtClean="0">
                <a:solidFill>
                  <a:schemeClr val="bg2">
                    <a:lumMod val="50000"/>
                  </a:schemeClr>
                </a:solidFill>
              </a:rPr>
              <a:t>).</a:t>
            </a:r>
            <a:endParaRPr lang="ru-RU" sz="2000"/>
          </a:p>
        </p:txBody>
      </p:sp>
      <p:pic>
        <p:nvPicPr>
          <p:cNvPr id="2050" name="Picture 2" descr="D:\ПМУ\ПРЕДМЕТЫ\3 - ий курс!\культурология\Греция\zevs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2357438"/>
            <a:ext cx="3429000" cy="43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6687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flipV="1">
            <a:off x="500063" y="6096000"/>
            <a:ext cx="8186737" cy="404813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152400"/>
            <a:ext cx="8858312" cy="184784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smtClean="0">
                <a:solidFill>
                  <a:srgbClr val="FFFF00"/>
                </a:solidFill>
              </a:rPr>
              <a:t>Аид </a:t>
            </a:r>
            <a:r>
              <a:rPr lang="ru-RU" sz="2400" smtClean="0">
                <a:solidFill>
                  <a:srgbClr val="FFFF00"/>
                </a:solidFill>
              </a:rPr>
              <a:t>– бог – владыка царства мертвых.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После раздела мира между тремя братьями (</a:t>
            </a:r>
            <a:r>
              <a:rPr lang="ru-RU" sz="2000" u="sng" smtClean="0">
                <a:hlinkClick r:id="rId3" tooltip="Зевс"/>
              </a:rPr>
              <a:t>Зевс</a:t>
            </a:r>
            <a:r>
              <a:rPr lang="ru-RU" sz="2000" smtClean="0"/>
              <a:t> и </a:t>
            </a:r>
            <a:r>
              <a:rPr lang="ru-RU" sz="2000" u="sng" smtClean="0">
                <a:hlinkClick r:id="rId4" tooltip="Посейдон"/>
              </a:rPr>
              <a:t>Посейдон</a:t>
            </a:r>
            <a:r>
              <a:rPr lang="ru-RU" sz="2000" smtClean="0"/>
              <a:t> и Аид), после одержанной победы над </a:t>
            </a:r>
            <a:r>
              <a:rPr lang="ru-RU" sz="2000" u="sng" smtClean="0">
                <a:hlinkClick r:id="rId5" tooltip="Титаны"/>
              </a:rPr>
              <a:t>титанами</a:t>
            </a:r>
            <a:r>
              <a:rPr lang="ru-RU" sz="2000" smtClean="0"/>
              <a:t>  Аиду досталось в удел подземное царство и власть над тенями умерших. Аид считался божеством подземных богатств и плодородия, дарующих урожай из недр земли.</a:t>
            </a:r>
            <a:endParaRPr lang="ru-RU" sz="2000"/>
          </a:p>
        </p:txBody>
      </p:sp>
      <p:pic>
        <p:nvPicPr>
          <p:cNvPr id="3074" name="Picture 2" descr="D:\ПМУ\ПРЕДМЕТЫ\3 - ий курс!\культурология\Греция\аид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2071688"/>
            <a:ext cx="3857625" cy="455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6969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flipV="1">
            <a:off x="285750" y="6096000"/>
            <a:ext cx="8401050" cy="333375"/>
          </a:xfrm>
        </p:spPr>
        <p:txBody>
          <a:bodyPr>
            <a:normAutofit fontScale="70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152400"/>
            <a:ext cx="8858312" cy="199071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smtClean="0">
                <a:solidFill>
                  <a:srgbClr val="FFFF00"/>
                </a:solidFill>
              </a:rPr>
              <a:t>Посейдон </a:t>
            </a:r>
            <a:r>
              <a:rPr lang="ru-RU" sz="2000" b="1" smtClean="0"/>
              <a:t/>
            </a:r>
            <a:br>
              <a:rPr lang="ru-RU" sz="2000" b="1" smtClean="0"/>
            </a:br>
            <a:r>
              <a:rPr lang="ru-RU" sz="2400" b="1" smtClean="0"/>
              <a:t>Посейдон </a:t>
            </a:r>
            <a:r>
              <a:rPr lang="ru-RU" sz="2400" smtClean="0"/>
              <a:t>— один из богов-олимпийцев, брат Зевса и Аида, властвующий над морской стихией. Посейдону были также подвластны земные недра, он повелевал бурями и землетрясениями.</a:t>
            </a:r>
            <a:endParaRPr lang="ru-RU" sz="2000"/>
          </a:p>
        </p:txBody>
      </p:sp>
      <p:pic>
        <p:nvPicPr>
          <p:cNvPr id="4098" name="Picture 2" descr="D:\ПМУ\ПРЕДМЕТЫ\3 - ий курс!\культурология\Греция\посейдо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071688"/>
            <a:ext cx="350043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 descr="D:\ПМУ\ПРЕДМЕТЫ\3 - ий курс!\культурология\Греция\посейдон -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8981">
            <a:off x="6000750" y="2000250"/>
            <a:ext cx="2932113" cy="454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5937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flipV="1">
            <a:off x="428625" y="6096000"/>
            <a:ext cx="8258175" cy="404813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311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700" smtClean="0">
                <a:solidFill>
                  <a:srgbClr val="FFFF00"/>
                </a:solidFill>
              </a:rPr>
              <a:t>Антей 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Антей - греческий бог, сын бога морей Посейдона и богини земли Геи.</a:t>
            </a:r>
            <a:br>
              <a:rPr lang="ru-RU" sz="2000" smtClean="0"/>
            </a:br>
            <a:r>
              <a:rPr lang="fr-FR" sz="2000" smtClean="0"/>
              <a:t>Он прославился своей неуязвимостью, которую имел, только при соприкосновении с матерью-землей.</a:t>
            </a:r>
            <a:r>
              <a:rPr lang="ru-RU" sz="2000" smtClean="0"/>
              <a:t> М</a:t>
            </a:r>
            <a:r>
              <a:rPr lang="fr-FR" sz="2000" smtClean="0"/>
              <a:t>ог </a:t>
            </a:r>
            <a:r>
              <a:rPr lang="ru-RU" sz="2000" smtClean="0"/>
              <a:t> </a:t>
            </a:r>
            <a:r>
              <a:rPr lang="fr-FR" sz="2000" smtClean="0"/>
              <a:t>он любого победить. Даже если он уставал, то ему было достаточно прикоснуться к земле, как он тут же наполнялся силами и энергией.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fr-FR" sz="200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Впоследствии Антей был побежден Гераклом.</a:t>
            </a:r>
            <a:endParaRPr lang="ru-RU" sz="200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5122" name="Picture 2" descr="D:\ПМУ\ПРЕДМЕТЫ\3 - ий курс!\культурология\Греция\борьба геракла с антеем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143125"/>
            <a:ext cx="3714750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5125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flipV="1">
            <a:off x="500063" y="6096000"/>
            <a:ext cx="8186737" cy="47625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43116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err="1" smtClean="0">
                <a:solidFill>
                  <a:srgbClr val="FFFF00"/>
                </a:solidFill>
              </a:rPr>
              <a:t>Аполло́н</a:t>
            </a:r>
            <a:r>
              <a:rPr lang="ru-RU" sz="2400" smtClean="0">
                <a:solidFill>
                  <a:srgbClr val="FFFF00"/>
                </a:solidFill>
              </a:rPr>
              <a:t>  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b="1" smtClean="0"/>
              <a:t> </a:t>
            </a:r>
            <a:r>
              <a:rPr lang="ru-RU" sz="2000" b="1" err="1" smtClean="0"/>
              <a:t>Аполло́н</a:t>
            </a:r>
            <a:r>
              <a:rPr lang="ru-RU" sz="2000" smtClean="0"/>
              <a:t> - в греческой мифологии</a:t>
            </a:r>
            <a:r>
              <a:rPr lang="ru-RU" sz="2000" baseline="30000" smtClean="0"/>
              <a:t> </a:t>
            </a:r>
            <a:r>
              <a:rPr lang="ru-RU" sz="2000" smtClean="0"/>
              <a:t> златокудрый, </a:t>
            </a:r>
            <a:r>
              <a:rPr lang="ru-RU" sz="2000" err="1" smtClean="0"/>
              <a:t>сребролукий</a:t>
            </a:r>
            <a:r>
              <a:rPr lang="ru-RU" sz="2000" smtClean="0"/>
              <a:t> бог — охранитель стад, света (</a:t>
            </a:r>
            <a:r>
              <a:rPr lang="ru-RU" sz="2000" u="sng" smtClean="0">
                <a:hlinkClick r:id="rId3" tooltip="Солнце"/>
              </a:rPr>
              <a:t>солнечный</a:t>
            </a:r>
            <a:r>
              <a:rPr lang="ru-RU" sz="2000" smtClean="0"/>
              <a:t> свет символизировался его золотыми стрелами), наук и искусств, бог-врачеватель, предводитель и покровитель </a:t>
            </a:r>
            <a:r>
              <a:rPr lang="ru-RU" sz="2000" u="sng" smtClean="0">
                <a:hlinkClick r:id="rId4" tooltip="Музы"/>
              </a:rPr>
              <a:t>муз</a:t>
            </a:r>
            <a:r>
              <a:rPr lang="ru-RU" sz="2000" smtClean="0"/>
              <a:t>, предсказатель будущего, дорог, путников и мореходов, также Аполлон очищал людей, совершавших убийство. Олицетворял </a:t>
            </a:r>
            <a:r>
              <a:rPr lang="ru-RU" sz="2000" u="sng" smtClean="0">
                <a:hlinkClick r:id="rId3" tooltip="Солнце"/>
              </a:rPr>
              <a:t>Солнце</a:t>
            </a:r>
            <a:r>
              <a:rPr lang="ru-RU" sz="2000" smtClean="0"/>
              <a:t> (а его сестра-близнец </a:t>
            </a:r>
            <a:r>
              <a:rPr lang="ru-RU" sz="2000" u="sng" smtClean="0">
                <a:hlinkClick r:id="rId5" tooltip="Артемида"/>
              </a:rPr>
              <a:t>Артемида</a:t>
            </a:r>
            <a:r>
              <a:rPr lang="ru-RU" sz="2000" smtClean="0"/>
              <a:t> — </a:t>
            </a:r>
            <a:r>
              <a:rPr lang="ru-RU" sz="2000" u="sng" smtClean="0">
                <a:hlinkClick r:id="rId6" tooltip="Луна"/>
              </a:rPr>
              <a:t>Луну</a:t>
            </a:r>
            <a:r>
              <a:rPr lang="ru-RU" sz="2000" smtClean="0"/>
              <a:t>).</a:t>
            </a:r>
            <a:endParaRPr lang="ru-RU" sz="2000"/>
          </a:p>
        </p:txBody>
      </p:sp>
      <p:pic>
        <p:nvPicPr>
          <p:cNvPr id="6146" name="Picture 2" descr="D:\ПМУ\ПРЕДМЕТЫ\3 - ий курс!\культурология\Греция\апполон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2143125"/>
            <a:ext cx="2714625" cy="4465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518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flipV="1">
            <a:off x="500063" y="6096000"/>
            <a:ext cx="8186737" cy="476250"/>
          </a:xfrm>
        </p:spPr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57430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000" smtClean="0">
                <a:solidFill>
                  <a:srgbClr val="FFFF00"/>
                </a:solidFill>
              </a:rPr>
              <a:t>Арес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 Арес, в древнегреческой мифологии бог войны. В отличие от Афины Паллады - богини честной и справедливой войны, Арес, отличаясь вероломством и хитростью, предпочитал войну коварную, войну ради самой войны. В более поздних мифах Арес выступал как сын Зевса, который называл его самым ненавистным из всех богов и утверждал, что не будь Арес его родным сыном, он бы давно отправил его в Тартар, туда, где томятся потомки Урана.</a:t>
            </a:r>
            <a:endParaRPr lang="ru-RU" sz="2000"/>
          </a:p>
        </p:txBody>
      </p:sp>
      <p:pic>
        <p:nvPicPr>
          <p:cNvPr id="7170" name="Picture 2" descr="D:\ПМУ\ПРЕДМЕТЫ\3 - ий курс!\культурология\Греция\аре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71688"/>
            <a:ext cx="2786063" cy="45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 descr="D:\ПМУ\ПРЕДМЕТЫ\3 - ий курс!\культурология\Греция\арес..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071688"/>
            <a:ext cx="2857500" cy="478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8516">
    <p:cover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 flipV="1">
            <a:off x="214313" y="6096000"/>
            <a:ext cx="8472487" cy="404813"/>
          </a:xfrm>
        </p:spPr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71612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err="1" smtClean="0">
                <a:solidFill>
                  <a:srgbClr val="FFFF00"/>
                </a:solidFill>
              </a:rPr>
              <a:t>Аскле́пий</a:t>
            </a:r>
            <a:r>
              <a:rPr lang="ru-RU" sz="2400" smtClean="0">
                <a:solidFill>
                  <a:srgbClr val="FFFF00"/>
                </a:solidFill>
              </a:rPr>
              <a:t> 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b="1" smtClean="0"/>
              <a:t> </a:t>
            </a:r>
            <a:r>
              <a:rPr lang="ru-RU" sz="2000" b="1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Аскле́пий</a:t>
            </a:r>
            <a:r>
              <a:rPr lang="ru-RU" sz="200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— в </a:t>
            </a:r>
            <a:r>
              <a:rPr lang="ru-RU" sz="2000" u="sng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tooltip="Древнегреческая мифология"/>
              </a:rPr>
              <a:t>древнегреческой мифологии</a:t>
            </a:r>
            <a:r>
              <a:rPr lang="fr-FR" sz="200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200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— бог </a:t>
            </a:r>
            <a:r>
              <a:rPr lang="ru-RU" sz="2000" u="sng" smtClean="0">
                <a:solidFill>
                  <a:schemeClr val="bg1">
                    <a:lumMod val="95000"/>
                    <a:lumOff val="5000"/>
                  </a:schemeClr>
                </a:solidFill>
                <a:hlinkClick r:id="rId4" tooltip="Медицина"/>
              </a:rPr>
              <a:t>медицины</a:t>
            </a:r>
            <a:r>
              <a:rPr lang="ru-RU" sz="200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и врачевания. Изначально был рождён смертным, но за высочайшее врачебное искусство получил </a:t>
            </a:r>
            <a:r>
              <a:rPr lang="ru-RU" sz="2000" u="sng" err="1" smtClean="0">
                <a:solidFill>
                  <a:schemeClr val="bg1">
                    <a:lumMod val="95000"/>
                    <a:lumOff val="5000"/>
                  </a:schemeClr>
                </a:solidFill>
                <a:hlinkClick r:id="rId5" tooltip="Бессмертие"/>
              </a:rPr>
              <a:t>бессмертие</a:t>
            </a:r>
            <a:r>
              <a:rPr lang="ru-RU" sz="200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,бог</a:t>
            </a:r>
            <a:r>
              <a:rPr lang="ru-RU" sz="200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врачебного </a:t>
            </a:r>
            <a:r>
              <a:rPr lang="ru-RU" sz="200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исскуства</a:t>
            </a:r>
            <a:r>
              <a:rPr lang="ru-RU" sz="200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сын Аполлона и нимфы </a:t>
            </a:r>
            <a:r>
              <a:rPr lang="ru-RU" sz="200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Корониды</a:t>
            </a:r>
            <a:endParaRPr lang="ru-RU" sz="200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8194" name="Picture 2" descr="D:\ПМУ\ПРЕДМЕТЫ\3 - ий курс!\культурология\Греция\асклепий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1643063"/>
            <a:ext cx="4286250" cy="521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</p:cSld>
  <p:clrMapOvr>
    <a:masterClrMapping/>
  </p:clrMapOvr>
  <p:transition advTm="17827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2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3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4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3|7.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8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6.3|3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2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6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3.3|1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4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2.7|5.1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32</TotalTime>
  <Words>41</Words>
  <Application>Microsoft Office PowerPoint</Application>
  <PresentationFormat>Экран (4:3)</PresentationFormat>
  <Paragraphs>15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Бумажная</vt:lpstr>
      <vt:lpstr>Боги Древней Греции</vt:lpstr>
      <vt:lpstr>Зевс — верховный бог, царь богов и людей. Зевс — в древнегреческой мифологии бог неба, грома и молний, ведающий всем миром. Главный из богов-олимпийцев, третий сын титана Кроноса и Реи (согласно Гомеру, старший сын). Брат Аида, Гестии, Деметры и Посейдона. Жена Зевса — богиня Гера (она же его сестра), но он часто изменяет ей.  </vt:lpstr>
      <vt:lpstr>Три брата — Зевс, Посейдон и Аид — разделили власть между собой. Зевсу досталось господство на небе, Посейдону — море, Аиду — царство мёртвых.  В период патриархата Зевс локализуется на горе Олимп и именуется Олимпийским. Атрибутами Зевса были щит и двойной топор (лабрис), иногда орёл; местопребыванием считался Олимп (Зевс-Олимпиец).</vt:lpstr>
      <vt:lpstr>Аид – бог – владыка царства мертвых. После раздела мира между тремя братьями (Зевс и Посейдон и Аид), после одержанной победы над титанами  Аиду досталось в удел подземное царство и власть над тенями умерших. Аид считался божеством подземных богатств и плодородия, дарующих урожай из недр земли.</vt:lpstr>
      <vt:lpstr>Посейдон  Посейдон — один из богов-олимпийцев, брат Зевса и Аида, властвующий над морской стихией. Посейдону были также подвластны земные недра, он повелевал бурями и землетрясениями.</vt:lpstr>
      <vt:lpstr>Антей  Антей - греческий бог, сын бога морей Посейдона и богини земли Геи. Он прославился своей неуязвимостью, которую имел, только при соприкосновении с матерью-землей. Мог  он любого победить. Даже если он уставал, то ему было достаточно прикоснуться к земле, как он тут же наполнялся силами и энергией. Впоследствии Антей был побежден Гераклом.</vt:lpstr>
      <vt:lpstr>Аполло́н    Аполло́н - в греческой мифологии  златокудрый, сребролукий бог — охранитель стад, света (солнечный свет символизировался его золотыми стрелами), наук и искусств, бог-врачеватель, предводитель и покровитель муз, предсказатель будущего, дорог, путников и мореходов, также Аполлон очищал людей, совершавших убийство. Олицетворял Солнце (а его сестра-близнец Артемида — Луну).</vt:lpstr>
      <vt:lpstr>Арес  Арес, в древнегреческой мифологии бог войны. В отличие от Афины Паллады - богини честной и справедливой войны, Арес, отличаясь вероломством и хитростью, предпочитал войну коварную, войну ради самой войны. В более поздних мифах Арес выступал как сын Зевса, который называл его самым ненавистным из всех богов и утверждал, что не будь Арес его родным сыном, он бы давно отправил его в Тартар, туда, где томятся потомки Урана.</vt:lpstr>
      <vt:lpstr>Аскле́пий   Аскле́пий — в древнегреческой мифологии  — бог медицины и врачевания. Изначально был рождён смертным, но за высочайшее врачебное искусство получил бессмертие,бог врачебного исскуства, сын Аполлона и нимфы Корониды</vt:lpstr>
      <vt:lpstr>Гелиос   Гелиос (Гелий) — бог Солнца, брат Селены (богини Луны) и Эос (утренней зари). В поздней античности отождествлялся с Аполлоном, богом солнечного света.</vt:lpstr>
      <vt:lpstr>Герме́с  Герме́с— бог торговли, прибыли, разумности, ловкости, плутовства, обмана, воровства и красноречия, дающий богатство и доход в торговле, бог гимнастики. Покровитель глашатаев, послов, пастухов и путников; покровитель магии и астрологии. Посланник богов и проводник душ умерших в подземное царство Аида. Изобрёл меры, числа, азбуку и обучил людей.</vt:lpstr>
      <vt:lpstr>Гефест   Гефест — сын Зевса и Геры, бог огня и кузнечного дела. Считался покровителем ремесленников.  Гефе́ст — в греческой мифологии бог огня, покровитель кузнечного ремесла и сам искусный кузнец. </vt:lpstr>
      <vt:lpstr>Крон  Крон, Кро́нос— в древнегреческой мифологии — титан, младший сын бога Урана (неба) и богини Геи (земли). Первоначально — бог земледелия, позднее, в эллинистический период отождествлялся с богом, персонифицирующим время, Хроносом</vt:lpstr>
      <vt:lpstr> Плутон   Плутон — бог подземного царства, нередко отождествлявшийся с Аидом, но в отличие от него, владевший не душами умерших, а богатствами подземного мира. По обычному греческому сказанию - брат Зевса и Посейдона.</vt:lpstr>
      <vt:lpstr>Эро́т  Эро́т— в древнегреческой мифологии  — бог любви, безотлучный спутник и помощник Афродиты, олицетворение любовного влечения, обеспечивающего продолжение жизни на земле.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Боги Древней Греции</dc:title>
  <dc:creator>Admin</dc:creator>
  <cp:lastModifiedBy>Admin</cp:lastModifiedBy>
  <cp:revision>7</cp:revision>
  <dcterms:modified xsi:type="dcterms:W3CDTF">2012-11-12T20:51:57Z</dcterms:modified>
</cp:coreProperties>
</file>