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74" r:id="rId4"/>
    <p:sldId id="273" r:id="rId5"/>
    <p:sldId id="258" r:id="rId6"/>
    <p:sldId id="259" r:id="rId7"/>
    <p:sldId id="260" r:id="rId8"/>
    <p:sldId id="275" r:id="rId9"/>
    <p:sldId id="261" r:id="rId10"/>
    <p:sldId id="262" r:id="rId11"/>
    <p:sldId id="263" r:id="rId12"/>
    <p:sldId id="264" r:id="rId13"/>
    <p:sldId id="265" r:id="rId14"/>
    <p:sldId id="285" r:id="rId15"/>
    <p:sldId id="276" r:id="rId16"/>
    <p:sldId id="266" r:id="rId17"/>
    <p:sldId id="277" r:id="rId18"/>
    <p:sldId id="267" r:id="rId19"/>
    <p:sldId id="278" r:id="rId20"/>
    <p:sldId id="268" r:id="rId21"/>
    <p:sldId id="269" r:id="rId22"/>
    <p:sldId id="279" r:id="rId23"/>
    <p:sldId id="270" r:id="rId24"/>
    <p:sldId id="271" r:id="rId25"/>
    <p:sldId id="284" r:id="rId26"/>
    <p:sldId id="283" r:id="rId27"/>
    <p:sldId id="280" r:id="rId28"/>
    <p:sldId id="281" r:id="rId29"/>
    <p:sldId id="282" r:id="rId30"/>
    <p:sldId id="286" r:id="rId3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0084BF-0282-4085-851D-D8A269394F7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61A668-B273-4E49-B058-4815829EA90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C41D20-378E-4F71-950D-888B74FD498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F1F88A6-0AEF-433C-A9AF-9430B59922F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FC64B39-5005-401C-810A-54A7C053FF2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376847D-AC9E-41F6-9905-D29FFD50C62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CC983BA-4458-43AA-9661-48AEDF6D6C5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07E6DD-6684-4491-9B24-8E58F19F5A9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25A21F-B883-4F57-B2F9-D8E89B23EC9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042A5E-B69E-4C56-84D2-C3DB2C92AC9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E38688-0D23-450A-872E-06654CF7643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76F37C-FDC2-4E5A-A8EA-42EBDFDF410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484025-AD83-4A05-87DB-A9447DC1502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205332-BAAF-459A-ADD7-472BFF830C4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07E56D-3321-439F-8966-4D6450BF686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E78B9E8-E315-4F45-8BA0-23BFEC530FAF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andreev.org.ru/gallery/portret/005.htm" TargetMode="Externa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andreev.org.ru/gallery/portret/007.htm" TargetMode="Externa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andreev.org.ru/gallery/portret/009.htm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andreev.org.ru/gallery/portret/003.htm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andreev.org.ru/gallery/portret/004.htm" TargetMode="Externa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andreev.org.ru/gallery/portret/010.htm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andreev.org.ru/gallery/portret/index.html" TargetMode="Externa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leonidandreev.ru/biography/bogdanov.htm" TargetMode="External"/><Relationship Id="rId2" Type="http://schemas.openxmlformats.org/officeDocument/2006/relationships/hyperlink" Target="http://andreev.org.ru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Леонид Андреев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913" y="1341438"/>
            <a:ext cx="6729412" cy="3629025"/>
          </a:xfrm>
          <a:prstGeom prst="rect">
            <a:avLst/>
          </a:prstGeom>
          <a:noFill/>
        </p:spPr>
      </p:pic>
      <p:sp>
        <p:nvSpPr>
          <p:cNvPr id="5" name="Рамка 4"/>
          <p:cNvSpPr/>
          <p:nvPr/>
        </p:nvSpPr>
        <p:spPr>
          <a:xfrm>
            <a:off x="3786182" y="285728"/>
            <a:ext cx="2000264" cy="35719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solidFill>
                  <a:schemeClr val="tx1"/>
                </a:solidFill>
              </a:rPr>
              <a:t>Prezentacii.com</a:t>
            </a: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5105400" y="1628775"/>
            <a:ext cx="4038600" cy="4525963"/>
          </a:xfrm>
        </p:spPr>
        <p:txBody>
          <a:bodyPr/>
          <a:lstStyle/>
          <a:p>
            <a:pPr>
              <a:buFontTx/>
              <a:buNone/>
            </a:pPr>
            <a:r>
              <a:rPr lang="ru-RU" sz="2800"/>
              <a:t>   Литературный дебют - рассказ </a:t>
            </a:r>
            <a:r>
              <a:rPr lang="ru-RU" sz="2800" b="1" i="1" u="sng"/>
              <a:t>"В холоде и золоте"</a:t>
            </a:r>
            <a:r>
              <a:rPr lang="ru-RU" sz="2800"/>
              <a:t> (ж. "Звезда", 1892, № 16). </a:t>
            </a:r>
          </a:p>
        </p:txBody>
      </p:sp>
      <p:pic>
        <p:nvPicPr>
          <p:cNvPr id="8201" name="Picture 9" descr="Андреев Леонид Николаеви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0"/>
            <a:ext cx="4559300" cy="6840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3851275" y="188913"/>
            <a:ext cx="5292725" cy="4525962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000"/>
              <a:t>    Неожиданно получил предложение знакомого адвоката о месте судебного репортера в газете "Московский вестник" для написания очерков "Из залы суда".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/>
              <a:t>    И спустя несколько дней после предложения о сотрудничестве Андреев принес в редакцию свой первый судебный отчет. "Он был написан хорошим литературным языком, очень живо... Не было никакого шаблонного вступления о том, что тогда-то происходило заседание, а прямо начинался обвинительный акт, изложенный в виде рассказа"- вспоминал сотрудник "Московского вестника".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/>
              <a:t>    Совмещал защиту в суде с анонимной публикацией в журнале. В тёс же, довольно быстро закрывшемся "вследствие финансового худосочия", Андреев публикует рождественский очерк "Что видела галка" и оставляет (так целиком никогда и не напечатанную) сказку "Оро". </a:t>
            </a:r>
          </a:p>
        </p:txBody>
      </p:sp>
      <p:pic>
        <p:nvPicPr>
          <p:cNvPr id="9220" name="Picture 4" descr="Л.Андреев. Художник  Серов.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908050"/>
            <a:ext cx="3246438" cy="4387850"/>
          </a:xfrm>
          <a:prstGeom prst="rect">
            <a:avLst/>
          </a:prstGeom>
          <a:noFill/>
        </p:spPr>
      </p:pic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611188" y="5516563"/>
            <a:ext cx="3206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Л.Андреев. Художник Серов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908050"/>
            <a:ext cx="4506913" cy="452596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400"/>
              <a:t>    Получив признание как талантливый репортер, буквально через два месяца, 6 ноября 1897 года, он уже перешел давать отчеты в только что основанную московскую газету в газету "Курьер".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/>
              <a:t>    Андреев вскоре начинает печатать в "Курьере" фельетоны, которые подписывает </a:t>
            </a:r>
            <a:r>
              <a:rPr lang="ru-RU" sz="2400" b="1" i="1" u="sng"/>
              <a:t>"James Lynch"</a:t>
            </a:r>
            <a:r>
              <a:rPr lang="ru-RU" sz="2400"/>
              <a:t> и </a:t>
            </a:r>
            <a:r>
              <a:rPr lang="ru-RU" sz="2400" b="1" i="1" u="sng"/>
              <a:t>"Л.- ев"</a:t>
            </a:r>
            <a:r>
              <a:rPr lang="ru-RU" sz="2400"/>
              <a:t> и рассказы. </a:t>
            </a:r>
          </a:p>
        </p:txBody>
      </p:sp>
      <p:pic>
        <p:nvPicPr>
          <p:cNvPr id="10247" name="Picture 7" descr="Л. Андреев. 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1500" y="2133600"/>
            <a:ext cx="2343150" cy="2600325"/>
          </a:xfrm>
          <a:prstGeom prst="rect">
            <a:avLst/>
          </a:prstGeom>
          <a:noFill/>
        </p:spPr>
      </p:pic>
      <p:pic>
        <p:nvPicPr>
          <p:cNvPr id="10249" name="Picture 9" descr="Леонид Андреев (с сигаретой) | Андреев Леонид Николаевич | Русская портретная галере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7900" y="549275"/>
            <a:ext cx="3819525" cy="5238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81275" y="404813"/>
            <a:ext cx="6562725" cy="574992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400"/>
              <a:t>    </a:t>
            </a:r>
            <a:r>
              <a:rPr lang="ru-RU" sz="2800"/>
              <a:t>Для пасхального номера 1898 года по просьбе редакции был написан "под влиянием Диккенса", которого очень любил, перечитывал "раз десять"; рассказ </a:t>
            </a:r>
            <a:r>
              <a:rPr lang="ru-RU" sz="2800" b="1" i="1" u="sng"/>
              <a:t>"Баргамот и Гараська".</a:t>
            </a:r>
            <a:r>
              <a:rPr lang="ru-RU" sz="2800"/>
              <a:t> Он решил судьбу Андреева.: на него обратил внимание Максим Горький.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/>
              <a:t>    Молодые писатели сблизились и вместе с некоторыми другими начинающими писателями - Скитальцем, Буниным, Телешовым, и певцом Шаляпиным - образовали тесное литературно-артистическое содружество.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/>
              <a:t>    </a:t>
            </a:r>
          </a:p>
        </p:txBody>
      </p:sp>
      <p:pic>
        <p:nvPicPr>
          <p:cNvPr id="11269" name="Picture 5" descr="Л. Андреев. 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476250"/>
            <a:ext cx="1741488" cy="2206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56100" y="1196975"/>
            <a:ext cx="4787900" cy="452596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800"/>
              <a:t>   Горький помог Андрееву советами и делом и ввел его в книгоиздательское товарищество "Знание", учрежденное группой молодых писателей с целью поддержания и развития социально-реалистических традиций русской литературы 19 века. </a:t>
            </a:r>
          </a:p>
          <a:p>
            <a:pPr>
              <a:lnSpc>
                <a:spcPct val="90000"/>
              </a:lnSpc>
            </a:pPr>
            <a:endParaRPr lang="ru-RU" sz="2800"/>
          </a:p>
        </p:txBody>
      </p:sp>
      <p:pic>
        <p:nvPicPr>
          <p:cNvPr id="46084" name="Picture 4" descr="Л.Андреев и М.Горький.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260350"/>
            <a:ext cx="3900487" cy="60182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404813"/>
            <a:ext cx="4495800" cy="5145087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400"/>
              <a:t>    </a:t>
            </a:r>
            <a:r>
              <a:rPr lang="ru-RU" sz="2800"/>
              <a:t>Уже в сентябре в популярном петербургском "Журнале для всех", появляется </a:t>
            </a:r>
            <a:r>
              <a:rPr lang="ru-RU" sz="2800" b="1" i="1" u="sng"/>
              <a:t>"Петька на даче".</a:t>
            </a:r>
            <a:r>
              <a:rPr lang="ru-RU" sz="2800"/>
              <a:t> Еще раньше в "Нижегородском листке" печатается </a:t>
            </a:r>
            <a:r>
              <a:rPr lang="ru-RU" sz="2800" b="1" i="1" u="sng"/>
              <a:t>"Памятник";</a:t>
            </a:r>
            <a:r>
              <a:rPr lang="ru-RU" sz="2800"/>
              <a:t> завязываются отношения Андреева с журналом "Жизнь"- его произведения попадают в самый широкий, демократический круг российского чтения. </a:t>
            </a:r>
          </a:p>
        </p:txBody>
      </p:sp>
      <p:pic>
        <p:nvPicPr>
          <p:cNvPr id="28679" name="Picture 7" descr="Леонид Андрее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425" y="3213100"/>
            <a:ext cx="1905000" cy="2095500"/>
          </a:xfrm>
          <a:prstGeom prst="rect">
            <a:avLst/>
          </a:prstGeom>
          <a:noFill/>
        </p:spPr>
      </p:pic>
      <p:pic>
        <p:nvPicPr>
          <p:cNvPr id="28681" name="Picture 9" descr="15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692150"/>
            <a:ext cx="4286250" cy="54197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3995738" y="404813"/>
            <a:ext cx="5148262" cy="6110287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000"/>
              <a:t>    Литературные дебюты Андреева совпали с эпохой огромных успехов Максима Горького, когда публика восторженно стала верить в нарождение новых талантов и жадно раскупала все, что давало какое-нибудь основание предполагать появление свежего дарования.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/>
              <a:t>    Бросилась она и на небольшую книжку Андреева, которая в короткое время разошлась в нескольких десятках тысяч экземпляров.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/>
              <a:t>    Критики самых разнообразных направлений, в том числе Михайловский, отнеслись к молодому писателю как к литературному явлению серьезного значения. Уже в этом первом сборнике достаточно определенно обозначились общее направление творчества и литературная манера. </a:t>
            </a:r>
          </a:p>
        </p:txBody>
      </p:sp>
      <p:pic>
        <p:nvPicPr>
          <p:cNvPr id="12296" name="Picture 8" descr="br0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692150"/>
            <a:ext cx="3333750" cy="4762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404813"/>
            <a:ext cx="8229600" cy="5576887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000"/>
              <a:t>    </a:t>
            </a:r>
            <a:r>
              <a:rPr lang="ru-RU" sz="2400"/>
              <a:t>Сюжеты Андреев почти не выдумывал - он просто умел их выделить из происходящего вокруг.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/>
              <a:t>    Растаявший ангелочек, чиновник по прозвищу Сусли-Мысли у своего окна, ницшеанец Сергей Петрович, загадочное самоубийство дочери священника ("Молчание"), купец Кошеверов и дьякон Сперанский ("Жили-были"),- все это было "на самом деле".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/>
              <a:t>     Но мог ли говорить в действительности подсмотренный Андреевым "маленький человек" о том, "какая это странная и ужасная вещь жизнь, в которой так много всего неожиданного и непонятного"? Едва ли, например, герою рассказа "У окна", оберегавшему свой убогий душевный покой даже от книг, могло прийти в голову самоуничижительно-ницшеанское: "Писк один несется от растоптанных, да никто и слышать его не желает. Туда им и дорога!" Однако именно такого рода "тяжелая, мучительная работа" ("Ангелочек") происходила в головах самых заурядных людей под испытующим взглядом Л. Андреева.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211638" y="1600200"/>
            <a:ext cx="4681537" cy="4525963"/>
          </a:xfrm>
        </p:spPr>
        <p:txBody>
          <a:bodyPr/>
          <a:lstStyle/>
          <a:p>
            <a:pPr>
              <a:buFontTx/>
              <a:buNone/>
            </a:pPr>
            <a:r>
              <a:rPr lang="ru-RU" sz="2800"/>
              <a:t>   В 1907 – 1910 гг. начинает активно сотрудничать с модернистскими альманахами издательства "Шиповник". </a:t>
            </a:r>
          </a:p>
        </p:txBody>
      </p:sp>
      <p:pic>
        <p:nvPicPr>
          <p:cNvPr id="13319" name="Picture 7" descr="Л.Андреев. Художник И.Репин.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981075"/>
            <a:ext cx="3048000" cy="4146550"/>
          </a:xfrm>
          <a:prstGeom prst="rect">
            <a:avLst/>
          </a:prstGeom>
          <a:noFill/>
        </p:spPr>
      </p:pic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539750" y="5516563"/>
            <a:ext cx="35512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/>
              <a:t>Л.Андреев. Художник И.Репин.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284663" y="188913"/>
            <a:ext cx="4859337" cy="4525962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000"/>
              <a:t>    Повесть </a:t>
            </a:r>
            <a:r>
              <a:rPr lang="ru-RU" sz="2000" b="1" i="1" u="sng"/>
              <a:t>"Красный смех</a:t>
            </a:r>
            <a:r>
              <a:rPr lang="ru-RU" sz="2000"/>
              <a:t>" (1904), написанная в разгар русско-японской войны, оказалась самой заметной из подобных его творческих "неудач"; как и некоторые драматические произведения Андреева ("Жизнь человека", "Царь Голод"), она впоследствии дала повод причислить этого писателя к экспрессионистам, которые приблизительно в то же время заявили о себе в Германии. Но в данном случае сходство было только стилевое; "вопли нужды", возведенные немецкими художниками в ранг эстетической программы, для Андреева не были самоцелью. Он был глубже них,- он просто не находил обычных слов, когда писал о том, что "земля сошла с ума": похожая на голову, "с которой содрали кожу", с мозгом, красным "как кровавая каша", она кричит и смеется; "это красный смех".</a:t>
            </a:r>
          </a:p>
        </p:txBody>
      </p:sp>
      <p:pic>
        <p:nvPicPr>
          <p:cNvPr id="30727" name="Picture 7" descr="Андреев Леонид Николаевич"/>
          <p:cNvPicPr>
            <a:picLocks noChangeAspect="1" noChangeArrowheads="1"/>
          </p:cNvPicPr>
          <p:nvPr/>
        </p:nvPicPr>
        <p:blipFill>
          <a:blip r:embed="rId2" cstate="print"/>
          <a:srcRect l="4497" t="3854" r="4001" b="11281"/>
          <a:stretch>
            <a:fillRect/>
          </a:stretch>
        </p:blipFill>
        <p:spPr bwMode="auto">
          <a:xfrm>
            <a:off x="179388" y="981075"/>
            <a:ext cx="4392612" cy="4752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92150"/>
            <a:ext cx="8229600" cy="5434013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800" b="1"/>
              <a:t>   12 сентября 1919 года в Финляндии, в деревне Нейвола, в возрасте 48 лет умер знаменитый русский писатель Леонид Андреев.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 b="1"/>
              <a:t>   Совсем близкая - рукой подать - Россия, всего несколько лет назад следившая за каждым шагом этого человека, самого последнего его шага как будто и не заметила.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 b="1"/>
              <a:t>   Граница, обозначившая в 1918 году независимость Финляндии, оказалась почти непроницаемой, и долго еще в прессе сменяли друг друга подтверждения и опровержения печальной вести.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960938" y="1268413"/>
            <a:ext cx="4183062" cy="4525962"/>
          </a:xfrm>
        </p:spPr>
        <p:txBody>
          <a:bodyPr/>
          <a:lstStyle/>
          <a:p>
            <a:pPr>
              <a:buFontTx/>
              <a:buNone/>
            </a:pPr>
            <a:r>
              <a:rPr lang="ru-RU" sz="2400"/>
              <a:t>    В литературных сборниках "Знание" опубликованы: повесть "Жизнь Василия Фивейского" (кн. 1, 1904); рассказ "Красный смех" (кн. 3, 1905); драмы "К звездам" (кн. 10, 1906) и "Савва" (кн. 11, 1906) рассказ "Иуда Искариот и другие" (кн. 16, 1907). </a:t>
            </a:r>
          </a:p>
        </p:txBody>
      </p:sp>
      <p:pic>
        <p:nvPicPr>
          <p:cNvPr id="14346" name="Picture 10" descr="Антикварная книга: &quot;Новые рассказы&quot;. Леонид Андрее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260350"/>
            <a:ext cx="4762500" cy="6353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68413"/>
            <a:ext cx="6923088" cy="4525962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400"/>
              <a:t>   Октябрьской революции Андреев не принял. Он жил в это время с семьей на даче в в деревне Нейвала близ Мустамяки (Финляндия) и в декабре 1917 после получения Финляндией самостоятельности оказался в эмиграции. Там пером публициста обличал коммунистическое засилье на родине.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/>
              <a:t>   Его последнее произведение, незаконченный роман-памфлет «Дневник Сатаны» опубликован в 1921 году. </a:t>
            </a:r>
          </a:p>
        </p:txBody>
      </p:sp>
      <p:pic>
        <p:nvPicPr>
          <p:cNvPr id="15365" name="Picture 5" descr="Л. Андреев. 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488" y="260350"/>
            <a:ext cx="1908175" cy="27447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76600" y="1557338"/>
            <a:ext cx="5867400" cy="4525962"/>
          </a:xfrm>
        </p:spPr>
        <p:txBody>
          <a:bodyPr/>
          <a:lstStyle/>
          <a:p>
            <a:pPr>
              <a:buFontTx/>
              <a:buNone/>
            </a:pPr>
            <a:r>
              <a:rPr lang="ru-RU" sz="2800" i="1"/>
              <a:t>«…Леонид Андреев, который жил в писателе Леониде Николаевиче, был бесконечно одинок, не признан и всегда обращен лицом в провал черного окна. В такое окно и пришла к нему последняя гостья в черной маске - смерть". </a:t>
            </a:r>
            <a:endParaRPr lang="ru-RU" sz="2800"/>
          </a:p>
          <a:p>
            <a:pPr>
              <a:buFontTx/>
              <a:buNone/>
            </a:pPr>
            <a:r>
              <a:rPr lang="ru-RU" sz="2800"/>
              <a:t>    </a:t>
            </a:r>
            <a:r>
              <a:rPr lang="ru-RU" sz="2000" i="1"/>
              <a:t>Блок А.А. «Памяти Леонида Андреева».</a:t>
            </a:r>
          </a:p>
          <a:p>
            <a:pPr>
              <a:buFontTx/>
              <a:buNone/>
            </a:pPr>
            <a:endParaRPr lang="ru-RU" sz="2000" i="1"/>
          </a:p>
        </p:txBody>
      </p:sp>
      <p:pic>
        <p:nvPicPr>
          <p:cNvPr id="31748" name="Picture 4" descr="AndreevL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76250"/>
            <a:ext cx="2843212" cy="31353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557338"/>
            <a:ext cx="4752975" cy="4525962"/>
          </a:xfrm>
        </p:spPr>
        <p:txBody>
          <a:bodyPr/>
          <a:lstStyle/>
          <a:p>
            <a:pPr>
              <a:buFontTx/>
              <a:buNone/>
            </a:pPr>
            <a:r>
              <a:rPr lang="ru-RU"/>
              <a:t>   В 1956 г. его останки были перезахоронены в</a:t>
            </a:r>
          </a:p>
          <a:p>
            <a:pPr>
              <a:buFontTx/>
              <a:buNone/>
            </a:pPr>
            <a:r>
              <a:rPr lang="ru-RU"/>
              <a:t>  г. Ленинграде на Литераторских мостках Волковского кладбища. </a:t>
            </a:r>
            <a:br>
              <a:rPr lang="ru-RU"/>
            </a:br>
            <a:endParaRPr lang="ru-RU"/>
          </a:p>
        </p:txBody>
      </p:sp>
      <p:pic>
        <p:nvPicPr>
          <p:cNvPr id="16394" name="Picture 10" descr="могила Л. Андреева, фото А. &#10;Кизяковског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825" y="836613"/>
            <a:ext cx="3762375" cy="5019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476250"/>
            <a:ext cx="4787900" cy="6048375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400"/>
              <a:t>    21 августа 1991 года, в день 120-летнего юбилея Леонида Андреева, в доме на Пушкарной улице в Орле открылся музей.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/>
              <a:t>    Экспозиция посвящена детским и юношеским годам жизни писателя. Дом, сохранившийся до наших дней почти в своем первозданном виде, помогает понять, как из маленького «пушкаря» Леонид Андреев стал одним из самых популярных писателей начала XX века.</a:t>
            </a:r>
          </a:p>
        </p:txBody>
      </p:sp>
      <p:pic>
        <p:nvPicPr>
          <p:cNvPr id="17415" name="Picture 7" descr="Дом-музей Леонида Андреева"/>
          <p:cNvPicPr>
            <a:picLocks noChangeAspect="1" noChangeArrowheads="1"/>
          </p:cNvPicPr>
          <p:nvPr/>
        </p:nvPicPr>
        <p:blipFill>
          <a:blip r:embed="rId2" cstate="print"/>
          <a:srcRect l="4199" t="2400" r="3465" b="1559"/>
          <a:stretch>
            <a:fillRect/>
          </a:stretch>
        </p:blipFill>
        <p:spPr bwMode="auto">
          <a:xfrm>
            <a:off x="4645025" y="1412875"/>
            <a:ext cx="4498975" cy="40973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2339975" y="2205038"/>
            <a:ext cx="4495800" cy="2879725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400"/>
              <a:t>    К сожалению, в экспозиции музея сохранилось мало подлинников. Но самый красивый экспонат-рояль семьи Андреевых, после многих приключений был возвращен в дом. </a:t>
            </a:r>
            <a:br>
              <a:rPr lang="ru-RU" sz="2400"/>
            </a:br>
            <a:endParaRPr lang="ru-RU" sz="2400"/>
          </a:p>
        </p:txBody>
      </p:sp>
      <p:pic>
        <p:nvPicPr>
          <p:cNvPr id="41990" name="Picture 6" descr="Гостиная и кабинет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4652963"/>
            <a:ext cx="2922587" cy="1944687"/>
          </a:xfrm>
          <a:prstGeom prst="rect">
            <a:avLst/>
          </a:prstGeom>
          <a:noFill/>
        </p:spPr>
      </p:pic>
      <p:pic>
        <p:nvPicPr>
          <p:cNvPr id="41991" name="Picture 7" descr="Кабинет. Музей Л.Н.Андреева. 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525" y="4652963"/>
            <a:ext cx="2922588" cy="1957387"/>
          </a:xfrm>
          <a:prstGeom prst="rect">
            <a:avLst/>
          </a:prstGeom>
          <a:noFill/>
        </p:spPr>
      </p:pic>
      <p:pic>
        <p:nvPicPr>
          <p:cNvPr id="41992" name="Picture 8" descr="Гостиная. Музей Л.Н.Андреева. 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1863" y="260350"/>
            <a:ext cx="2919412" cy="1905000"/>
          </a:xfrm>
          <a:prstGeom prst="rect">
            <a:avLst/>
          </a:prstGeom>
          <a:noFill/>
        </p:spPr>
      </p:pic>
      <p:pic>
        <p:nvPicPr>
          <p:cNvPr id="41993" name="Picture 9" descr="Музей Л.Н.Андреева.  г. Орёл, 2-я Пушкарная, 41.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260350"/>
            <a:ext cx="2919413" cy="1930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5" name="Picture 5" descr="Леонид Николаевич Андреев"/>
          <p:cNvPicPr>
            <a:picLocks noChangeAspect="1" noChangeArrowheads="1"/>
          </p:cNvPicPr>
          <p:nvPr/>
        </p:nvPicPr>
        <p:blipFill>
          <a:blip r:embed="rId2" cstate="print"/>
          <a:srcRect b="15428"/>
          <a:stretch>
            <a:fillRect/>
          </a:stretch>
        </p:blipFill>
        <p:spPr bwMode="auto">
          <a:xfrm>
            <a:off x="2343150" y="95250"/>
            <a:ext cx="4457700" cy="5638800"/>
          </a:xfrm>
          <a:prstGeom prst="rect">
            <a:avLst/>
          </a:prstGeom>
          <a:noFill/>
        </p:spPr>
      </p:pic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1835150" y="5734050"/>
            <a:ext cx="5338763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/>
              <a:t>Бюст русского писателя Л.Н. Андреева у здания</a:t>
            </a:r>
            <a:br>
              <a:rPr lang="ru-RU"/>
            </a:br>
            <a:r>
              <a:rPr lang="ru-RU"/>
              <a:t>юридического факультета Орловского</a:t>
            </a:r>
            <a:br>
              <a:rPr lang="ru-RU"/>
            </a:br>
            <a:r>
              <a:rPr lang="ru-RU"/>
              <a:t>Государственного университета 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7" name="Picture 5" descr="Толстой и Леонид Андреев. Фотография В. Ф. Булгаков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333375"/>
            <a:ext cx="3209925" cy="4714875"/>
          </a:xfrm>
          <a:prstGeom prst="rect">
            <a:avLst/>
          </a:prstGeom>
          <a:noFill/>
        </p:spPr>
      </p:pic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323850" y="5157788"/>
            <a:ext cx="6861175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/>
              <a:t>ТОЛСТОЙ И ЛЕОНИД АНДРЕЕВ</a:t>
            </a:r>
            <a:br>
              <a:rPr lang="ru-RU"/>
            </a:br>
            <a:r>
              <a:rPr lang="ru-RU"/>
              <a:t>Фотография В. Ф. Булгакова, 22 апреля 1910 г., Ясная Поляна</a:t>
            </a:r>
            <a:br>
              <a:rPr lang="ru-RU"/>
            </a:br>
            <a:r>
              <a:rPr lang="ru-RU"/>
              <a:t>Институт русской литературы АН СССР, Ленинград </a:t>
            </a:r>
          </a:p>
        </p:txBody>
      </p:sp>
      <p:pic>
        <p:nvPicPr>
          <p:cNvPr id="33799" name="Picture 7" descr="Л. Андреев. Авторская фотография.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825" y="333375"/>
            <a:ext cx="3448050" cy="47069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476250"/>
            <a:ext cx="4038600" cy="45259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600" b="1"/>
              <a:t>Рассказы</a:t>
            </a:r>
            <a:r>
              <a:rPr lang="ru-RU" sz="1600"/>
              <a:t/>
            </a:r>
            <a:br>
              <a:rPr lang="ru-RU" sz="1600"/>
            </a:br>
            <a:r>
              <a:rPr lang="ru-RU" sz="1600"/>
              <a:t>«Ангелочек» (1899) </a:t>
            </a:r>
            <a:br>
              <a:rPr lang="ru-RU" sz="1600"/>
            </a:br>
            <a:r>
              <a:rPr lang="ru-RU" sz="1600"/>
              <a:t>«Баргамот и Гараська» (1898) </a:t>
            </a:r>
            <a:br>
              <a:rPr lang="ru-RU" sz="1600"/>
            </a:br>
            <a:r>
              <a:rPr lang="ru-RU" sz="1600"/>
              <a:t>«Бездна» (1901, стал основой одноименной оперы В.Ребикова, 1907) </a:t>
            </a:r>
            <a:br>
              <a:rPr lang="ru-RU" sz="1600"/>
            </a:br>
            <a:r>
              <a:rPr lang="ru-RU" sz="1600"/>
              <a:t>«Бен-Товит» (1905) </a:t>
            </a:r>
            <a:br>
              <a:rPr lang="ru-RU" sz="1600"/>
            </a:br>
            <a:r>
              <a:rPr lang="ru-RU" sz="1600"/>
              <a:t>«Большой шлем» (1899) </a:t>
            </a:r>
            <a:br>
              <a:rPr lang="ru-RU" sz="1600"/>
            </a:br>
            <a:r>
              <a:rPr lang="ru-RU" sz="1600"/>
              <a:t>«В подвале» (1901) </a:t>
            </a:r>
            <a:br>
              <a:rPr lang="ru-RU" sz="1600"/>
            </a:br>
            <a:r>
              <a:rPr lang="ru-RU" sz="1600"/>
              <a:t>«В тёмную даль» (1900) </a:t>
            </a:r>
            <a:br>
              <a:rPr lang="ru-RU" sz="1600"/>
            </a:br>
            <a:r>
              <a:rPr lang="ru-RU" sz="1600"/>
              <a:t>«Герман и Марта» (1914) </a:t>
            </a:r>
            <a:br>
              <a:rPr lang="ru-RU" sz="1600"/>
            </a:br>
            <a:r>
              <a:rPr lang="ru-RU" sz="1600"/>
              <a:t>«Город» (1902) </a:t>
            </a:r>
            <a:br>
              <a:rPr lang="ru-RU" sz="1600"/>
            </a:br>
            <a:r>
              <a:rPr lang="ru-RU" sz="1600"/>
              <a:t>«Губернатор» (1905) </a:t>
            </a:r>
            <a:br>
              <a:rPr lang="ru-RU" sz="1600"/>
            </a:br>
            <a:r>
              <a:rPr lang="ru-RU" sz="1600"/>
              <a:t>«Два письма» (1916) </a:t>
            </a:r>
            <a:br>
              <a:rPr lang="ru-RU" sz="1600"/>
            </a:br>
            <a:r>
              <a:rPr lang="ru-RU" sz="1600"/>
              <a:t>«Елеазар» (1907) </a:t>
            </a:r>
            <a:br>
              <a:rPr lang="ru-RU" sz="1600"/>
            </a:br>
            <a:r>
              <a:rPr lang="ru-RU" sz="1600"/>
              <a:t>«Жертва» (1916) </a:t>
            </a:r>
            <a:br>
              <a:rPr lang="ru-RU" sz="1600"/>
            </a:br>
            <a:r>
              <a:rPr lang="ru-RU" sz="1600"/>
              <a:t>«Жили-были» (1901) </a:t>
            </a:r>
            <a:br>
              <a:rPr lang="ru-RU" sz="1600"/>
            </a:br>
            <a:r>
              <a:rPr lang="ru-RU" sz="1600"/>
              <a:t>«Земля» (1913) </a:t>
            </a:r>
            <a:br>
              <a:rPr lang="ru-RU" sz="1600"/>
            </a:br>
            <a:r>
              <a:rPr lang="ru-RU" sz="1600"/>
              <a:t>«Иван Иванович» (1908)</a:t>
            </a:r>
            <a:br>
              <a:rPr lang="ru-RU" sz="1600"/>
            </a:br>
            <a:r>
              <a:rPr lang="ru-RU" sz="1600"/>
              <a:t>«Из жизни штабс-капитана Каблукова» (1898) </a:t>
            </a:r>
            <a:br>
              <a:rPr lang="ru-RU" sz="1600"/>
            </a:br>
            <a:r>
              <a:rPr lang="ru-RU" sz="1600"/>
              <a:t>«Из рассказа, который никогда не будет окончен» (1907) </a:t>
            </a:r>
            <a:br>
              <a:rPr lang="ru-RU" sz="1600"/>
            </a:br>
            <a:r>
              <a:rPr lang="ru-RU" sz="1600"/>
              <a:t>«Иностранец» (1901) </a:t>
            </a:r>
            <a:br>
              <a:rPr lang="ru-RU" sz="1600"/>
            </a:br>
            <a:r>
              <a:rPr lang="ru-RU" sz="1600"/>
              <a:t>«Красный смех» (1904) </a:t>
            </a:r>
            <a:br>
              <a:rPr lang="ru-RU" sz="1600"/>
            </a:br>
            <a:r>
              <a:rPr lang="ru-RU" sz="1600"/>
              <a:t>«Кусака» (1901) </a:t>
            </a:r>
            <a:br>
              <a:rPr lang="ru-RU" sz="1600"/>
            </a:br>
            <a:r>
              <a:rPr lang="ru-RU" sz="1600"/>
              <a:t>«Марсельеза» (1905) </a:t>
            </a:r>
            <a:br>
              <a:rPr lang="ru-RU" sz="1600"/>
            </a:br>
            <a:r>
              <a:rPr lang="ru-RU" sz="1600"/>
              <a:t>«Мельком» (1899) </a:t>
            </a:r>
            <a:br>
              <a:rPr lang="ru-RU" sz="1600"/>
            </a:br>
            <a:r>
              <a:rPr lang="ru-RU" sz="1600"/>
              <a:t>«Мои записки» (1908) </a:t>
            </a:r>
            <a:br>
              <a:rPr lang="ru-RU" sz="1600"/>
            </a:br>
            <a:r>
              <a:rPr lang="ru-RU" sz="1600"/>
              <a:t>«Молчание» (1900) </a:t>
            </a:r>
            <a:br>
              <a:rPr lang="ru-RU" sz="1600"/>
            </a:br>
            <a:r>
              <a:rPr lang="ru-RU" sz="1600"/>
              <a:t>«Мысль» (1902) </a:t>
            </a:r>
            <a:br>
              <a:rPr lang="ru-RU" sz="1600"/>
            </a:br>
            <a:endParaRPr lang="ru-RU" sz="1600"/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643438" y="188913"/>
            <a:ext cx="4038600" cy="452596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600"/>
              <a:t>«Нет прощения» (1904)</a:t>
            </a:r>
            <a:br>
              <a:rPr lang="ru-RU" sz="1600"/>
            </a:br>
            <a:r>
              <a:rPr lang="ru-RU" sz="1600"/>
              <a:t>«Он» (1913) </a:t>
            </a:r>
            <a:br>
              <a:rPr lang="ru-RU" sz="1600"/>
            </a:br>
            <a:r>
              <a:rPr lang="ru-RU" sz="1600"/>
              <a:t>«Ослы» (1915) </a:t>
            </a:r>
            <a:br>
              <a:rPr lang="ru-RU" sz="1600"/>
            </a:br>
            <a:r>
              <a:rPr lang="ru-RU" sz="1600"/>
              <a:t>«Петька на даче» (1899) </a:t>
            </a:r>
            <a:br>
              <a:rPr lang="ru-RU" sz="1600"/>
            </a:br>
            <a:r>
              <a:rPr lang="ru-RU" sz="1600"/>
              <a:t>«Полёт» (1913) </a:t>
            </a:r>
            <a:br>
              <a:rPr lang="ru-RU" sz="1600"/>
            </a:br>
            <a:r>
              <a:rPr lang="ru-RU" sz="1600"/>
              <a:t>«Правила добра» (1911) </a:t>
            </a:r>
            <a:br>
              <a:rPr lang="ru-RU" sz="1600"/>
            </a:br>
            <a:r>
              <a:rPr lang="ru-RU" sz="1600"/>
              <a:t>«Предстояла кража» (1902) </a:t>
            </a:r>
            <a:br>
              <a:rPr lang="ru-RU" sz="1600"/>
            </a:br>
            <a:r>
              <a:rPr lang="ru-RU" sz="1600"/>
              <a:t>«Рассказ змеи о том, как у неё появились ядовитые зубы» (1910) </a:t>
            </a:r>
            <a:br>
              <a:rPr lang="ru-RU" sz="1600"/>
            </a:br>
            <a:r>
              <a:rPr lang="ru-RU" sz="1600"/>
              <a:t>«Рассказ о Сергее Петровиче» (1900) </a:t>
            </a:r>
            <a:br>
              <a:rPr lang="ru-RU" sz="1600"/>
            </a:br>
            <a:r>
              <a:rPr lang="ru-RU" sz="1600"/>
              <a:t>«Рассказ о семи повешенных» (1909) </a:t>
            </a:r>
            <a:br>
              <a:rPr lang="ru-RU" sz="1600"/>
            </a:br>
            <a:r>
              <a:rPr lang="ru-RU" sz="1600"/>
              <a:t>«Случай» (1901) </a:t>
            </a:r>
            <a:br>
              <a:rPr lang="ru-RU" sz="1600"/>
            </a:br>
            <a:r>
              <a:rPr lang="ru-RU" sz="1600"/>
              <a:t>«Стена» (1901) </a:t>
            </a:r>
            <a:br>
              <a:rPr lang="ru-RU" sz="1600"/>
            </a:br>
            <a:r>
              <a:rPr lang="ru-RU" sz="1600"/>
              <a:t>«Так было» (1906) </a:t>
            </a:r>
            <a:br>
              <a:rPr lang="ru-RU" sz="1600"/>
            </a:br>
            <a:r>
              <a:rPr lang="ru-RU" sz="1600"/>
              <a:t>«Тьма» (1907) </a:t>
            </a:r>
            <a:br>
              <a:rPr lang="ru-RU" sz="1600"/>
            </a:br>
            <a:r>
              <a:rPr lang="ru-RU" sz="1600"/>
              <a:t>«У окна» (1899)</a:t>
            </a:r>
            <a:br>
              <a:rPr lang="ru-RU" sz="1600"/>
            </a:br>
            <a:r>
              <a:rPr lang="ru-RU" sz="1600" b="1"/>
              <a:t>Пьесы</a:t>
            </a:r>
            <a:r>
              <a:rPr lang="ru-RU" sz="1600"/>
              <a:t/>
            </a:r>
            <a:br>
              <a:rPr lang="ru-RU" sz="1600"/>
            </a:br>
            <a:r>
              <a:rPr lang="ru-RU" sz="1600"/>
              <a:t>«Анатэма» (1909) </a:t>
            </a:r>
            <a:br>
              <a:rPr lang="ru-RU" sz="1600"/>
            </a:br>
            <a:r>
              <a:rPr lang="ru-RU" sz="1600"/>
              <a:t>«Анфиса» (1910) </a:t>
            </a:r>
            <a:br>
              <a:rPr lang="ru-RU" sz="1600"/>
            </a:br>
            <a:r>
              <a:rPr lang="ru-RU" sz="1600"/>
              <a:t>«Дни нашей жизни» (1909) </a:t>
            </a:r>
            <a:br>
              <a:rPr lang="ru-RU" sz="1600"/>
            </a:br>
            <a:r>
              <a:rPr lang="ru-RU" sz="1600"/>
              <a:t>«Жизнь человека» (1907) </a:t>
            </a:r>
            <a:br>
              <a:rPr lang="ru-RU" sz="1600"/>
            </a:br>
            <a:r>
              <a:rPr lang="ru-RU" sz="1600"/>
              <a:t>«К звёздам» (1906) </a:t>
            </a:r>
            <a:br>
              <a:rPr lang="ru-RU" sz="1600"/>
            </a:br>
            <a:r>
              <a:rPr lang="ru-RU" sz="1600"/>
              <a:t>«Савва» (1907) </a:t>
            </a:r>
            <a:br>
              <a:rPr lang="ru-RU" sz="1600"/>
            </a:br>
            <a:r>
              <a:rPr lang="ru-RU" sz="1600"/>
              <a:t>«Царь Голод» (1908) </a:t>
            </a:r>
            <a:br>
              <a:rPr lang="ru-RU" sz="1600"/>
            </a:br>
            <a:r>
              <a:rPr lang="ru-RU" sz="1600"/>
              <a:t>«Gaudeamus» (1910) </a:t>
            </a:r>
            <a:br>
              <a:rPr lang="ru-RU" sz="1600"/>
            </a:br>
            <a:r>
              <a:rPr lang="ru-RU" sz="1600" b="1"/>
              <a:t>Романы и повести</a:t>
            </a:r>
            <a:r>
              <a:rPr lang="ru-RU" sz="1600"/>
              <a:t/>
            </a:r>
            <a:br>
              <a:rPr lang="ru-RU" sz="1600"/>
            </a:br>
            <a:r>
              <a:rPr lang="ru-RU" sz="1600"/>
              <a:t>«Дневник Сатаны» (1919) — не окончен </a:t>
            </a:r>
            <a:br>
              <a:rPr lang="ru-RU" sz="1600"/>
            </a:br>
            <a:r>
              <a:rPr lang="ru-RU" sz="1600"/>
              <a:t>«Жизнь Василия Фивейского» (1903) </a:t>
            </a:r>
            <a:br>
              <a:rPr lang="ru-RU" sz="1600"/>
            </a:br>
            <a:r>
              <a:rPr lang="ru-RU" sz="1600"/>
              <a:t>«Иго войны» (1916) </a:t>
            </a:r>
            <a:br>
              <a:rPr lang="ru-RU" sz="1600"/>
            </a:br>
            <a:r>
              <a:rPr lang="ru-RU" sz="1600"/>
              <a:t>«Иуда Искариот» (1907) </a:t>
            </a:r>
            <a:br>
              <a:rPr lang="ru-RU" sz="1600"/>
            </a:br>
            <a:r>
              <a:rPr lang="ru-RU" sz="1600"/>
              <a:t>«Сашка Жегулёв» (1911) </a:t>
            </a:r>
            <a:br>
              <a:rPr lang="ru-RU" sz="1600"/>
            </a:br>
            <a:endParaRPr lang="ru-RU" sz="160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Источники: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>
                <a:hlinkClick r:id="rId2"/>
              </a:rPr>
              <a:t>http://andreev.org.ru/</a:t>
            </a:r>
            <a:endParaRPr lang="ru-RU"/>
          </a:p>
          <a:p>
            <a:r>
              <a:rPr lang="ru-RU">
                <a:hlinkClick r:id="rId3"/>
              </a:rPr>
              <a:t>http://leonidandreev.ru/biography/bogdanov.htm</a:t>
            </a:r>
            <a:endParaRPr lang="ru-RU"/>
          </a:p>
          <a:p>
            <a:r>
              <a:rPr lang="ru-RU"/>
              <a:t>http://maximgorkiy.narod.ru/pov/l_andreev.htm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5229225"/>
            <a:ext cx="8229600" cy="4525963"/>
          </a:xfrm>
        </p:spPr>
        <p:txBody>
          <a:bodyPr/>
          <a:lstStyle/>
          <a:p>
            <a:pPr>
              <a:buFontTx/>
              <a:buNone/>
            </a:pPr>
            <a:r>
              <a:rPr lang="ru-RU"/>
              <a:t>   В 1930 году вышел последний сборник рассказов Л. Андреева, а потом - долгие годы умолчания. </a:t>
            </a:r>
          </a:p>
        </p:txBody>
      </p:sp>
      <p:pic>
        <p:nvPicPr>
          <p:cNvPr id="26628" name="Picture 4" descr="Антикварная книга: Полное собрание сочинений Леонида Андреева. Андреев Л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413" y="188913"/>
            <a:ext cx="3810000" cy="50768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ru-RU" b="1" i="1"/>
              <a:t>Работа выполнена учителем русского языка и литературы </a:t>
            </a:r>
          </a:p>
          <a:p>
            <a:pPr algn="ctr">
              <a:buFontTx/>
              <a:buNone/>
            </a:pPr>
            <a:r>
              <a:rPr lang="ru-RU" b="1" i="1"/>
              <a:t>МОУ СОШ №1 г. Лобня </a:t>
            </a:r>
          </a:p>
          <a:p>
            <a:pPr algn="ctr">
              <a:buFontTx/>
              <a:buNone/>
            </a:pPr>
            <a:r>
              <a:rPr lang="ru-RU" b="1" i="1" u="sng"/>
              <a:t>Бычковой Наталией Михайловной.</a:t>
            </a:r>
          </a:p>
          <a:p>
            <a:pPr algn="ctr">
              <a:buFontTx/>
              <a:buNone/>
            </a:pPr>
            <a:r>
              <a:rPr lang="ru-RU" b="1" i="1"/>
              <a:t>Апрель 2009 г.</a:t>
            </a:r>
          </a:p>
          <a:p>
            <a:pPr algn="ctr">
              <a:buFontTx/>
              <a:buNone/>
            </a:pPr>
            <a:endParaRPr lang="ru-RU" b="1" i="1"/>
          </a:p>
          <a:p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13075" y="836613"/>
            <a:ext cx="6130925" cy="5145087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800"/>
              <a:t>    Второе "открытие" творчества Леонида Андреева, как части всей предреволюционной литературы, произошло в нашей стране в 1956 году, с выходом сборника "Рассказов". Открытие это продолжается уже больше тридцати лет, но и нынешнее шеститомное собрание сочинений - лишь этап постижения этого замечательного писателя</a:t>
            </a:r>
            <a:r>
              <a:rPr lang="ru-RU" sz="2800" b="1"/>
              <a:t>.</a:t>
            </a:r>
          </a:p>
        </p:txBody>
      </p:sp>
      <p:pic>
        <p:nvPicPr>
          <p:cNvPr id="25606" name="Picture 6" descr="br18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260350"/>
            <a:ext cx="2789238" cy="3873500"/>
          </a:xfrm>
          <a:prstGeom prst="rect">
            <a:avLst/>
          </a:prstGeom>
          <a:noFill/>
        </p:spPr>
      </p:pic>
      <p:pic>
        <p:nvPicPr>
          <p:cNvPr id="25607" name="Picture 7" descr="Леонид Андреев, Ангелоче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350" y="3573463"/>
            <a:ext cx="1762125" cy="28098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427538" y="333375"/>
            <a:ext cx="4038600" cy="4525963"/>
          </a:xfrm>
        </p:spPr>
        <p:txBody>
          <a:bodyPr/>
          <a:lstStyle/>
          <a:p>
            <a:pPr>
              <a:buFontTx/>
              <a:buNone/>
            </a:pPr>
            <a:r>
              <a:rPr lang="ru-RU"/>
              <a:t>   Андреев, Леонид Николаевич родился 9(21) августа в Орле в 1871 году. </a:t>
            </a:r>
          </a:p>
          <a:p>
            <a:pPr>
              <a:buFontTx/>
              <a:buNone/>
            </a:pPr>
            <a:r>
              <a:rPr lang="ru-RU"/>
              <a:t>   </a:t>
            </a:r>
          </a:p>
        </p:txBody>
      </p:sp>
      <p:sp>
        <p:nvSpPr>
          <p:cNvPr id="4114" name="Rectangle 18"/>
          <p:cNvSpPr>
            <a:spLocks noGrp="1" noChangeArrowheads="1"/>
          </p:cNvSpPr>
          <p:nvPr>
            <p:ph type="body" sz="half" idx="2"/>
          </p:nvPr>
        </p:nvSpPr>
        <p:spPr>
          <a:xfrm>
            <a:off x="1547813" y="2924175"/>
            <a:ext cx="4038600" cy="4525963"/>
          </a:xfrm>
        </p:spPr>
        <p:txBody>
          <a:bodyPr/>
          <a:lstStyle/>
          <a:p>
            <a:pPr>
              <a:buFontTx/>
              <a:buNone/>
            </a:pPr>
            <a:r>
              <a:rPr lang="ru-RU"/>
              <a:t>   Детство Леонид помнит "ясным, беззаботным". В шесть лет научился читать "и читал чрезвычайно много, все, что попадалось под руку". </a:t>
            </a:r>
          </a:p>
          <a:p>
            <a:endParaRPr lang="ru-RU"/>
          </a:p>
        </p:txBody>
      </p:sp>
      <p:pic>
        <p:nvPicPr>
          <p:cNvPr id="4101" name="Picture 5" descr="Музей Л.Н.Андреева.  г. Орёл, 2-я Пушкарная, 41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333375"/>
            <a:ext cx="3473450" cy="2295525"/>
          </a:xfrm>
          <a:prstGeom prst="rect">
            <a:avLst/>
          </a:prstGeom>
          <a:noFill/>
        </p:spPr>
      </p:pic>
      <p:pic>
        <p:nvPicPr>
          <p:cNvPr id="4110" name="Picture 14" descr="Л.Н.Андреев с матерью. 1900-е год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525" y="2492375"/>
            <a:ext cx="3027363" cy="41417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260350"/>
            <a:ext cx="8518525" cy="452596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800" b="1"/>
              <a:t>   </a:t>
            </a:r>
            <a:r>
              <a:rPr lang="ru-RU" sz="2400"/>
              <a:t>Учился в Орловской классической гимназии (1882-91) и, по собственному указанию в небольшой автобиографии, "учился скверно, в седьмом классе целый год носил звание последнего ученика и за поведение имел не свыше четырех, а иногда три". Уже в гимназии Андреев открыл в себе дар слова: списывая задачки у друзей, он взамен писал за них сочинения, с увлечением варьируя манеры. Склонность к стилизации проявилась потом и в литературных опытах, когда, разбирая произведения известных писателей, он старался подделываться "под Чехова", "под Гаршина", "под Толстого". </a:t>
            </a:r>
          </a:p>
        </p:txBody>
      </p:sp>
      <p:pic>
        <p:nvPicPr>
          <p:cNvPr id="5125" name="Picture 5" descr="Орловская классическая гимназия, где учился Л.Н. Андреев. Современный снимок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213" y="4437063"/>
            <a:ext cx="3676650" cy="22383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716463" y="549275"/>
            <a:ext cx="4038600" cy="4525963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400"/>
              <a:t>   Но в гимназические годы Андреев о писательстве не помышлял и всерьез занимался только... рисованием. Однако в Орле никаких возможностей учиться живописи не было, то "все дело ограничилось бесплодным дилетантизмом". И не раз потом сокрушался уже известный писатель о неразвитом своем таланте художника,- таланте, то и дело заставлявшем его бросать перо и браться за кисть или карандаш. </a:t>
            </a:r>
          </a:p>
        </p:txBody>
      </p:sp>
      <p:sp>
        <p:nvSpPr>
          <p:cNvPr id="6154" name="Rectangle 10"/>
          <p:cNvSpPr>
            <a:spLocks noChangeArrowheads="1"/>
          </p:cNvSpPr>
          <p:nvPr/>
        </p:nvSpPr>
        <p:spPr bwMode="auto">
          <a:xfrm>
            <a:off x="468313" y="4724400"/>
            <a:ext cx="3924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/>
              <a:t/>
            </a:r>
            <a:br>
              <a:rPr lang="ru-RU"/>
            </a:br>
            <a:endParaRPr lang="ru-RU"/>
          </a:p>
        </p:txBody>
      </p:sp>
      <p:pic>
        <p:nvPicPr>
          <p:cNvPr id="6156" name="Picture 12" descr="Портрет Анастасии Николаевны Андреево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549275"/>
            <a:ext cx="3232150" cy="4421188"/>
          </a:xfrm>
          <a:prstGeom prst="rect">
            <a:avLst/>
          </a:prstGeom>
          <a:noFill/>
        </p:spPr>
      </p:pic>
      <p:sp>
        <p:nvSpPr>
          <p:cNvPr id="6157" name="Rectangle 13"/>
          <p:cNvSpPr>
            <a:spLocks noChangeArrowheads="1"/>
          </p:cNvSpPr>
          <p:nvPr/>
        </p:nvSpPr>
        <p:spPr bwMode="auto">
          <a:xfrm>
            <a:off x="468313" y="5229225"/>
            <a:ext cx="388778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/>
              <a:t>Портрет матери, выполненный Леонидом Андреевым в 1910 году и в 1913 году подаренный брату Павлу.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268413"/>
            <a:ext cx="6275387" cy="456882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800"/>
              <a:t>   Помимо рисования, орловской природы и уличных боев, жизнь Андреева-гимназиста заполняли книги. Увиденные на окрестных улицах персонажи пока еще даже не задуманных рассказов - Баргамот и Гараська, Сазонка и Сениста ("Гостинец"), Сашка ("Ангелочек") и другие - жили в сознании будущего писателя вместе с героями Диккенса, Жюля Верна, Майна Рида...</a:t>
            </a:r>
          </a:p>
        </p:txBody>
      </p:sp>
      <p:pic>
        <p:nvPicPr>
          <p:cNvPr id="27653" name="Picture 5" descr="Л.Н. Андрее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588" y="260350"/>
            <a:ext cx="2133600" cy="38671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0" y="476250"/>
            <a:ext cx="4321175" cy="574992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000"/>
              <a:t>    </a:t>
            </a:r>
            <a:r>
              <a:rPr lang="ru-RU" sz="2400"/>
              <a:t>Окончив гимназию, Андреев поступил на юридический факультет Петербургского университета. К этому времени материальные условия семьи чрезвычайно ухудшились.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/>
              <a:t>    Отец умер, и пришлось сильно нуждаться, даже голодать. На эту тему написан первый рассказ - "о голодном студенте. Я плакал, когда писал его, а в редакции, когда мне возвращали рукопись, смеялись". </a:t>
            </a:r>
          </a:p>
        </p:txBody>
      </p:sp>
      <p:pic>
        <p:nvPicPr>
          <p:cNvPr id="7177" name="Picture 9" descr="AndreevL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549275"/>
            <a:ext cx="3246437" cy="37655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</TotalTime>
  <Words>1633</Words>
  <Application>Microsoft Office PowerPoint</Application>
  <PresentationFormat>Экран (4:3)</PresentationFormat>
  <Paragraphs>59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2" baseType="lpstr">
      <vt:lpstr>Arial</vt:lpstr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Источники:</vt:lpstr>
      <vt:lpstr>Слайд 30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127</cp:revision>
  <dcterms:created xsi:type="dcterms:W3CDTF">2009-04-18T14:17:48Z</dcterms:created>
  <dcterms:modified xsi:type="dcterms:W3CDTF">2012-02-27T19:54:45Z</dcterms:modified>
</cp:coreProperties>
</file>