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B953697-14E9-4877-91B0-5175EF4D168F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7871FC1-4E24-41A9-8F77-2A460F10D6FF}" type="datetimeFigureOut">
              <a:rPr lang="ru-RU" smtClean="0"/>
              <a:t>28.08.2014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A8555F1-35D4-4FF6-AB81-5139C5AAF5D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197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Вводный инструктаж по технике безопасности на уроках физической культуры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b="1" i="1" dirty="0" smtClean="0">
              <a:solidFill>
                <a:schemeClr val="accent1"/>
              </a:solidFill>
            </a:endParaRPr>
          </a:p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Автор: учитель физкультуры ГБОУ лицея №1502 при МЭИ</a:t>
            </a:r>
          </a:p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Степанова Т.В.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8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1052736"/>
            <a:ext cx="8218487" cy="5576888"/>
          </a:xfrm>
        </p:spPr>
        <p:txBody>
          <a:bodyPr/>
          <a:lstStyle/>
          <a:p>
            <a:pPr lvl="0"/>
            <a:r>
              <a:rPr lang="ru-RU" dirty="0"/>
              <a:t>Учащимся запрещается заходить в зал без разрешения учителя.</a:t>
            </a:r>
          </a:p>
          <a:p>
            <a:pPr lvl="0"/>
            <a:r>
              <a:rPr lang="ru-RU" dirty="0"/>
              <a:t>Запрещается самостоятельно  брать спортивный инвентарь в тренерской комнате и в зале.</a:t>
            </a:r>
          </a:p>
          <a:p>
            <a:pPr lvl="0"/>
            <a:r>
              <a:rPr lang="ru-RU" dirty="0"/>
              <a:t>Запрещается входить в спортивный зал с жевательной резинкой.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20827"/>
            <a:ext cx="2857500" cy="200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12976"/>
            <a:ext cx="3839319" cy="2703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716016" y="3140968"/>
            <a:ext cx="3888432" cy="28803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4716016" y="3140968"/>
            <a:ext cx="3888432" cy="28803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539552" y="4077072"/>
            <a:ext cx="2039119" cy="2039119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28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18740" y="1484784"/>
            <a:ext cx="8218487" cy="5289550"/>
          </a:xfrm>
        </p:spPr>
        <p:txBody>
          <a:bodyPr/>
          <a:lstStyle/>
          <a:p>
            <a:pPr lvl="0"/>
            <a:r>
              <a:rPr lang="ru-RU" dirty="0"/>
              <a:t>После болезни учащиеся должны предоставить учителю справку и обязаны присутствовать с классом на уроке.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12976"/>
            <a:ext cx="190500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17465"/>
            <a:ext cx="3672408" cy="209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653136"/>
            <a:ext cx="26860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38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1739011"/>
            <a:ext cx="8568952" cy="5145087"/>
          </a:xfrm>
        </p:spPr>
        <p:txBody>
          <a:bodyPr/>
          <a:lstStyle/>
          <a:p>
            <a:pPr lvl="0"/>
            <a:r>
              <a:rPr lang="ru-RU" sz="3200" dirty="0"/>
              <a:t>Учащиеся должны бережно относится к спортивному оборудованию и инвентарю, использовать его по назначению.</a:t>
            </a:r>
          </a:p>
          <a:p>
            <a:pPr lvl="0"/>
            <a:r>
              <a:rPr lang="ru-RU" sz="3200" dirty="0"/>
              <a:t>Учащиеся должны выполнять требования учителя с первого раза.</a:t>
            </a:r>
          </a:p>
          <a:p>
            <a:pPr lvl="0"/>
            <a:r>
              <a:rPr lang="ru-RU" sz="3200" dirty="0"/>
              <a:t>Учащиеся обязаны знать и выполнять инструкции по технике безопасности.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59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Учащиеся должны: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Переодеться в раздевалке в спортивную форму;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Вынуть из карманов формы ценные вещи и </a:t>
            </a:r>
            <a:r>
              <a:rPr lang="ru-RU" dirty="0" err="1"/>
              <a:t>травмоопасные</a:t>
            </a:r>
            <a:r>
              <a:rPr lang="ru-RU" dirty="0"/>
              <a:t> предметы, снять с себя украшения (кольца, браслеты, цепочки);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Входить в зал с разрешения учителя.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По команде учителя встать в строй для общего построения.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Autofit/>
          </a:bodyPr>
          <a:lstStyle/>
          <a:p>
            <a:r>
              <a:rPr lang="ru-RU" sz="3200" dirty="0"/>
              <a:t>Требования безопасности перед началом занятий.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3904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C00000"/>
                </a:solidFill>
              </a:rPr>
              <a:t>Учащиеся должны: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2800" dirty="0"/>
              <a:t>Внимательно слушать и четко выполнять задания учителя.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2800" dirty="0"/>
              <a:t>Брать спортивный инвентарь и выполнять упражнения по команде учителя.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2800" dirty="0"/>
              <a:t>Во время передвижений смотреть вперед, соблюдая достаточный интервал и дистанцию</a:t>
            </a:r>
            <a:r>
              <a:rPr lang="ru-RU" sz="2800" dirty="0" smtClean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/>
              <a:t>Избегать столкновений с другими учащимися.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800" dirty="0"/>
              <a:t>Во время самостоятельного выполнения упражнений (учебная игра, соревнования и проч.) учащиеся должны учитывать свой уровень физической подготовленности, состояние здоровья и место проведения занятий.</a:t>
            </a:r>
          </a:p>
          <a:p>
            <a:pPr marL="0" lvl="0" indent="0">
              <a:buNone/>
            </a:pPr>
            <a:endParaRPr lang="ru-RU" sz="2800" dirty="0"/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dirty="0"/>
              <a:t>Требования безопасности во </a:t>
            </a:r>
            <a:r>
              <a:rPr lang="ru-RU" dirty="0" smtClean="0"/>
              <a:t>время </a:t>
            </a:r>
            <a:r>
              <a:rPr lang="ru-RU" dirty="0"/>
              <a:t>занятий.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662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59024" y="1253661"/>
            <a:ext cx="8784976" cy="5576888"/>
          </a:xfrm>
        </p:spPr>
        <p:txBody>
          <a:bodyPr/>
          <a:lstStyle/>
          <a:p>
            <a:pPr lvl="0"/>
            <a:endParaRPr lang="ru-RU" dirty="0" smtClean="0"/>
          </a:p>
          <a:p>
            <a:pPr lvl="0"/>
            <a:r>
              <a:rPr lang="ru-RU" dirty="0" smtClean="0"/>
              <a:t>При </a:t>
            </a:r>
            <a:r>
              <a:rPr lang="ru-RU" dirty="0"/>
              <a:t>ухудшении  самочувствия или получения травмы немедленно прекратить занятие и сообщить об этом учителю физкультуры.</a:t>
            </a:r>
          </a:p>
          <a:p>
            <a:endParaRPr lang="ru-RU" dirty="0"/>
          </a:p>
        </p:txBody>
      </p:sp>
      <p:pic>
        <p:nvPicPr>
          <p:cNvPr id="4" name="Рисунок 3" descr="https://encrypted-tbn3.gstatic.com/images?q=tbn:ANd9GcShbZwU4GK8Apwn1MIMDhVpFJE61b3CEP6c-VkscC6IsqyacuCAC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44" y="3120775"/>
            <a:ext cx="3197425" cy="2607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encrypted-tbn2.gstatic.com/images?q=tbn:ANd9GcSctGp_WR2rC3IS7dELv0iWcZtvMHgPaPmjSsjj5PYFUAvW2sx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37230"/>
            <a:ext cx="2430043" cy="2596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979" y="3310569"/>
            <a:ext cx="2430043" cy="242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45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96950" y="116632"/>
            <a:ext cx="8147050" cy="6477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Учащимся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запрещается: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800" dirty="0">
                <a:solidFill>
                  <a:schemeClr val="bg1">
                    <a:lumMod val="95000"/>
                  </a:schemeClr>
                </a:solidFill>
              </a:rPr>
            </a:b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85961" y="1052736"/>
            <a:ext cx="8506519" cy="584081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Покидать </a:t>
            </a:r>
            <a:r>
              <a:rPr lang="ru-RU" dirty="0"/>
              <a:t>место проведения занятий без разрешения учителя.</a:t>
            </a:r>
          </a:p>
          <a:p>
            <a:r>
              <a:rPr lang="ru-RU" dirty="0"/>
              <a:t>Толкаться, ставить подножки в строю и в движении. </a:t>
            </a:r>
          </a:p>
          <a:p>
            <a:r>
              <a:rPr lang="ru-RU" dirty="0"/>
              <a:t>Пользоваться мобильными телефонами и другими электронными устройствами во время урока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s://encrypted-tbn2.gstatic.com/images?q=tbn:ANd9GcRUNrLaJ_7rL_MMJw8CAUzaMzlxPhwCPYOeCb39IPm2t4r4l49Fmw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58949"/>
            <a:ext cx="3960440" cy="2332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encrypted-tbn1.gstatic.com/images?q=tbn:ANd9GcQrkTqB7E9xcZSePSWs-biG5n62_gX8Te3OcDJAs5DAiI1ZZZVKV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17032"/>
            <a:ext cx="2251033" cy="258868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491880" y="836712"/>
            <a:ext cx="311576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27584" y="3585220"/>
            <a:ext cx="3888432" cy="28803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827584" y="3585220"/>
            <a:ext cx="3888432" cy="28803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940152" y="3717032"/>
            <a:ext cx="2808312" cy="2588688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796136" y="3717032"/>
            <a:ext cx="2808312" cy="2588688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707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1795635"/>
            <a:ext cx="5760639" cy="4751868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Виснуть </a:t>
            </a:r>
            <a:r>
              <a:rPr lang="ru-RU" dirty="0"/>
              <a:t>на баскетбольных кольцах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Мешать </a:t>
            </a:r>
            <a:r>
              <a:rPr lang="ru-RU" dirty="0"/>
              <a:t>и отвлекать при объяснении заданий и выполнении упражнений.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01008"/>
            <a:ext cx="2160241" cy="288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89" y="3645024"/>
            <a:ext cx="2232248" cy="16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Dom\Desktop\untitl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1359228" cy="235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1556792"/>
            <a:ext cx="48965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200" dirty="0">
                <a:solidFill>
                  <a:schemeClr val="tx2"/>
                </a:solidFill>
              </a:rPr>
              <a:t>Залезать на гимнастические лестницы, канаты, шесты без разрешения учителя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669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147248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Учащиеся </a:t>
            </a:r>
            <a:r>
              <a:rPr lang="ru-RU" dirty="0"/>
              <a:t>должны: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Убрать спортивный инвентарь в места его хранения.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Организованно покинуть место проведения занятия.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Переодеться в раздевалке в школьную форму. </a:t>
            </a:r>
            <a:r>
              <a:rPr lang="ru-RU" b="1" dirty="0" smtClean="0">
                <a:solidFill>
                  <a:srgbClr val="FF0000"/>
                </a:solidFill>
              </a:rPr>
              <a:t>Запрещается</a:t>
            </a:r>
            <a:r>
              <a:rPr lang="ru-RU" dirty="0" smtClean="0"/>
              <a:t> </a:t>
            </a:r>
            <a:r>
              <a:rPr lang="ru-RU" dirty="0"/>
              <a:t>оставлять после урока спортивную форму в раздевалке.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Тщательно вымыть руки с мылом.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Требования </a:t>
            </a:r>
            <a:r>
              <a:rPr lang="ru-RU" sz="3200" dirty="0"/>
              <a:t>безопасности по окончании занятий.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4444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Picture 2" descr="C:\Users\Инженер\Desktop\Волейбол\46906712___92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 bwMode="auto">
          <a:xfrm>
            <a:off x="5364088" y="2708920"/>
            <a:ext cx="3446463" cy="3446463"/>
          </a:xfrm>
          <a:prstGeom prst="rect">
            <a:avLst/>
          </a:prstGeom>
          <a:noFill/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611560" y="2204864"/>
            <a:ext cx="8136904" cy="4813995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Соблюдайте правила техники безопасности на уроках физкультуры!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512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Общие требования безопасности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Требования безопасности перед началом занятий.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Требования безопасности во время занятий.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Требования безопасности по окончании занятий.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02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Общие правила безопасности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484784"/>
            <a:ext cx="8507288" cy="4641379"/>
          </a:xfrm>
        </p:spPr>
        <p:txBody>
          <a:bodyPr/>
          <a:lstStyle/>
          <a:p>
            <a:pPr lvl="0"/>
            <a:endParaRPr lang="ru-RU" dirty="0" smtClean="0"/>
          </a:p>
          <a:p>
            <a:pPr lvl="0"/>
            <a:r>
              <a:rPr lang="ru-RU" dirty="0" smtClean="0"/>
              <a:t>К </a:t>
            </a:r>
            <a:r>
              <a:rPr lang="ru-RU" dirty="0"/>
              <a:t>урокам физической культуры допускаются учащиеся, прошедшие медосмотр и имеющие допуск врача.</a:t>
            </a:r>
          </a:p>
          <a:p>
            <a:endParaRPr lang="ru-RU" dirty="0"/>
          </a:p>
        </p:txBody>
      </p:sp>
      <p:pic>
        <p:nvPicPr>
          <p:cNvPr id="11" name="Содержимое 3" descr="heart_doctor_checking_a_hc.gif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652120" y="2975570"/>
            <a:ext cx="3333750" cy="3333750"/>
          </a:xfrm>
        </p:spPr>
      </p:pic>
      <p:pic>
        <p:nvPicPr>
          <p:cNvPr id="4" name="Рисунок 3" descr="http://www.risk.ru/i/post/178/178053_ful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4248472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453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073427"/>
          </a:xfrm>
        </p:spPr>
        <p:txBody>
          <a:bodyPr/>
          <a:lstStyle/>
          <a:p>
            <a:pPr lvl="0"/>
            <a:endParaRPr lang="ru-RU" dirty="0" smtClean="0"/>
          </a:p>
          <a:p>
            <a:pPr lvl="0"/>
            <a:endParaRPr lang="ru-RU" dirty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К </a:t>
            </a:r>
            <a:r>
              <a:rPr lang="ru-RU" dirty="0"/>
              <a:t>урокам физической культуры допускаются учащиеся, прошедшие инструктаж по технике безопасности.</a:t>
            </a: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" name="Содержимое 3" descr="251770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3429000"/>
            <a:ext cx="3762765" cy="329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2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s://encrypted-tbn3.gstatic.com/images?q=tbn:ANd9GcT2TKzxYJUxHxQ2EGZA90O0BdDFnSHrH9lyGdOPw62dY88tJkwP-bJcHw4"/>
          <p:cNvPicPr>
            <a:picLocks noGrp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44" y="2862886"/>
            <a:ext cx="1512168" cy="3387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3076166"/>
            <a:ext cx="2664296" cy="319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88426" y="5186320"/>
            <a:ext cx="2128731" cy="1030031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0" name="Рисунок 9" descr="https://encrypted-tbn0.gstatic.com/images?q=tbn:ANd9GcTTwaSBR7tD-y_vgouadQuzG5dOmsTD7_l0GKXII62eilrXnvCME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47650"/>
            <a:ext cx="2288434" cy="326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52936"/>
            <a:ext cx="2520280" cy="16010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/>
        </p:spPr>
      </p:pic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67545" y="1556792"/>
            <a:ext cx="8353425" cy="1800225"/>
          </a:xfrm>
        </p:spPr>
        <p:txBody>
          <a:bodyPr/>
          <a:lstStyle/>
          <a:p>
            <a:pPr lvl="0"/>
            <a:r>
              <a:rPr lang="ru-RU" dirty="0"/>
              <a:t>К урокам физической культуры допускаются учащиеся  в спортивной форме (одежде и обуви), которая соответствует теме урока и погодным условиям (при занятиях на улице).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10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611560" y="1484784"/>
            <a:ext cx="7966967" cy="2160910"/>
          </a:xfrm>
        </p:spPr>
        <p:txBody>
          <a:bodyPr/>
          <a:lstStyle/>
          <a:p>
            <a:pPr lvl="0"/>
            <a:r>
              <a:rPr lang="ru-RU" dirty="0"/>
              <a:t>Учащиеся переодеваются в специально отведенном месте – спортивной раздевалке. </a:t>
            </a:r>
            <a:endParaRPr lang="ru-RU" dirty="0" smtClean="0"/>
          </a:p>
          <a:p>
            <a:pPr lvl="0"/>
            <a:r>
              <a:rPr lang="ru-RU" dirty="0" smtClean="0"/>
              <a:t>Вход </a:t>
            </a:r>
            <a:r>
              <a:rPr lang="ru-RU" dirty="0"/>
              <a:t>в раздевалку с верхней одеждой и уличной обувью </a:t>
            </a:r>
            <a:r>
              <a:rPr lang="ru-RU" b="1" dirty="0">
                <a:solidFill>
                  <a:srgbClr val="C00000"/>
                </a:solidFill>
              </a:rPr>
              <a:t>ЗАПРЕЩЕН</a:t>
            </a:r>
            <a:r>
              <a:rPr lang="ru-RU" dirty="0"/>
              <a:t>!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3528392" cy="2635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12976"/>
            <a:ext cx="3816424" cy="2606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67544" y="3140968"/>
            <a:ext cx="3888432" cy="28803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67544" y="3140968"/>
            <a:ext cx="3888432" cy="28803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716016" y="3140968"/>
            <a:ext cx="3888432" cy="28803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716016" y="3140968"/>
            <a:ext cx="3888432" cy="288032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400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700330"/>
            <a:ext cx="4286093" cy="4124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:\Users\Инженер\Desktop\Волейбол\12553690-a-littering-prohibited-signal-hanged-on-a-light-po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4048" y="3590860"/>
            <a:ext cx="3384376" cy="234303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1628800"/>
            <a:ext cx="8568952" cy="4497388"/>
          </a:xfrm>
        </p:spPr>
        <p:txBody>
          <a:bodyPr/>
          <a:lstStyle/>
          <a:p>
            <a:pPr lvl="0"/>
            <a:r>
              <a:rPr lang="ru-RU" dirty="0"/>
              <a:t>В раздевалке запрещается вставать на скамейки, трогать светильники, портить шкафчики, мусорить, грубо вести себя по отношению к другим учащимся.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39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7544" y="1556792"/>
            <a:ext cx="8569325" cy="5218113"/>
          </a:xfrm>
        </p:spPr>
        <p:txBody>
          <a:bodyPr/>
          <a:lstStyle/>
          <a:p>
            <a:pPr lvl="0"/>
            <a:r>
              <a:rPr lang="ru-RU" dirty="0"/>
              <a:t>Со звонком на урок учащиеся обязаны собраться на построение в спортивном зале. </a:t>
            </a:r>
            <a:endParaRPr lang="ru-RU" dirty="0" smtClean="0"/>
          </a:p>
          <a:p>
            <a:pPr lvl="0"/>
            <a:r>
              <a:rPr lang="ru-RU" dirty="0" smtClean="0"/>
              <a:t>В </a:t>
            </a:r>
            <a:r>
              <a:rPr lang="ru-RU" dirty="0"/>
              <a:t>случаях когда занятия проводятся на улице, учащиеся не выходят из лицея без сопровождения учителя.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01008"/>
            <a:ext cx="4248472" cy="3058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991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1268760"/>
            <a:ext cx="8640960" cy="2160786"/>
          </a:xfrm>
        </p:spPr>
        <p:txBody>
          <a:bodyPr/>
          <a:lstStyle/>
          <a:p>
            <a:pPr lvl="0"/>
            <a:r>
              <a:rPr lang="ru-RU" dirty="0" smtClean="0"/>
              <a:t>Со </a:t>
            </a:r>
            <a:r>
              <a:rPr lang="ru-RU" dirty="0"/>
              <a:t>звонком раздевалка закрывается на ключ. Учащиеся должны оставить в раздевалке (вынуть из карманов) ценные вещи, мобильные телефоны и другие </a:t>
            </a:r>
            <a:r>
              <a:rPr lang="ru-RU" dirty="0" smtClean="0"/>
              <a:t>девайсы</a:t>
            </a:r>
            <a:r>
              <a:rPr lang="ru-RU" dirty="0"/>
              <a:t>, украшения и </a:t>
            </a:r>
            <a:r>
              <a:rPr lang="ru-RU" dirty="0" err="1"/>
              <a:t>травмоопасные</a:t>
            </a:r>
            <a:r>
              <a:rPr lang="ru-RU" dirty="0"/>
              <a:t> предметы.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2448272" cy="3076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212976"/>
            <a:ext cx="214883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974" y="3140968"/>
            <a:ext cx="303688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974" y="4797152"/>
            <a:ext cx="27051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902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295</TotalTime>
  <Words>536</Words>
  <Application>Microsoft Office PowerPoint</Application>
  <PresentationFormat>Экран (4:3)</PresentationFormat>
  <Paragraphs>72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Вводный инструктаж по технике безопасности на уроках физической культуры</vt:lpstr>
      <vt:lpstr>Содержание</vt:lpstr>
      <vt:lpstr>Общие правила безопасности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Требования безопасности перед началом занятий. </vt:lpstr>
      <vt:lpstr>Требования безопасности во время занятий. </vt:lpstr>
      <vt:lpstr>Презентация PowerPoint</vt:lpstr>
      <vt:lpstr>  Учащимся запрещается: </vt:lpstr>
      <vt:lpstr>Презентация PowerPoint</vt:lpstr>
      <vt:lpstr> Требования безопасности по окончании занятий. 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Dom</cp:lastModifiedBy>
  <cp:revision>59</cp:revision>
  <dcterms:created xsi:type="dcterms:W3CDTF">2014-08-24T13:34:51Z</dcterms:created>
  <dcterms:modified xsi:type="dcterms:W3CDTF">2014-08-28T11:46:58Z</dcterms:modified>
</cp:coreProperties>
</file>