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</p:sldMasterIdLst>
  <p:sldIdLst>
    <p:sldId id="256" r:id="rId13"/>
    <p:sldId id="257" r:id="rId14"/>
    <p:sldId id="258" r:id="rId15"/>
    <p:sldId id="259" r:id="rId16"/>
    <p:sldId id="260" r:id="rId17"/>
    <p:sldId id="262" r:id="rId18"/>
    <p:sldId id="263" r:id="rId19"/>
    <p:sldId id="264" r:id="rId20"/>
    <p:sldId id="265" r:id="rId21"/>
    <p:sldId id="266" r:id="rId22"/>
    <p:sldId id="26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44"/>
    <a:srgbClr val="00D661"/>
    <a:srgbClr val="00B853"/>
    <a:srgbClr val="00EE6C"/>
    <a:srgbClr val="0086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520731"/>
            <a:ext cx="9144000" cy="3435579"/>
          </a:xfrm>
          <a:custGeom>
            <a:avLst/>
            <a:gdLst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9794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7466" y="25350"/>
                  <a:pt x="0" y="1979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28000"/>
                  <a:satMod val="2000000"/>
                  <a:alpha val="30000"/>
                </a:schemeClr>
              </a:gs>
              <a:gs pos="35000">
                <a:schemeClr val="bg2">
                  <a:shade val="100000"/>
                  <a:satMod val="600000"/>
                  <a:alpha val="0"/>
                </a:schemeClr>
              </a:gs>
            </a:gsLst>
            <a:lin ang="54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02920" y="2775745"/>
            <a:ext cx="8229600" cy="2167128"/>
          </a:xfrm>
        </p:spPr>
        <p:txBody>
          <a:bodyPr tIns="0" bIns="0" anchor="t"/>
          <a:lstStyle>
            <a:lvl1pPr>
              <a:defRPr sz="5000" cap="all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00064" y="1559720"/>
            <a:ext cx="5105400" cy="1219200"/>
          </a:xfrm>
        </p:spPr>
        <p:txBody>
          <a:bodyPr lIns="0" tIns="0" rIns="0" bIns="0" anchor="b"/>
          <a:lstStyle>
            <a:lvl1pPr marL="0" indent="0" algn="l">
              <a:buNone/>
              <a:defRPr sz="19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 anchor="t"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 anchor="b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 tIns="9144" bIns="9144" anchor="b"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 anchor="b"/>
          <a:lstStyle>
            <a:lvl1pPr algn="l">
              <a:buNone/>
              <a:defRPr sz="5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t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 anchor="b"/>
          <a:lstStyle>
            <a:lvl1pPr algn="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 anchor="t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3400" y="6356350"/>
            <a:ext cx="533400" cy="365125"/>
          </a:xfrm>
        </p:spPr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DBC20F-C2CD-4AE3-966F-A506E2558603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FD22D0F-4F85-427A-8DE7-3AD2BFBBF85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142899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400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2179637"/>
            <a:ext cx="8229600" cy="4114800"/>
          </a:xfrm>
          <a:prstGeom prst="rect">
            <a:avLst/>
          </a:prstGeom>
        </p:spPr>
        <p:txBody>
          <a:bodyPr vert="horz" lIns="9144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981200" cy="365125"/>
          </a:xfrm>
          <a:prstGeom prst="rect">
            <a:avLst/>
          </a:prstGeom>
        </p:spPr>
        <p:txBody>
          <a:bodyPr vert="horz" anchor="b"/>
          <a:lstStyle>
            <a:lvl1pPr algn="ctr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0" anchor="b"/>
          <a:lstStyle>
            <a:lvl1pPr algn="l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533400" cy="365125"/>
          </a:xfrm>
          <a:prstGeom prst="rect">
            <a:avLst/>
          </a:prstGeom>
        </p:spPr>
        <p:txBody>
          <a:bodyPr vert="horz" lIns="91440" rIns="0" anchor="b"/>
          <a:lstStyle>
            <a:lvl1pPr algn="r">
              <a:defRPr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sz="48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chemeClr val="tx2">
              <a:tint val="100000"/>
              <a:satMod val="250000"/>
            </a:schemeClr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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936" indent="-27432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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23544" indent="-274320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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2860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22860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7E1299E-20D0-4812-8591-B2D9834E2B71}" type="datetimeFigureOut">
              <a:rPr lang="ru-RU" smtClean="0"/>
              <a:pPr/>
              <a:t>20.06.2012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3534307-D68A-4F05-974F-F3BCE7175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85784" y="4714884"/>
            <a:ext cx="94297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8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Палеозойская эра</a:t>
            </a:r>
            <a:endParaRPr lang="ru-RU" sz="8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3714750" y="0"/>
            <a:ext cx="2286000" cy="5000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chemeClr val="bg2">
                <a:lumMod val="60000"/>
                <a:lumOff val="40000"/>
              </a:schemeClr>
            </a:gs>
            <a:gs pos="100000">
              <a:schemeClr val="bg2">
                <a:shade val="35000"/>
                <a:satMod val="15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58138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Пермий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5000628" cy="5214950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/>
              <a:t>Пермский период – последний период палеозойской эры. Начался 280 млн. лет назад, продолжительность 45 млн. лет. Пермский период выделен в 1841 английским геологом Р. Мурчисоном на Урале и Русской равнине (на территории Пермской губернии, отсюда название). Подразделяется на нижний и верхний отделы. Общепринятой схемы расчленения на ярусы не существует. Характеризуется интенсивными тектоническими движениями, связанными с последними фазами герцинской складчатости и обширными регрессиями моря. В отложениях пермской системы – угли, нефть и газ, каменные и калийные соли, медистые песчаники, фосфориты.</a:t>
            </a:r>
            <a:endParaRPr lang="ru-RU" i="1" dirty="0"/>
          </a:p>
        </p:txBody>
      </p:sp>
      <p:pic>
        <p:nvPicPr>
          <p:cNvPr id="2050" name="Picture 2" descr="C:\Documents and Settings\Admin\Рабочий стол\Палеозойская эра\0085.h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714488"/>
            <a:ext cx="3369329" cy="235745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572132" y="357187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Двинозавр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051" name="Picture 3" descr="C:\Documents and Settings\Admin\Рабочий стол\Палеозойская эра\0084.h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357694"/>
            <a:ext cx="3357586" cy="221457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500694" y="450057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Каккопс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54" presetClass="entr" presetSubtype="0" ac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71678"/>
            <a:ext cx="9144000" cy="2286016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Выполнил ученик 9 «Г» класса</a:t>
            </a:r>
            <a:br>
              <a:rPr lang="ru-RU" sz="5400" dirty="0" smtClean="0"/>
            </a:br>
            <a:r>
              <a:rPr lang="ru-RU" sz="7200" dirty="0" smtClean="0"/>
              <a:t>ЖАДАН МИХАИЛ</a:t>
            </a:r>
            <a:endParaRPr lang="ru-RU" sz="72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8572560" cy="6000792"/>
          </a:xfrm>
        </p:spPr>
        <p:txBody>
          <a:bodyPr>
            <a:normAutofit/>
          </a:bodyPr>
          <a:lstStyle/>
          <a:p>
            <a:r>
              <a:rPr lang="ru-RU" i="1" dirty="0" smtClean="0"/>
              <a:t>Палеозойская эра – крупный период в истории развития земли, следовавшей за архейской или азойской эрой, и предшествовавший мезозойской эре. Отложения палеозойской эры составляют палеозойскую группу слоёв, совокупность которых достигает в некоторых местностях 30000м. мощности, почти в 10 раз превышает мощность мезозойских отложений, что указывает, конечно на весьма значительную её продолжительность. Её началом считают появление организмов, снабженных скелетами, раковинами, панцирями: причем защитные приспособления возникают сразу во многих группах организмов.</a:t>
            </a:r>
            <a:endParaRPr lang="ru-RU" i="1" dirty="0"/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Ранний</a:t>
            </a:r>
            <a:r>
              <a:rPr lang="ru-RU" sz="6000" b="1" dirty="0" smtClean="0"/>
              <a:t> </a:t>
            </a:r>
            <a:r>
              <a:rPr lang="ru-RU" sz="6000" dirty="0" smtClean="0"/>
              <a:t>палеозой</a:t>
            </a:r>
            <a:endParaRPr lang="ru-RU" sz="60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4714884"/>
            <a:ext cx="8229600" cy="1928834"/>
          </a:xfrm>
        </p:spPr>
        <p:txBody>
          <a:bodyPr/>
          <a:lstStyle/>
          <a:p>
            <a:r>
              <a:rPr lang="ru-RU" i="1" dirty="0" smtClean="0"/>
              <a:t>Палеозой - эра древней жизни, началась 570 миллионов лет назад и продолжалась около 320 миллионов лет.</a:t>
            </a:r>
            <a:endParaRPr lang="ru-RU" i="1" dirty="0"/>
          </a:p>
        </p:txBody>
      </p:sp>
      <p:pic>
        <p:nvPicPr>
          <p:cNvPr id="1026" name="Picture 2" descr="C:\Documents and Settings\Admin\Рабочий стол\Палеозойская эра\slide0129_image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357298"/>
            <a:ext cx="7500990" cy="3000396"/>
          </a:xfrm>
          <a:prstGeom prst="round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838200"/>
          </a:xfrm>
        </p:spPr>
        <p:txBody>
          <a:bodyPr>
            <a:noAutofit/>
          </a:bodyPr>
          <a:lstStyle/>
          <a:p>
            <a:r>
              <a:rPr lang="ru-RU" sz="4000" dirty="0" smtClean="0"/>
              <a:t> Геологические системы палеозоя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929718" cy="2517780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/>
              <a:t>Палеозой включает 6 геологических систем: кембрийскую, ордовикскую, силурийскую, девонскую, каменноугольную и пермскую. Палеозойская эра характеризуется 2 главными эпохами складчатости: калидонской (Великобритания, Скандинавский полуостров, Шпицберген, Казахстан и др.) и герцинский (Центральная Европа, Урал, Аппалачи).</a:t>
            </a:r>
            <a:endParaRPr lang="ru-RU" i="1" dirty="0"/>
          </a:p>
        </p:txBody>
      </p:sp>
      <p:pic>
        <p:nvPicPr>
          <p:cNvPr id="2050" name="Picture 2" descr="C:\Documents and Settings\Admin\Рабочий стол\Палеозойская эра\4636316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929066"/>
            <a:ext cx="8386900" cy="27146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86800" cy="1409680"/>
          </a:xfrm>
        </p:spPr>
        <p:txBody>
          <a:bodyPr>
            <a:noAutofit/>
          </a:bodyPr>
          <a:lstStyle/>
          <a:p>
            <a:pPr algn="ctr"/>
            <a:r>
              <a:rPr lang="ru-RU" sz="6600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Кембрий</a:t>
            </a:r>
            <a:br>
              <a:rPr lang="ru-RU" sz="6600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3706809"/>
            <a:ext cx="4929222" cy="315119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i="1" dirty="0" smtClean="0"/>
              <a:t>Кембрийский период начался 570±20 млн. лет назад, длительность 80 млн. В кембрийский период впервые в геологической истории появились скелетные организмы.</a:t>
            </a:r>
            <a:endParaRPr lang="ru-RU" i="1" dirty="0"/>
          </a:p>
        </p:txBody>
      </p:sp>
      <p:pic>
        <p:nvPicPr>
          <p:cNvPr id="3074" name="Picture 2" descr="C:\Documents and Settings\Admin\Рабочий стол\Палеозойская эра\1250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3571900" cy="226848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76" name="Picture 4" descr="C:\Documents and Settings\Admin\Рабочий стол\Палеозойская эра\01315.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00240"/>
            <a:ext cx="4357718" cy="385765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357158" y="135729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Археоциаты</a:t>
            </a:r>
            <a:endParaRPr lang="ru-RU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528638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Биллингселла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072494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285720" y="1857364"/>
            <a:ext cx="3786214" cy="2428892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 smtClean="0"/>
              <a:t>Ордовикский период – второй период палеозойской эры. Начало ордовикского периода 490±15 млн. лет назад, продолжительность 65 млн. лет.</a:t>
            </a:r>
          </a:p>
          <a:p>
            <a:pPr>
              <a:buNone/>
            </a:pPr>
            <a:endParaRPr lang="ru-RU" i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572000" y="4786322"/>
            <a:ext cx="4071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В раннем и начале среднего ордовика происходило максимальное расширение морских пространств</a:t>
            </a:r>
            <a:r>
              <a:rPr lang="ru-RU" sz="2200" i="1" dirty="0" smtClean="0"/>
              <a:t>.</a:t>
            </a:r>
            <a:endParaRPr lang="ru-RU" sz="2200" i="1" dirty="0"/>
          </a:p>
        </p:txBody>
      </p:sp>
      <p:pic>
        <p:nvPicPr>
          <p:cNvPr id="4098" name="Picture 2" descr="C:\Documents and Settings\Admin\Рабочий стол\Палеозойская эра\моллюс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785926"/>
            <a:ext cx="3643338" cy="24450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099" name="Picture 3" descr="C:\Documents and Settings\Admin\Рабочий стол\Палеозойская эра\0129.h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256"/>
            <a:ext cx="3286148" cy="2247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143108" y="357166"/>
            <a:ext cx="421484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300" dirty="0" smtClean="0">
                <a:ln w="11430" cmpd="sng">
                  <a:solidFill>
                    <a:schemeClr val="bg2">
                      <a:lumMod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Ордовик</a:t>
            </a:r>
            <a:endParaRPr lang="ru-RU" sz="6600" b="1" cap="none" spc="300" dirty="0">
              <a:ln w="11430" cmpd="sng">
                <a:solidFill>
                  <a:schemeClr val="bg2">
                    <a:lumMod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3786190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Моллюски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607220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Платилихас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9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0863D"/>
            </a:gs>
            <a:gs pos="50000">
              <a:srgbClr val="00B853"/>
            </a:gs>
            <a:gs pos="100000">
              <a:srgbClr val="00EE6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142984"/>
            <a:ext cx="4714876" cy="5286412"/>
          </a:xfrm>
        </p:spPr>
        <p:txBody>
          <a:bodyPr>
            <a:noAutofit/>
          </a:bodyPr>
          <a:lstStyle/>
          <a:p>
            <a:r>
              <a:rPr lang="ru-RU" sz="2100" i="1" dirty="0" smtClean="0"/>
              <a:t>Третий период палеозойской эры геологической истории. Начался 435 млн. лет назад, длительность 30 млн. лет. Подразделяется на 2 отдела. </a:t>
            </a:r>
          </a:p>
          <a:p>
            <a:endParaRPr lang="ru-RU" sz="2100" i="1" dirty="0" smtClean="0"/>
          </a:p>
          <a:p>
            <a:r>
              <a:rPr lang="ru-RU" sz="2100" i="1" dirty="0" smtClean="0"/>
              <a:t>Самый крупный массив суши в Силурийской системе — материк Гондвана. </a:t>
            </a:r>
          </a:p>
          <a:p>
            <a:endParaRPr lang="ru-RU" sz="2100" i="1" dirty="0" smtClean="0"/>
          </a:p>
          <a:p>
            <a:r>
              <a:rPr lang="ru-RU" sz="2100" i="1" dirty="0" smtClean="0"/>
              <a:t>Начало Силурийского периода характеризовалось глобальной морской трансгрессией, конец — завершением каледонской складчатости.</a:t>
            </a:r>
            <a:endParaRPr lang="ru-RU" sz="2100" i="1" dirty="0"/>
          </a:p>
        </p:txBody>
      </p:sp>
      <p:pic>
        <p:nvPicPr>
          <p:cNvPr id="1026" name="Picture 2" descr="C:\Documents and Settings\Admin\Рабочий стол\Палеозойская эра\0119.h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857628"/>
            <a:ext cx="3764306" cy="2786082"/>
          </a:xfrm>
          <a:prstGeom prst="roundRect">
            <a:avLst/>
          </a:prstGeom>
          <a:ln w="127000" cap="rnd"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7" name="Picture 3" descr="C:\Documents and Settings\Admin\Рабочий стол\Палеозойская эра\2927982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14422"/>
            <a:ext cx="2939119" cy="2357454"/>
          </a:xfrm>
          <a:prstGeom prst="roundRect">
            <a:avLst/>
          </a:prstGeom>
          <a:ln w="127000" cap="rnd"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928662" y="128586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Морская лилия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571604" y="400050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Биркения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0"/>
            <a:ext cx="307327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Силур</a:t>
            </a:r>
            <a:endParaRPr lang="ru-RU" sz="6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644">
            <a:alpha val="7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Девон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3050"/>
            <a:ext cx="4786346" cy="4286280"/>
          </a:xfrm>
        </p:spPr>
        <p:txBody>
          <a:bodyPr>
            <a:normAutofit fontScale="70000" lnSpcReduction="20000"/>
          </a:bodyPr>
          <a:lstStyle/>
          <a:p>
            <a:r>
              <a:rPr lang="ru-RU" i="1" dirty="0" smtClean="0"/>
              <a:t>Четвертый период палеозойской эры геологической истории. Начался 400 млн. лет назад, длился около 55 млн. лет. Подразделяется на 3 отдела и 7 ярусов. Начало периода характеризовалось отступанием моря и накоплением толщ мощных континентальных (красноцветных)отложений. Основные полезные ископаемые — нефть и газ, каменные и калийные соли, медистые песчаники.</a:t>
            </a:r>
            <a:endParaRPr lang="ru-RU" i="1" dirty="0"/>
          </a:p>
        </p:txBody>
      </p:sp>
      <p:pic>
        <p:nvPicPr>
          <p:cNvPr id="1026" name="Picture 2" descr="C:\Documents and Settings\Admin\Рабочий стол\Палеозойская эра\01010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500174"/>
            <a:ext cx="2962275" cy="20717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286380" y="3214686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Аргириаспис</a:t>
            </a:r>
            <a:endParaRPr lang="ru-RU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8" name="Picture 4" descr="C:\Documents and Settings\Admin\Рабочий стол\Палеозойская эра\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000504"/>
            <a:ext cx="2928958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D66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214942" y="535782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Целакант</a:t>
            </a:r>
            <a:endParaRPr lang="ru-RU" b="1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50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4714876" cy="52863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i="1" dirty="0" smtClean="0"/>
              <a:t>    Каменноугольный период – пятый период палеозойской эры геологической истории. Начался каменноугольный период 345 млн. лет назад; длительность 65 млн. лет. Подразделяется на 3 или 2 отдела. В каменноугольный период происходили интенсивные тектонические движения – герцинская складчатость. На приморских равнинах формировались залежи торфа и каменного угля.</a:t>
            </a:r>
            <a:endParaRPr lang="ru-RU" i="1" dirty="0"/>
          </a:p>
        </p:txBody>
      </p:sp>
      <p:pic>
        <p:nvPicPr>
          <p:cNvPr id="1026" name="Picture 2" descr="C:\Documents and Settings\Admin\Рабочий стол\Палеозойская эра\15108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071678"/>
            <a:ext cx="3857652" cy="29289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9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072066" y="450057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Стрекоза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1285860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57166"/>
            <a:ext cx="89654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Каменноугольный период</a:t>
            </a:r>
            <a:endParaRPr lang="ru-RU" sz="5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9" grpId="0"/>
    </p:bld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1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Литейн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Deluxe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506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11</vt:i4>
      </vt:variant>
    </vt:vector>
  </HeadingPairs>
  <TitlesOfParts>
    <vt:vector size="23" baseType="lpstr">
      <vt:lpstr>Тема Office</vt:lpstr>
      <vt:lpstr>Бумажная</vt:lpstr>
      <vt:lpstr>Метро</vt:lpstr>
      <vt:lpstr>Трек</vt:lpstr>
      <vt:lpstr>Тема1</vt:lpstr>
      <vt:lpstr>Литейная</vt:lpstr>
      <vt:lpstr>Аспект</vt:lpstr>
      <vt:lpstr>Deluxe</vt:lpstr>
      <vt:lpstr>1_Трек</vt:lpstr>
      <vt:lpstr>1_Аспект</vt:lpstr>
      <vt:lpstr>1_Литейная</vt:lpstr>
      <vt:lpstr>Изящная</vt:lpstr>
      <vt:lpstr>Слайд 1</vt:lpstr>
      <vt:lpstr>Слайд 2</vt:lpstr>
      <vt:lpstr>Ранний палеозой</vt:lpstr>
      <vt:lpstr> Геологические системы палеозоя</vt:lpstr>
      <vt:lpstr>Кембрий </vt:lpstr>
      <vt:lpstr>Слайд 6</vt:lpstr>
      <vt:lpstr>Слайд 7</vt:lpstr>
      <vt:lpstr>Девон</vt:lpstr>
      <vt:lpstr>Слайд 9</vt:lpstr>
      <vt:lpstr>Пермий</vt:lpstr>
      <vt:lpstr>Выполнил ученик 9 «Г» класса ЖАДАН МИХАИЛ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Палеозойская эра</dc:title>
  <dc:creator>Admin</dc:creator>
  <cp:lastModifiedBy>Admin</cp:lastModifiedBy>
  <cp:revision>24</cp:revision>
  <dcterms:created xsi:type="dcterms:W3CDTF">2009-04-26T16:39:25Z</dcterms:created>
  <dcterms:modified xsi:type="dcterms:W3CDTF">2012-06-20T17:53:15Z</dcterms:modified>
</cp:coreProperties>
</file>