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64" r:id="rId3"/>
    <p:sldId id="262" r:id="rId4"/>
    <p:sldId id="263" r:id="rId5"/>
    <p:sldId id="258" r:id="rId6"/>
    <p:sldId id="257" r:id="rId7"/>
    <p:sldId id="275" r:id="rId8"/>
    <p:sldId id="281" r:id="rId9"/>
    <p:sldId id="28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A575"/>
    <a:srgbClr val="0CE611"/>
    <a:srgbClr val="1DD933"/>
    <a:srgbClr val="7D335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9485" autoAdjust="0"/>
    <p:restoredTop sz="94660"/>
  </p:normalViewPr>
  <p:slideViewPr>
    <p:cSldViewPr>
      <p:cViewPr>
        <p:scale>
          <a:sx n="66" d="100"/>
          <a:sy n="66" d="100"/>
        </p:scale>
        <p:origin x="-175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E6822C-F1AA-4D4E-8495-B40B5865505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BD3F88-13FE-4FA9-95F7-7733D2D9AB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1469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BD3F88-13FE-4FA9-95F7-7733D2D9ABD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92696"/>
            <a:ext cx="9058252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Кругосветное плавание И.Ф.Крузенштерна и </a:t>
            </a:r>
            <a:r>
              <a:rPr lang="ru-RU" sz="4000" dirty="0" err="1" smtClean="0"/>
              <a:t>Ю.Ф.Лисянского</a:t>
            </a:r>
            <a:endParaRPr lang="ru-RU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780" y="2838605"/>
            <a:ext cx="3671140" cy="3830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132627" y="2348880"/>
            <a:ext cx="47525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Gabriola" pitchFamily="82" charset="0"/>
              </a:rPr>
              <a:t>Когда путешествуешь, главное - не забывать, что смысл - в самом путешествии, а не в его конце. Если ты будешь чересчур спешить, то упустишь цель, ради которой путешествуешь.       </a:t>
            </a:r>
          </a:p>
          <a:p>
            <a:pPr algn="r"/>
            <a:r>
              <a:rPr lang="ru-RU" sz="2000" b="1" dirty="0" err="1" smtClean="0">
                <a:solidFill>
                  <a:schemeClr val="bg1"/>
                </a:solidFill>
                <a:latin typeface="Gabriola" pitchFamily="82" charset="0"/>
              </a:rPr>
              <a:t>Фелисите</a:t>
            </a:r>
            <a:r>
              <a:rPr lang="ru-RU" sz="2000" b="1" dirty="0" smtClean="0">
                <a:solidFill>
                  <a:schemeClr val="bg1"/>
                </a:solidFill>
                <a:latin typeface="Gabriola" pitchFamily="82" charset="0"/>
              </a:rPr>
              <a:t> Робер Ламенне.</a:t>
            </a:r>
            <a:endParaRPr lang="ru-RU" sz="2000" b="1" dirty="0">
              <a:solidFill>
                <a:schemeClr val="bg1"/>
              </a:solidFill>
              <a:latin typeface="Gabriola" pitchFamily="82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НА УРОКЕ ОБРАТИТЬ ВНИМАНИЕ: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4">
                  <a:lumMod val="40000"/>
                  <a:lumOff val="60000"/>
                  <a:alpha val="42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</p:spPr>
        <p:txBody>
          <a:bodyPr/>
          <a:lstStyle/>
          <a:p>
            <a:r>
              <a:rPr lang="ru-RU" b="1" dirty="0" smtClean="0">
                <a:cs typeface="Gautami" pitchFamily="34" charset="0"/>
              </a:rPr>
              <a:t>Изучить маршрут кругосветного плавания знаменитых русских мореплавателей  И.Ф. Крузенштерна  </a:t>
            </a:r>
            <a:r>
              <a:rPr lang="ru-RU" b="1" dirty="0" smtClean="0">
                <a:cs typeface="Gautami" pitchFamily="34" charset="0"/>
              </a:rPr>
              <a:t>и </a:t>
            </a:r>
            <a:r>
              <a:rPr lang="ru-RU" b="1" dirty="0" smtClean="0">
                <a:cs typeface="Gautami" pitchFamily="34" charset="0"/>
              </a:rPr>
              <a:t>Ю.Ф. Лисянского </a:t>
            </a:r>
            <a:endParaRPr lang="ru-RU" b="1" dirty="0" smtClean="0">
              <a:cs typeface="Gautami" pitchFamily="34" charset="0"/>
            </a:endParaRPr>
          </a:p>
          <a:p>
            <a:endParaRPr lang="ru-RU" b="1" dirty="0" smtClean="0">
              <a:cs typeface="Gautami" pitchFamily="34" charset="0"/>
            </a:endParaRPr>
          </a:p>
          <a:p>
            <a:r>
              <a:rPr lang="ru-RU" b="1" dirty="0" smtClean="0">
                <a:cs typeface="Gautami" pitchFamily="34" charset="0"/>
              </a:rPr>
              <a:t>О</a:t>
            </a:r>
            <a:r>
              <a:rPr lang="ru-RU" b="1" dirty="0" smtClean="0">
                <a:cs typeface="Gautami" pitchFamily="34" charset="0"/>
              </a:rPr>
              <a:t>пределить </a:t>
            </a:r>
            <a:r>
              <a:rPr lang="ru-RU" b="1" dirty="0" smtClean="0">
                <a:cs typeface="Gautami" pitchFamily="34" charset="0"/>
              </a:rPr>
              <a:t>какое значение она имела для российского государства </a:t>
            </a:r>
            <a:r>
              <a:rPr lang="ru-RU" b="1" dirty="0" smtClean="0">
                <a:latin typeface="Gabriola" pitchFamily="82" charset="0"/>
                <a:cs typeface="Gautami" pitchFamily="34" charset="0"/>
              </a:rPr>
              <a:t>.</a:t>
            </a:r>
            <a:endParaRPr lang="ru-RU" b="1" dirty="0">
              <a:latin typeface="Gabriola" pitchFamily="82" charset="0"/>
              <a:cs typeface="Gautam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ru-RU" dirty="0" smtClean="0"/>
              <a:t>Биография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 numCol="2">
            <a:normAutofit/>
          </a:bodyPr>
          <a:lstStyle/>
          <a:p>
            <a:r>
              <a:rPr lang="ru-RU" b="1" dirty="0" smtClean="0">
                <a:latin typeface="Gabriola" pitchFamily="82" charset="0"/>
              </a:rPr>
              <a:t>Иван Фёдорович Крузенштерн 8 (19) ноября 1770 — 12 (24) августа 1846 - российский мореплаватель, адмирал.</a:t>
            </a:r>
          </a:p>
          <a:p>
            <a:r>
              <a:rPr lang="ru-RU" b="1" dirty="0" smtClean="0">
                <a:latin typeface="Gabriola" pitchFamily="82" charset="0"/>
              </a:rPr>
              <a:t>Происходит из остзейских немецких дворян, праправнук основоположника рода в России Филиппа Крузиуса фон Крузенштерна.</a:t>
            </a:r>
            <a:endParaRPr lang="ru-RU" sz="1800" b="1" dirty="0" smtClean="0">
              <a:latin typeface="Gabriola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94909" y="1124744"/>
            <a:ext cx="351390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066800"/>
          </a:xfrm>
        </p:spPr>
        <p:txBody>
          <a:bodyPr/>
          <a:lstStyle/>
          <a:p>
            <a:r>
              <a:rPr lang="ru-RU" dirty="0" smtClean="0"/>
              <a:t>Биография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0217" y="1802710"/>
            <a:ext cx="8229600" cy="4650626"/>
          </a:xfrm>
        </p:spPr>
        <p:txBody>
          <a:bodyPr numCol="2">
            <a:normAutofit/>
          </a:bodyPr>
          <a:lstStyle/>
          <a:p>
            <a:r>
              <a:rPr lang="ru-RU" b="1" dirty="0" smtClean="0">
                <a:latin typeface="Gabriola" pitchFamily="82" charset="0"/>
              </a:rPr>
              <a:t>Юрий Фёдорович Лисянский (13 августа) 1773 - 22 февраля (6 марта) 1837, Петербург) — российский мореплаватель и исследователь. Капитан первого ранга.</a:t>
            </a:r>
          </a:p>
          <a:p>
            <a:r>
              <a:rPr lang="ru-RU" b="1" dirty="0" smtClean="0">
                <a:latin typeface="Gabriola" pitchFamily="82" charset="0"/>
              </a:rPr>
              <a:t>Происходит из древнего украинского казацкого рода. Родился в семье священника.</a:t>
            </a:r>
            <a:endParaRPr lang="ru-RU" sz="2000" b="1" dirty="0" smtClean="0">
              <a:latin typeface="Gabriola" pitchFamily="82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96951" y="1189810"/>
            <a:ext cx="3934428" cy="4831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571480"/>
            <a:ext cx="8229600" cy="10668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Цели и причины кругосветного плавания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1571612"/>
            <a:ext cx="8429684" cy="5072098"/>
          </a:xfrm>
          <a:blipFill dpi="0" rotWithShape="1">
            <a:blip r:embed="rId3">
              <a:alphaModFix amt="41000"/>
            </a:blip>
            <a:srcRect/>
            <a:tile tx="0" ty="0" sx="100000" sy="100000" flip="none" algn="tl"/>
          </a:blip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numCol="1">
            <a:noAutofit/>
          </a:bodyPr>
          <a:lstStyle/>
          <a:p>
            <a:pPr algn="just"/>
            <a:endParaRPr lang="ru-RU" sz="2000" b="1" dirty="0">
              <a:solidFill>
                <a:schemeClr val="tx1"/>
              </a:solidFill>
              <a:latin typeface="Gabriola" pitchFamily="82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357354" y="1428736"/>
            <a:ext cx="1165881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/>
          <a:lstStyle/>
          <a:p>
            <a:r>
              <a:rPr lang="ru-RU" dirty="0" smtClean="0"/>
              <a:t>«Надежда» и «Нева»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357298"/>
            <a:ext cx="4890844" cy="5072098"/>
          </a:xfrm>
          <a:gradFill>
            <a:gsLst>
              <a:gs pos="5000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Gabriola" pitchFamily="82" charset="0"/>
              </a:rPr>
              <a:t> В июле 1803 года из Кронштадта  шлюпы "Надежда" и "Нева".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Gabriola" pitchFamily="82" charset="0"/>
              </a:rPr>
              <a:t>Длина «Надежды» составляла 117 футов (35 м), ширина 28 футов и 4 дюйма (8,5 м), «Нева» была еще меньше. На борту «Надежды» постоянно находилось 84 человека офицеров, команды и пассажиров </a:t>
            </a:r>
            <a:endParaRPr lang="ru-RU" b="1" dirty="0">
              <a:solidFill>
                <a:schemeClr val="tx1"/>
              </a:solidFill>
              <a:latin typeface="Gabriola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642918"/>
            <a:ext cx="3459063" cy="27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643570" y="3357562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Gabriola" pitchFamily="82" charset="0"/>
              </a:rPr>
              <a:t>«Надежда»</a:t>
            </a:r>
            <a:endParaRPr lang="ru-RU" sz="2400" b="1" dirty="0">
              <a:latin typeface="Gabriola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6396335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Gabriola" pitchFamily="82" charset="0"/>
              </a:rPr>
              <a:t>«Нева»</a:t>
            </a:r>
            <a:endParaRPr lang="ru-RU" sz="2400" b="1" dirty="0">
              <a:latin typeface="Gabriola" pitchFamily="82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857628"/>
            <a:ext cx="342902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066800"/>
          </a:xfr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/>
          <a:lstStyle/>
          <a:p>
            <a:r>
              <a:rPr lang="ru-RU" dirty="0" smtClean="0"/>
              <a:t>Признание и значение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1214422"/>
            <a:ext cx="4857784" cy="2643206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abriola" pitchFamily="82" charset="0"/>
              </a:rPr>
              <a:t>Император Александр I наградил  все участников экспедиции                                 По высочайшему повелению была выбита особая медаль для всех участников этого первого кругосветного путешествия.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43372" y="3357562"/>
            <a:ext cx="4786346" cy="3292988"/>
          </a:xfrm>
          <a:prstGeom prst="roundRect">
            <a:avLst/>
          </a:prstGeom>
          <a:gradFill flip="none" rotWithShape="1">
            <a:gsLst>
              <a:gs pos="100000">
                <a:srgbClr val="FBA575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abriola" pitchFamily="82" charset="0"/>
              </a:rPr>
              <a:t>Описание этой экспедиции напечатано  под заглавием «Путешествие вокруг света в 1803, 1804, 1805 и 1806 годах на кораблях „Надежда“ и „Нева“  в 3 томах, с атласом из 104 карт и гравированных картин, СПб., 1809 г. 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07504" y="4005064"/>
            <a:ext cx="3964462" cy="2645486"/>
          </a:xfrm>
          <a:prstGeom prst="round2DiagRect">
            <a:avLst/>
          </a:prstGeom>
          <a:gradFill flip="none" rotWithShape="1">
            <a:gsLst>
              <a:gs pos="100000">
                <a:srgbClr val="FBA575">
                  <a:alpha val="99000"/>
                </a:srgb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abriola" pitchFamily="82" charset="0"/>
              </a:rPr>
              <a:t>С этого времени начинается непрерывный ряд русских кругосветных путешествий; во многом изменилось к лучшему управление Камчаткой. </a:t>
            </a:r>
          </a:p>
          <a:p>
            <a:pPr algn="ctr"/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412776"/>
            <a:ext cx="407193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920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/>
          <a:lstStyle/>
          <a:p>
            <a:pPr marL="109728" indent="0">
              <a:buNone/>
            </a:pPr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C:\Users\USER\Desktop\Памятник И.Ф. Крузенштерну __ Памятники Санкт-Петербурга_files\88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4857752" cy="6082327"/>
          </a:xfrm>
          <a:prstGeom prst="rect">
            <a:avLst/>
          </a:prstGeom>
          <a:noFill/>
        </p:spPr>
      </p:pic>
      <p:pic>
        <p:nvPicPr>
          <p:cNvPr id="1028" name="Picture 4" descr="C:\Users\USER\Desktop\1757164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0"/>
            <a:ext cx="4786314" cy="63849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0833003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kruz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642918"/>
            <a:ext cx="5929354" cy="5899707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919</TotalTime>
  <Words>319</Words>
  <Application>Microsoft Office PowerPoint</Application>
  <PresentationFormat>Экран (4:3)</PresentationFormat>
  <Paragraphs>26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Кругосветное плавание И.Ф.Крузенштерна и Ю.Ф.Лисянского</vt:lpstr>
      <vt:lpstr>НА УРОКЕ ОБРАТИТЬ ВНИМАНИЕ:</vt:lpstr>
      <vt:lpstr>Биография</vt:lpstr>
      <vt:lpstr>Биография</vt:lpstr>
      <vt:lpstr>Цели и причины кругосветного плавания</vt:lpstr>
      <vt:lpstr>«Надежда» и «Нева»</vt:lpstr>
      <vt:lpstr>Признание и значение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108</cp:revision>
  <dcterms:created xsi:type="dcterms:W3CDTF">2012-01-29T06:11:30Z</dcterms:created>
  <dcterms:modified xsi:type="dcterms:W3CDTF">2016-02-02T18:55:13Z</dcterms:modified>
</cp:coreProperties>
</file>