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5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2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2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2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2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2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3399FF"/>
    <a:srgbClr val="0099FF"/>
    <a:srgbClr val="FFCC99"/>
    <a:srgbClr val="66CCFF"/>
    <a:srgbClr val="993300"/>
    <a:srgbClr val="FFFF99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41" autoAdjust="0"/>
    <p:restoredTop sz="94660" autoAdjust="0"/>
  </p:normalViewPr>
  <p:slideViewPr>
    <p:cSldViewPr>
      <p:cViewPr varScale="1">
        <p:scale>
          <a:sx n="106" d="100"/>
          <a:sy n="106" d="100"/>
        </p:scale>
        <p:origin x="-288" y="-90"/>
      </p:cViewPr>
      <p:guideLst>
        <p:guide orient="horz" pos="2064"/>
        <p:guide pos="30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FED3C8-4D22-4CD9-8DD5-FDDB459FF0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3270BC-BF79-49EF-BB2B-AAFA1E317D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324703-F4B4-4322-8C82-8F5E893FDB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44D5D-1200-464B-B7EC-AA70D671F4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17BD2-E94E-46D5-AB5F-26DFEC8DB3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23E5D-4118-4264-B1DB-7EE7C98DF4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EFCDCD-0B57-4139-B7DF-CD1B4FC8ED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5A442-9B97-49BD-A702-650462D81B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7B29C4-C7D6-4F5C-8356-32BBB6522C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C23B8-BFF1-4A83-B9A2-E57B0AA9FD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19D38-E3D7-417A-93D0-31220A455B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fld id="{AD63404B-8326-462E-B084-77DF386211A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1828800" y="914400"/>
            <a:ext cx="5410200" cy="3352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548035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Arial"/>
                <a:cs typeface="Arial"/>
              </a:rPr>
              <a:t>история костюма</a:t>
            </a:r>
          </a:p>
        </p:txBody>
      </p:sp>
      <p:pic>
        <p:nvPicPr>
          <p:cNvPr id="2051" name="Picture 3" descr="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785926"/>
            <a:ext cx="4052888" cy="4259262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5" name="Рамка 4"/>
          <p:cNvSpPr/>
          <p:nvPr/>
        </p:nvSpPr>
        <p:spPr bwMode="auto">
          <a:xfrm>
            <a:off x="3714744" y="6357958"/>
            <a:ext cx="2857520" cy="500042"/>
          </a:xfrm>
          <a:prstGeom prst="fram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rPr>
              <a:t>Prezentacii.com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44" name="Picture 12" descr="7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2438400" y="188913"/>
            <a:ext cx="4038600" cy="6364287"/>
          </a:xfrm>
          <a:prstGeom prst="rect">
            <a:avLst/>
          </a:prstGeom>
          <a:noFill/>
        </p:spPr>
      </p:pic>
      <p:sp>
        <p:nvSpPr>
          <p:cNvPr id="69645" name="Line 13"/>
          <p:cNvSpPr>
            <a:spLocks noChangeShapeType="1"/>
          </p:cNvSpPr>
          <p:nvPr/>
        </p:nvSpPr>
        <p:spPr bwMode="auto">
          <a:xfrm flipH="1">
            <a:off x="5334000" y="1524000"/>
            <a:ext cx="1752600" cy="76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46" name="Text Box 14"/>
          <p:cNvSpPr txBox="1">
            <a:spLocks noChangeArrowheads="1"/>
          </p:cNvSpPr>
          <p:nvPr/>
        </p:nvSpPr>
        <p:spPr bwMode="auto">
          <a:xfrm>
            <a:off x="7146925" y="1260475"/>
            <a:ext cx="18303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Большие</a:t>
            </a:r>
          </a:p>
          <a:p>
            <a:r>
              <a:rPr lang="ru-RU" sz="2400"/>
              <a:t> воротники </a:t>
            </a:r>
          </a:p>
          <a:p>
            <a:r>
              <a:rPr lang="ru-RU" sz="2400"/>
              <a:t>с кружевом</a:t>
            </a:r>
          </a:p>
        </p:txBody>
      </p:sp>
      <p:sp>
        <p:nvSpPr>
          <p:cNvPr id="69647" name="Line 15"/>
          <p:cNvSpPr>
            <a:spLocks noChangeShapeType="1"/>
          </p:cNvSpPr>
          <p:nvPr/>
        </p:nvSpPr>
        <p:spPr bwMode="auto">
          <a:xfrm flipH="1" flipV="1">
            <a:off x="5867400" y="2514600"/>
            <a:ext cx="99060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48" name="Text Box 16"/>
          <p:cNvSpPr txBox="1">
            <a:spLocks noChangeArrowheads="1"/>
          </p:cNvSpPr>
          <p:nvPr/>
        </p:nvSpPr>
        <p:spPr bwMode="auto">
          <a:xfrm>
            <a:off x="6918325" y="2936875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Манжеты </a:t>
            </a:r>
          </a:p>
        </p:txBody>
      </p:sp>
      <p:sp>
        <p:nvSpPr>
          <p:cNvPr id="69649" name="Line 17"/>
          <p:cNvSpPr>
            <a:spLocks noChangeShapeType="1"/>
          </p:cNvSpPr>
          <p:nvPr/>
        </p:nvSpPr>
        <p:spPr bwMode="auto">
          <a:xfrm flipH="1" flipV="1">
            <a:off x="5181600" y="4343400"/>
            <a:ext cx="19050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6994525" y="4308475"/>
            <a:ext cx="20240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Украшенные</a:t>
            </a:r>
          </a:p>
          <a:p>
            <a:r>
              <a:rPr lang="ru-RU" sz="2400"/>
              <a:t> панталоны</a:t>
            </a:r>
          </a:p>
        </p:txBody>
      </p:sp>
      <p:sp>
        <p:nvSpPr>
          <p:cNvPr id="69651" name="Line 19"/>
          <p:cNvSpPr>
            <a:spLocks noChangeShapeType="1"/>
          </p:cNvSpPr>
          <p:nvPr/>
        </p:nvSpPr>
        <p:spPr bwMode="auto">
          <a:xfrm>
            <a:off x="1981200" y="2743200"/>
            <a:ext cx="1143000" cy="83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288925" y="1641475"/>
            <a:ext cx="23780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Мягкие </a:t>
            </a:r>
          </a:p>
          <a:p>
            <a:r>
              <a:rPr lang="ru-RU" sz="2400"/>
              <a:t>широкополые </a:t>
            </a:r>
          </a:p>
          <a:p>
            <a:r>
              <a:rPr lang="ru-RU" sz="2400"/>
              <a:t>шляпы с перьями</a:t>
            </a:r>
          </a:p>
        </p:txBody>
      </p:sp>
      <p:sp>
        <p:nvSpPr>
          <p:cNvPr id="69655" name="Line 23"/>
          <p:cNvSpPr>
            <a:spLocks noChangeShapeType="1"/>
          </p:cNvSpPr>
          <p:nvPr/>
        </p:nvSpPr>
        <p:spPr bwMode="auto">
          <a:xfrm flipV="1">
            <a:off x="2209800" y="5257800"/>
            <a:ext cx="175260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9657" name="Text Box 25"/>
          <p:cNvSpPr txBox="1">
            <a:spLocks noChangeArrowheads="1"/>
          </p:cNvSpPr>
          <p:nvPr/>
        </p:nvSpPr>
        <p:spPr bwMode="auto">
          <a:xfrm>
            <a:off x="212725" y="4765675"/>
            <a:ext cx="21304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Сапоги с </a:t>
            </a:r>
          </a:p>
          <a:p>
            <a:r>
              <a:rPr lang="ru-RU" sz="2400"/>
              <a:t>раструбами и </a:t>
            </a:r>
          </a:p>
          <a:p>
            <a:r>
              <a:rPr lang="ru-RU" sz="2400"/>
              <a:t>отворотами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9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9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5" grpId="0" animBg="1"/>
      <p:bldP spid="69646" grpId="0" autoUpdateAnimBg="0"/>
      <p:bldP spid="69647" grpId="0" animBg="1"/>
      <p:bldP spid="69648" grpId="0" autoUpdateAnimBg="0"/>
      <p:bldP spid="69649" grpId="0" animBg="1"/>
      <p:bldP spid="69650" grpId="0" autoUpdateAnimBg="0"/>
      <p:bldP spid="69651" grpId="0" animBg="1"/>
      <p:bldP spid="69654" grpId="0" autoUpdateAnimBg="0"/>
      <p:bldP spid="69655" grpId="0" animBg="1"/>
      <p:bldP spid="6965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8" name="Picture 12" descr="9"/>
          <p:cNvPicPr>
            <a:picLocks noChangeAspect="1" noChangeArrowheads="1"/>
          </p:cNvPicPr>
          <p:nvPr/>
        </p:nvPicPr>
        <p:blipFill>
          <a:blip r:embed="rId2" cstate="print">
            <a:lum contrast="48000"/>
          </a:blip>
          <a:srcRect/>
          <a:stretch>
            <a:fillRect/>
          </a:stretch>
        </p:blipFill>
        <p:spPr bwMode="auto">
          <a:xfrm>
            <a:off x="2987675" y="990600"/>
            <a:ext cx="3313113" cy="5391150"/>
          </a:xfrm>
          <a:prstGeom prst="rect">
            <a:avLst/>
          </a:prstGeom>
          <a:noFill/>
        </p:spPr>
      </p:pic>
      <p:sp>
        <p:nvSpPr>
          <p:cNvPr id="70669" name="WordArt 13"/>
          <p:cNvSpPr>
            <a:spLocks noChangeArrowheads="1" noChangeShapeType="1" noTextEdit="1"/>
          </p:cNvSpPr>
          <p:nvPr/>
        </p:nvSpPr>
        <p:spPr bwMode="auto">
          <a:xfrm>
            <a:off x="457200" y="228600"/>
            <a:ext cx="8305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РОКОКО (</a:t>
            </a:r>
            <a:r>
              <a:rPr lang="en-US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XVIII</a:t>
            </a:r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в.)</a:t>
            </a:r>
          </a:p>
        </p:txBody>
      </p:sp>
      <p:sp>
        <p:nvSpPr>
          <p:cNvPr id="70670" name="Line 14"/>
          <p:cNvSpPr>
            <a:spLocks noChangeShapeType="1"/>
          </p:cNvSpPr>
          <p:nvPr/>
        </p:nvSpPr>
        <p:spPr bwMode="auto">
          <a:xfrm flipH="1" flipV="1">
            <a:off x="5410200" y="3962400"/>
            <a:ext cx="1447800" cy="609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6842125" y="4384675"/>
            <a:ext cx="21875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Непомерно </a:t>
            </a:r>
          </a:p>
          <a:p>
            <a:r>
              <a:rPr lang="ru-RU" sz="2400"/>
              <a:t>большая юбка</a:t>
            </a:r>
          </a:p>
          <a:p>
            <a:r>
              <a:rPr lang="ru-RU" sz="2400"/>
              <a:t> на каркасе</a:t>
            </a:r>
          </a:p>
        </p:txBody>
      </p:sp>
      <p:sp>
        <p:nvSpPr>
          <p:cNvPr id="70672" name="Line 16"/>
          <p:cNvSpPr>
            <a:spLocks noChangeShapeType="1"/>
          </p:cNvSpPr>
          <p:nvPr/>
        </p:nvSpPr>
        <p:spPr bwMode="auto">
          <a:xfrm flipH="1" flipV="1">
            <a:off x="5867400" y="5638800"/>
            <a:ext cx="76200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73" name="Text Box 17"/>
          <p:cNvSpPr txBox="1">
            <a:spLocks noChangeArrowheads="1"/>
          </p:cNvSpPr>
          <p:nvPr/>
        </p:nvSpPr>
        <p:spPr bwMode="auto">
          <a:xfrm>
            <a:off x="6629400" y="5908675"/>
            <a:ext cx="2616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Обилие оборок,</a:t>
            </a:r>
          </a:p>
          <a:p>
            <a:r>
              <a:rPr lang="ru-RU" sz="2400"/>
              <a:t> кружев, рюшей</a:t>
            </a:r>
          </a:p>
        </p:txBody>
      </p:sp>
      <p:sp>
        <p:nvSpPr>
          <p:cNvPr id="70674" name="Line 18"/>
          <p:cNvSpPr>
            <a:spLocks noChangeShapeType="1"/>
          </p:cNvSpPr>
          <p:nvPr/>
        </p:nvSpPr>
        <p:spPr bwMode="auto">
          <a:xfrm flipH="1">
            <a:off x="5105400" y="2057400"/>
            <a:ext cx="152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75" name="Text Box 19"/>
          <p:cNvSpPr txBox="1">
            <a:spLocks noChangeArrowheads="1"/>
          </p:cNvSpPr>
          <p:nvPr/>
        </p:nvSpPr>
        <p:spPr bwMode="auto">
          <a:xfrm>
            <a:off x="6705600" y="1793875"/>
            <a:ext cx="26003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Очень открытое</a:t>
            </a:r>
          </a:p>
          <a:p>
            <a:r>
              <a:rPr lang="ru-RU" sz="2400"/>
              <a:t> декольте</a:t>
            </a:r>
          </a:p>
        </p:txBody>
      </p:sp>
      <p:sp>
        <p:nvSpPr>
          <p:cNvPr id="70676" name="Line 20"/>
          <p:cNvSpPr>
            <a:spLocks noChangeShapeType="1"/>
          </p:cNvSpPr>
          <p:nvPr/>
        </p:nvSpPr>
        <p:spPr bwMode="auto">
          <a:xfrm flipV="1">
            <a:off x="2438400" y="5334000"/>
            <a:ext cx="129540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77" name="Text Box 21"/>
          <p:cNvSpPr txBox="1">
            <a:spLocks noChangeArrowheads="1"/>
          </p:cNvSpPr>
          <p:nvPr/>
        </p:nvSpPr>
        <p:spPr bwMode="auto">
          <a:xfrm>
            <a:off x="212725" y="5222875"/>
            <a:ext cx="23288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Искусственные</a:t>
            </a:r>
          </a:p>
          <a:p>
            <a:r>
              <a:rPr lang="ru-RU" sz="2400"/>
              <a:t> цветы, банты</a:t>
            </a:r>
          </a:p>
        </p:txBody>
      </p:sp>
      <p:sp>
        <p:nvSpPr>
          <p:cNvPr id="70678" name="Line 22"/>
          <p:cNvSpPr>
            <a:spLocks noChangeShapeType="1"/>
          </p:cNvSpPr>
          <p:nvPr/>
        </p:nvSpPr>
        <p:spPr bwMode="auto">
          <a:xfrm flipV="1">
            <a:off x="2057400" y="1447800"/>
            <a:ext cx="2133600" cy="609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80" name="Text Box 24"/>
          <p:cNvSpPr txBox="1">
            <a:spLocks noChangeArrowheads="1"/>
          </p:cNvSpPr>
          <p:nvPr/>
        </p:nvSpPr>
        <p:spPr bwMode="auto">
          <a:xfrm>
            <a:off x="0" y="1108075"/>
            <a:ext cx="2971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Изящная прическа, </a:t>
            </a:r>
          </a:p>
          <a:p>
            <a:r>
              <a:rPr lang="ru-RU" sz="2400"/>
              <a:t>обильно посыпанная</a:t>
            </a:r>
          </a:p>
          <a:p>
            <a:r>
              <a:rPr lang="ru-RU" sz="2400"/>
              <a:t> пудрой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0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9" grpId="0" animBg="1"/>
      <p:bldP spid="70670" grpId="0" animBg="1"/>
      <p:bldP spid="70671" grpId="0" autoUpdateAnimBg="0"/>
      <p:bldP spid="70672" grpId="0" animBg="1"/>
      <p:bldP spid="70673" grpId="0" autoUpdateAnimBg="0"/>
      <p:bldP spid="70674" grpId="0" animBg="1"/>
      <p:bldP spid="70675" grpId="0" autoUpdateAnimBg="0"/>
      <p:bldP spid="70676" grpId="0" animBg="1"/>
      <p:bldP spid="70677" grpId="0" autoUpdateAnimBg="0"/>
      <p:bldP spid="70678" grpId="0" animBg="1"/>
      <p:bldP spid="7068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2" name="Picture 12" descr="10"/>
          <p:cNvPicPr>
            <a:picLocks noChangeAspect="1" noChangeArrowheads="1"/>
          </p:cNvPicPr>
          <p:nvPr/>
        </p:nvPicPr>
        <p:blipFill>
          <a:blip r:embed="rId2" cstate="print">
            <a:lum contrast="54000"/>
          </a:blip>
          <a:srcRect/>
          <a:stretch>
            <a:fillRect/>
          </a:stretch>
        </p:blipFill>
        <p:spPr bwMode="auto">
          <a:xfrm>
            <a:off x="2667000" y="457200"/>
            <a:ext cx="3273425" cy="6019800"/>
          </a:xfrm>
          <a:prstGeom prst="rect">
            <a:avLst/>
          </a:prstGeom>
          <a:noFill/>
        </p:spPr>
      </p:pic>
      <p:sp>
        <p:nvSpPr>
          <p:cNvPr id="71693" name="Line 13"/>
          <p:cNvSpPr>
            <a:spLocks noChangeShapeType="1"/>
          </p:cNvSpPr>
          <p:nvPr/>
        </p:nvSpPr>
        <p:spPr bwMode="auto">
          <a:xfrm flipH="1">
            <a:off x="4267200" y="1295400"/>
            <a:ext cx="198120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6477000" y="1184275"/>
            <a:ext cx="27495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Детали костюма </a:t>
            </a:r>
          </a:p>
          <a:p>
            <a:r>
              <a:rPr lang="ru-RU" sz="2400"/>
              <a:t>подчеркивались </a:t>
            </a:r>
          </a:p>
          <a:p>
            <a:r>
              <a:rPr lang="ru-RU" sz="2400"/>
              <a:t>вышивкой, </a:t>
            </a:r>
          </a:p>
          <a:p>
            <a:r>
              <a:rPr lang="ru-RU" sz="2400"/>
              <a:t>металлическими</a:t>
            </a:r>
          </a:p>
          <a:p>
            <a:r>
              <a:rPr lang="ru-RU" sz="2400"/>
              <a:t> пуговицами</a:t>
            </a:r>
          </a:p>
        </p:txBody>
      </p:sp>
      <p:sp>
        <p:nvSpPr>
          <p:cNvPr id="71695" name="Line 15"/>
          <p:cNvSpPr>
            <a:spLocks noChangeShapeType="1"/>
          </p:cNvSpPr>
          <p:nvPr/>
        </p:nvSpPr>
        <p:spPr bwMode="auto">
          <a:xfrm flipH="1">
            <a:off x="4800600" y="4419600"/>
            <a:ext cx="14478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696" name="Text Box 16"/>
          <p:cNvSpPr txBox="1">
            <a:spLocks noChangeArrowheads="1"/>
          </p:cNvSpPr>
          <p:nvPr/>
        </p:nvSpPr>
        <p:spPr bwMode="auto">
          <a:xfrm>
            <a:off x="6232525" y="4156075"/>
            <a:ext cx="26749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Узкие до коленей </a:t>
            </a:r>
          </a:p>
          <a:p>
            <a:r>
              <a:rPr lang="ru-RU" sz="2400"/>
              <a:t>штаны - кюлоты</a:t>
            </a:r>
          </a:p>
        </p:txBody>
      </p:sp>
      <p:sp>
        <p:nvSpPr>
          <p:cNvPr id="71698" name="Line 18"/>
          <p:cNvSpPr>
            <a:spLocks noChangeShapeType="1"/>
          </p:cNvSpPr>
          <p:nvPr/>
        </p:nvSpPr>
        <p:spPr bwMode="auto">
          <a:xfrm flipV="1">
            <a:off x="2209800" y="5715000"/>
            <a:ext cx="1295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0" y="5527675"/>
            <a:ext cx="227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Белые чулки</a:t>
            </a:r>
          </a:p>
        </p:txBody>
      </p:sp>
      <p:sp>
        <p:nvSpPr>
          <p:cNvPr id="71703" name="Line 23"/>
          <p:cNvSpPr>
            <a:spLocks noChangeShapeType="1"/>
          </p:cNvSpPr>
          <p:nvPr/>
        </p:nvSpPr>
        <p:spPr bwMode="auto">
          <a:xfrm>
            <a:off x="2133600" y="4267200"/>
            <a:ext cx="1143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04" name="Text Box 24"/>
          <p:cNvSpPr txBox="1">
            <a:spLocks noChangeArrowheads="1"/>
          </p:cNvSpPr>
          <p:nvPr/>
        </p:nvSpPr>
        <p:spPr bwMode="auto">
          <a:xfrm>
            <a:off x="0" y="2936875"/>
            <a:ext cx="33909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Богатые ткани: </a:t>
            </a:r>
          </a:p>
          <a:p>
            <a:r>
              <a:rPr lang="ru-RU" sz="2400"/>
              <a:t>бархат, шелк, </a:t>
            </a:r>
          </a:p>
          <a:p>
            <a:r>
              <a:rPr lang="ru-RU" sz="2400"/>
              <a:t>атлас – расшивались </a:t>
            </a:r>
          </a:p>
          <a:p>
            <a:r>
              <a:rPr lang="ru-RU" sz="2400"/>
              <a:t>стеклярусом,</a:t>
            </a:r>
          </a:p>
          <a:p>
            <a:r>
              <a:rPr lang="ru-RU" sz="2400"/>
              <a:t>золотой или </a:t>
            </a:r>
          </a:p>
          <a:p>
            <a:r>
              <a:rPr lang="ru-RU" sz="2400"/>
              <a:t>серебряной нитью</a:t>
            </a:r>
          </a:p>
        </p:txBody>
      </p:sp>
      <p:sp>
        <p:nvSpPr>
          <p:cNvPr id="71705" name="Line 25"/>
          <p:cNvSpPr>
            <a:spLocks noChangeShapeType="1"/>
          </p:cNvSpPr>
          <p:nvPr/>
        </p:nvSpPr>
        <p:spPr bwMode="auto">
          <a:xfrm flipV="1">
            <a:off x="2209800" y="1600200"/>
            <a:ext cx="1828800" cy="152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06" name="Text Box 26"/>
          <p:cNvSpPr txBox="1">
            <a:spLocks noChangeArrowheads="1"/>
          </p:cNvSpPr>
          <p:nvPr/>
        </p:nvSpPr>
        <p:spPr bwMode="auto">
          <a:xfrm>
            <a:off x="212725" y="1260475"/>
            <a:ext cx="24749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Шейный платок</a:t>
            </a:r>
          </a:p>
          <a:p>
            <a:r>
              <a:rPr lang="ru-RU" sz="2400"/>
              <a:t> или жабо</a:t>
            </a:r>
          </a:p>
        </p:txBody>
      </p:sp>
      <p:sp>
        <p:nvSpPr>
          <p:cNvPr id="71707" name="Line 27"/>
          <p:cNvSpPr>
            <a:spLocks noChangeShapeType="1"/>
          </p:cNvSpPr>
          <p:nvPr/>
        </p:nvSpPr>
        <p:spPr bwMode="auto">
          <a:xfrm flipH="1">
            <a:off x="4267200" y="304800"/>
            <a:ext cx="22098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08" name="Text Box 28"/>
          <p:cNvSpPr txBox="1">
            <a:spLocks noChangeArrowheads="1"/>
          </p:cNvSpPr>
          <p:nvPr/>
        </p:nvSpPr>
        <p:spPr bwMode="auto">
          <a:xfrm>
            <a:off x="6765925" y="117475"/>
            <a:ext cx="1347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Парики </a:t>
            </a:r>
          </a:p>
        </p:txBody>
      </p:sp>
      <p:sp>
        <p:nvSpPr>
          <p:cNvPr id="71711" name="Line 31"/>
          <p:cNvSpPr>
            <a:spLocks noChangeShapeType="1"/>
          </p:cNvSpPr>
          <p:nvPr/>
        </p:nvSpPr>
        <p:spPr bwMode="auto">
          <a:xfrm flipH="1">
            <a:off x="4800600" y="6248400"/>
            <a:ext cx="1600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12" name="Text Box 32"/>
          <p:cNvSpPr txBox="1">
            <a:spLocks noChangeArrowheads="1"/>
          </p:cNvSpPr>
          <p:nvPr/>
        </p:nvSpPr>
        <p:spPr bwMode="auto">
          <a:xfrm>
            <a:off x="6689725" y="5984875"/>
            <a:ext cx="1628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Туфли с </a:t>
            </a:r>
          </a:p>
          <a:p>
            <a:r>
              <a:rPr lang="ru-RU" sz="2400"/>
              <a:t>пряжками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71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1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3" grpId="0" animBg="1"/>
      <p:bldP spid="71694" grpId="0" autoUpdateAnimBg="0"/>
      <p:bldP spid="71695" grpId="0" animBg="1"/>
      <p:bldP spid="71696" grpId="0" autoUpdateAnimBg="0"/>
      <p:bldP spid="71698" grpId="0" animBg="1"/>
      <p:bldP spid="71702" grpId="0" autoUpdateAnimBg="0"/>
      <p:bldP spid="71703" grpId="0" animBg="1"/>
      <p:bldP spid="71704" grpId="0" autoUpdateAnimBg="0"/>
      <p:bldP spid="71705" grpId="0" animBg="1"/>
      <p:bldP spid="71706" grpId="0" autoUpdateAnimBg="0"/>
      <p:bldP spid="71707" grpId="0" animBg="1"/>
      <p:bldP spid="71708" grpId="0" autoUpdateAnimBg="0"/>
      <p:bldP spid="71711" grpId="0" animBg="1"/>
      <p:bldP spid="7171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6000">
              <a:srgbClr val="E6D78A"/>
            </a:gs>
            <a:gs pos="15000">
              <a:srgbClr val="C7AC4C"/>
            </a:gs>
            <a:gs pos="22500">
              <a:srgbClr val="E6D78A"/>
            </a:gs>
            <a:gs pos="38500">
              <a:srgbClr val="C7AC4C"/>
            </a:gs>
            <a:gs pos="50000">
              <a:srgbClr val="E6DCAC"/>
            </a:gs>
            <a:gs pos="61500">
              <a:srgbClr val="C7AC4C"/>
            </a:gs>
            <a:gs pos="77500">
              <a:srgbClr val="E6D78A"/>
            </a:gs>
            <a:gs pos="85000">
              <a:srgbClr val="C7AC4C"/>
            </a:gs>
            <a:gs pos="94000">
              <a:srgbClr val="E6D78A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6" name="WordArt 12"/>
          <p:cNvSpPr>
            <a:spLocks noChangeArrowheads="1" noChangeShapeType="1" noTextEdit="1"/>
          </p:cNvSpPr>
          <p:nvPr/>
        </p:nvSpPr>
        <p:spPr bwMode="auto">
          <a:xfrm>
            <a:off x="304800" y="381000"/>
            <a:ext cx="8534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КЛАССИЦИЗМ (конец </a:t>
            </a:r>
            <a:r>
              <a:rPr lang="en-US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XVIII</a:t>
            </a:r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в.)</a:t>
            </a:r>
          </a:p>
        </p:txBody>
      </p:sp>
      <p:pic>
        <p:nvPicPr>
          <p:cNvPr id="72717" name="Picture 13" descr="11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/>
          <a:stretch>
            <a:fillRect/>
          </a:stretch>
        </p:blipFill>
        <p:spPr bwMode="auto">
          <a:xfrm>
            <a:off x="1763713" y="1066800"/>
            <a:ext cx="2732087" cy="5386388"/>
          </a:xfrm>
          <a:prstGeom prst="rect">
            <a:avLst/>
          </a:prstGeom>
          <a:noFill/>
        </p:spPr>
      </p:pic>
      <p:sp>
        <p:nvSpPr>
          <p:cNvPr id="72718" name="Line 14"/>
          <p:cNvSpPr>
            <a:spLocks noChangeShapeType="1"/>
          </p:cNvSpPr>
          <p:nvPr/>
        </p:nvSpPr>
        <p:spPr bwMode="auto">
          <a:xfrm flipH="1">
            <a:off x="3276600" y="3886200"/>
            <a:ext cx="2209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9" name="Text Box 15"/>
          <p:cNvSpPr txBox="1">
            <a:spLocks noChangeArrowheads="1"/>
          </p:cNvSpPr>
          <p:nvPr/>
        </p:nvSpPr>
        <p:spPr bwMode="auto">
          <a:xfrm>
            <a:off x="5775325" y="3276600"/>
            <a:ext cx="31353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Тонкое муслиновое </a:t>
            </a:r>
          </a:p>
          <a:p>
            <a:r>
              <a:rPr lang="ru-RU" sz="2400"/>
              <a:t>платье без отделки и </a:t>
            </a:r>
          </a:p>
          <a:p>
            <a:r>
              <a:rPr lang="ru-RU" sz="2400"/>
              <a:t>украшений</a:t>
            </a:r>
          </a:p>
        </p:txBody>
      </p:sp>
      <p:sp>
        <p:nvSpPr>
          <p:cNvPr id="72720" name="Line 16"/>
          <p:cNvSpPr>
            <a:spLocks noChangeShapeType="1"/>
          </p:cNvSpPr>
          <p:nvPr/>
        </p:nvSpPr>
        <p:spPr bwMode="auto">
          <a:xfrm flipH="1">
            <a:off x="3276600" y="2057400"/>
            <a:ext cx="2590800" cy="83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6384925" y="1717675"/>
            <a:ext cx="24241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Высокая линия </a:t>
            </a:r>
          </a:p>
          <a:p>
            <a:r>
              <a:rPr lang="ru-RU" sz="2400"/>
              <a:t>талии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6" grpId="0" animBg="1"/>
      <p:bldP spid="72718" grpId="0" animBg="1"/>
      <p:bldP spid="72719" grpId="0" autoUpdateAnimBg="0"/>
      <p:bldP spid="72720" grpId="0" animBg="1"/>
      <p:bldP spid="7272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6000">
              <a:srgbClr val="E6D78A"/>
            </a:gs>
            <a:gs pos="15000">
              <a:srgbClr val="C7AC4C"/>
            </a:gs>
            <a:gs pos="22500">
              <a:srgbClr val="E6D78A"/>
            </a:gs>
            <a:gs pos="38500">
              <a:srgbClr val="C7AC4C"/>
            </a:gs>
            <a:gs pos="50000">
              <a:srgbClr val="E6DCAC"/>
            </a:gs>
            <a:gs pos="61500">
              <a:srgbClr val="C7AC4C"/>
            </a:gs>
            <a:gs pos="77500">
              <a:srgbClr val="E6D78A"/>
            </a:gs>
            <a:gs pos="85000">
              <a:srgbClr val="C7AC4C"/>
            </a:gs>
            <a:gs pos="94000">
              <a:srgbClr val="E6D78A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40" name="Picture 12" descr="12"/>
          <p:cNvPicPr>
            <a:picLocks noChangeAspect="1" noChangeArrowheads="1"/>
          </p:cNvPicPr>
          <p:nvPr/>
        </p:nvPicPr>
        <p:blipFill>
          <a:blip r:embed="rId2" cstate="print">
            <a:lum contrast="48000"/>
          </a:blip>
          <a:srcRect l="10310" r="7396" b="6587"/>
          <a:stretch>
            <a:fillRect/>
          </a:stretch>
        </p:blipFill>
        <p:spPr bwMode="auto">
          <a:xfrm>
            <a:off x="900113" y="457200"/>
            <a:ext cx="3900487" cy="5924550"/>
          </a:xfrm>
          <a:prstGeom prst="rect">
            <a:avLst/>
          </a:prstGeom>
          <a:noFill/>
        </p:spPr>
      </p:pic>
      <p:sp>
        <p:nvSpPr>
          <p:cNvPr id="73741" name="Line 13"/>
          <p:cNvSpPr>
            <a:spLocks noChangeShapeType="1"/>
          </p:cNvSpPr>
          <p:nvPr/>
        </p:nvSpPr>
        <p:spPr bwMode="auto">
          <a:xfrm flipH="1">
            <a:off x="3886200" y="1371600"/>
            <a:ext cx="2133600" cy="228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3742" name="Text Box 14"/>
          <p:cNvSpPr txBox="1">
            <a:spLocks noChangeArrowheads="1"/>
          </p:cNvSpPr>
          <p:nvPr/>
        </p:nvSpPr>
        <p:spPr bwMode="auto">
          <a:xfrm>
            <a:off x="6384925" y="1184275"/>
            <a:ext cx="2106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Темный фрак</a:t>
            </a:r>
          </a:p>
        </p:txBody>
      </p:sp>
      <p:sp>
        <p:nvSpPr>
          <p:cNvPr id="73743" name="Line 15"/>
          <p:cNvSpPr>
            <a:spLocks noChangeShapeType="1"/>
          </p:cNvSpPr>
          <p:nvPr/>
        </p:nvSpPr>
        <p:spPr bwMode="auto">
          <a:xfrm flipH="1">
            <a:off x="3581400" y="2895600"/>
            <a:ext cx="2514600" cy="76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3744" name="Text Box 16"/>
          <p:cNvSpPr txBox="1">
            <a:spLocks noChangeArrowheads="1"/>
          </p:cNvSpPr>
          <p:nvPr/>
        </p:nvSpPr>
        <p:spPr bwMode="auto">
          <a:xfrm>
            <a:off x="6308725" y="2632075"/>
            <a:ext cx="268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Белые панталоны</a:t>
            </a:r>
          </a:p>
        </p:txBody>
      </p:sp>
      <p:sp>
        <p:nvSpPr>
          <p:cNvPr id="73745" name="Line 17"/>
          <p:cNvSpPr>
            <a:spLocks noChangeShapeType="1"/>
          </p:cNvSpPr>
          <p:nvPr/>
        </p:nvSpPr>
        <p:spPr bwMode="auto">
          <a:xfrm flipH="1">
            <a:off x="4038600" y="5791200"/>
            <a:ext cx="2133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3746" name="Text Box 18"/>
          <p:cNvSpPr txBox="1">
            <a:spLocks noChangeArrowheads="1"/>
          </p:cNvSpPr>
          <p:nvPr/>
        </p:nvSpPr>
        <p:spPr bwMode="auto">
          <a:xfrm>
            <a:off x="6384925" y="5527675"/>
            <a:ext cx="127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Сапоги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1" grpId="0" animBg="1"/>
      <p:bldP spid="73742" grpId="0" autoUpdateAnimBg="0"/>
      <p:bldP spid="73743" grpId="0" animBg="1"/>
      <p:bldP spid="73744" grpId="0" autoUpdateAnimBg="0"/>
      <p:bldP spid="73745" grpId="0" animBg="1"/>
      <p:bldP spid="7374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65" name="WordArt 13"/>
          <p:cNvSpPr>
            <a:spLocks noChangeArrowheads="1" noChangeShapeType="1" noTextEdit="1"/>
          </p:cNvSpPr>
          <p:nvPr/>
        </p:nvSpPr>
        <p:spPr bwMode="auto">
          <a:xfrm>
            <a:off x="457200" y="304800"/>
            <a:ext cx="8229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АМПИР (</a:t>
            </a:r>
            <a:r>
              <a:rPr lang="en-US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XIX</a:t>
            </a:r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в.)</a:t>
            </a:r>
          </a:p>
        </p:txBody>
      </p:sp>
      <p:pic>
        <p:nvPicPr>
          <p:cNvPr id="74766" name="Picture 14" descr="13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/>
          <a:stretch>
            <a:fillRect/>
          </a:stretch>
        </p:blipFill>
        <p:spPr bwMode="auto">
          <a:xfrm>
            <a:off x="381000" y="1423988"/>
            <a:ext cx="2667000" cy="3703637"/>
          </a:xfrm>
          <a:prstGeom prst="rect">
            <a:avLst/>
          </a:prstGeom>
          <a:noFill/>
        </p:spPr>
      </p:pic>
      <p:pic>
        <p:nvPicPr>
          <p:cNvPr id="74767" name="Picture 15" descr="14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 bwMode="auto">
          <a:xfrm>
            <a:off x="5638800" y="838200"/>
            <a:ext cx="3200400" cy="5791200"/>
          </a:xfrm>
          <a:prstGeom prst="rect">
            <a:avLst/>
          </a:prstGeom>
          <a:noFill/>
        </p:spPr>
      </p:pic>
      <p:sp>
        <p:nvSpPr>
          <p:cNvPr id="74768" name="Line 16"/>
          <p:cNvSpPr>
            <a:spLocks noChangeShapeType="1"/>
          </p:cNvSpPr>
          <p:nvPr/>
        </p:nvSpPr>
        <p:spPr bwMode="auto">
          <a:xfrm>
            <a:off x="4800600" y="2971800"/>
            <a:ext cx="1447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4769" name="Text Box 17"/>
          <p:cNvSpPr txBox="1">
            <a:spLocks noChangeArrowheads="1"/>
          </p:cNvSpPr>
          <p:nvPr/>
        </p:nvSpPr>
        <p:spPr bwMode="auto">
          <a:xfrm>
            <a:off x="3581400" y="2454275"/>
            <a:ext cx="152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Темный </a:t>
            </a:r>
          </a:p>
          <a:p>
            <a:r>
              <a:rPr lang="ru-RU" sz="2400"/>
              <a:t>фрак</a:t>
            </a:r>
          </a:p>
        </p:txBody>
      </p:sp>
      <p:sp>
        <p:nvSpPr>
          <p:cNvPr id="74770" name="Line 18"/>
          <p:cNvSpPr>
            <a:spLocks noChangeShapeType="1"/>
          </p:cNvSpPr>
          <p:nvPr/>
        </p:nvSpPr>
        <p:spPr bwMode="auto">
          <a:xfrm flipH="1">
            <a:off x="2514600" y="4114800"/>
            <a:ext cx="1066800" cy="228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4771" name="Text Box 19"/>
          <p:cNvSpPr txBox="1">
            <a:spLocks noChangeArrowheads="1"/>
          </p:cNvSpPr>
          <p:nvPr/>
        </p:nvSpPr>
        <p:spPr bwMode="auto">
          <a:xfrm>
            <a:off x="3641725" y="3851275"/>
            <a:ext cx="17287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Светлые </a:t>
            </a:r>
          </a:p>
          <a:p>
            <a:r>
              <a:rPr lang="ru-RU" sz="2400"/>
              <a:t>панталоны</a:t>
            </a:r>
          </a:p>
        </p:txBody>
      </p:sp>
      <p:sp>
        <p:nvSpPr>
          <p:cNvPr id="74772" name="Line 20"/>
          <p:cNvSpPr>
            <a:spLocks noChangeShapeType="1"/>
          </p:cNvSpPr>
          <p:nvPr/>
        </p:nvSpPr>
        <p:spPr bwMode="auto">
          <a:xfrm flipV="1">
            <a:off x="5257800" y="1066800"/>
            <a:ext cx="1066800" cy="228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4773" name="Text Box 21"/>
          <p:cNvSpPr txBox="1">
            <a:spLocks noChangeArrowheads="1"/>
          </p:cNvSpPr>
          <p:nvPr/>
        </p:nvSpPr>
        <p:spPr bwMode="auto">
          <a:xfrm>
            <a:off x="3124200" y="762000"/>
            <a:ext cx="2743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Высокие шляпы </a:t>
            </a:r>
          </a:p>
          <a:p>
            <a:r>
              <a:rPr lang="ru-RU" sz="2400"/>
              <a:t>с загнутыми </a:t>
            </a:r>
          </a:p>
          <a:p>
            <a:r>
              <a:rPr lang="ru-RU" sz="2400"/>
              <a:t>небольшими </a:t>
            </a:r>
          </a:p>
          <a:p>
            <a:r>
              <a:rPr lang="ru-RU" sz="2400"/>
              <a:t>полями</a:t>
            </a:r>
          </a:p>
        </p:txBody>
      </p:sp>
      <p:sp>
        <p:nvSpPr>
          <p:cNvPr id="74774" name="Line 22"/>
          <p:cNvSpPr>
            <a:spLocks noChangeShapeType="1"/>
          </p:cNvSpPr>
          <p:nvPr/>
        </p:nvSpPr>
        <p:spPr bwMode="auto">
          <a:xfrm flipV="1">
            <a:off x="4038600" y="5867400"/>
            <a:ext cx="2667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4775" name="Text Box 23"/>
          <p:cNvSpPr txBox="1">
            <a:spLocks noChangeArrowheads="1"/>
          </p:cNvSpPr>
          <p:nvPr/>
        </p:nvSpPr>
        <p:spPr bwMode="auto">
          <a:xfrm>
            <a:off x="1050925" y="5680075"/>
            <a:ext cx="2736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Сапоги или туфли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4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4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4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5" grpId="0" animBg="1"/>
      <p:bldP spid="74768" grpId="0" animBg="1"/>
      <p:bldP spid="74769" grpId="0" autoUpdateAnimBg="0"/>
      <p:bldP spid="74770" grpId="0" animBg="1"/>
      <p:bldP spid="74771" grpId="0" autoUpdateAnimBg="0"/>
      <p:bldP spid="74772" grpId="0" animBg="1"/>
      <p:bldP spid="74773" grpId="0" autoUpdateAnimBg="0"/>
      <p:bldP spid="74774" grpId="0" animBg="1"/>
      <p:bldP spid="7477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8" name="Picture 12" descr="16"/>
          <p:cNvPicPr>
            <a:picLocks noChangeAspect="1" noChangeArrowheads="1"/>
          </p:cNvPicPr>
          <p:nvPr/>
        </p:nvPicPr>
        <p:blipFill>
          <a:blip r:embed="rId2" cstate="print">
            <a:lum contrast="54000"/>
          </a:blip>
          <a:srcRect/>
          <a:stretch>
            <a:fillRect/>
          </a:stretch>
        </p:blipFill>
        <p:spPr bwMode="auto">
          <a:xfrm>
            <a:off x="381000" y="819150"/>
            <a:ext cx="5630863" cy="4914900"/>
          </a:xfrm>
          <a:prstGeom prst="rect">
            <a:avLst/>
          </a:prstGeom>
          <a:noFill/>
        </p:spPr>
      </p:pic>
      <p:sp>
        <p:nvSpPr>
          <p:cNvPr id="75789" name="Line 13"/>
          <p:cNvSpPr>
            <a:spLocks noChangeShapeType="1"/>
          </p:cNvSpPr>
          <p:nvPr/>
        </p:nvSpPr>
        <p:spPr bwMode="auto">
          <a:xfrm flipH="1">
            <a:off x="3200400" y="2438400"/>
            <a:ext cx="3048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0" name="Text Box 14"/>
          <p:cNvSpPr txBox="1">
            <a:spLocks noChangeArrowheads="1"/>
          </p:cNvSpPr>
          <p:nvPr/>
        </p:nvSpPr>
        <p:spPr bwMode="auto">
          <a:xfrm>
            <a:off x="6461125" y="2174875"/>
            <a:ext cx="1971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Линия груди</a:t>
            </a:r>
          </a:p>
          <a:p>
            <a:r>
              <a:rPr lang="ru-RU" sz="2400"/>
              <a:t> завышена</a:t>
            </a:r>
          </a:p>
        </p:txBody>
      </p:sp>
      <p:sp>
        <p:nvSpPr>
          <p:cNvPr id="75791" name="Line 15"/>
          <p:cNvSpPr>
            <a:spLocks noChangeShapeType="1"/>
          </p:cNvSpPr>
          <p:nvPr/>
        </p:nvSpPr>
        <p:spPr bwMode="auto">
          <a:xfrm flipH="1">
            <a:off x="5562600" y="1600200"/>
            <a:ext cx="12954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2" name="Text Box 16"/>
          <p:cNvSpPr txBox="1">
            <a:spLocks noChangeArrowheads="1"/>
          </p:cNvSpPr>
          <p:nvPr/>
        </p:nvSpPr>
        <p:spPr bwMode="auto">
          <a:xfrm>
            <a:off x="6934200" y="838200"/>
            <a:ext cx="1495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Глубокое</a:t>
            </a:r>
          </a:p>
          <a:p>
            <a:r>
              <a:rPr lang="ru-RU" sz="2400"/>
              <a:t> декольте</a:t>
            </a:r>
          </a:p>
        </p:txBody>
      </p:sp>
      <p:sp>
        <p:nvSpPr>
          <p:cNvPr id="75793" name="Line 17"/>
          <p:cNvSpPr>
            <a:spLocks noChangeShapeType="1"/>
          </p:cNvSpPr>
          <p:nvPr/>
        </p:nvSpPr>
        <p:spPr bwMode="auto">
          <a:xfrm flipH="1" flipV="1">
            <a:off x="2438400" y="2209800"/>
            <a:ext cx="419100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4" name="Text Box 18"/>
          <p:cNvSpPr txBox="1">
            <a:spLocks noChangeArrowheads="1"/>
          </p:cNvSpPr>
          <p:nvPr/>
        </p:nvSpPr>
        <p:spPr bwMode="auto">
          <a:xfrm>
            <a:off x="6689725" y="3775075"/>
            <a:ext cx="2484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Рукав - фонарик</a:t>
            </a:r>
          </a:p>
        </p:txBody>
      </p:sp>
      <p:sp>
        <p:nvSpPr>
          <p:cNvPr id="75795" name="Line 19"/>
          <p:cNvSpPr>
            <a:spLocks noChangeShapeType="1"/>
          </p:cNvSpPr>
          <p:nvPr/>
        </p:nvSpPr>
        <p:spPr bwMode="auto">
          <a:xfrm flipH="1">
            <a:off x="5257800" y="5181600"/>
            <a:ext cx="1447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6" name="Text Box 20"/>
          <p:cNvSpPr txBox="1">
            <a:spLocks noChangeArrowheads="1"/>
          </p:cNvSpPr>
          <p:nvPr/>
        </p:nvSpPr>
        <p:spPr bwMode="auto">
          <a:xfrm>
            <a:off x="6918325" y="4994275"/>
            <a:ext cx="18446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Рюши, кружева,</a:t>
            </a:r>
          </a:p>
          <a:p>
            <a:r>
              <a:rPr lang="ru-RU" sz="2400"/>
              <a:t>вышивки, </a:t>
            </a:r>
          </a:p>
          <a:p>
            <a:r>
              <a:rPr lang="ru-RU" sz="2400"/>
              <a:t>оборки</a:t>
            </a:r>
          </a:p>
        </p:txBody>
      </p:sp>
      <p:sp>
        <p:nvSpPr>
          <p:cNvPr id="75797" name="Line 21"/>
          <p:cNvSpPr>
            <a:spLocks noChangeShapeType="1"/>
          </p:cNvSpPr>
          <p:nvPr/>
        </p:nvSpPr>
        <p:spPr bwMode="auto">
          <a:xfrm flipH="1">
            <a:off x="3124200" y="533400"/>
            <a:ext cx="838200" cy="762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8" name="Text Box 22"/>
          <p:cNvSpPr txBox="1">
            <a:spLocks noChangeArrowheads="1"/>
          </p:cNvSpPr>
          <p:nvPr/>
        </p:nvSpPr>
        <p:spPr bwMode="auto">
          <a:xfrm>
            <a:off x="4098925" y="193675"/>
            <a:ext cx="1370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Капоры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75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9" grpId="0" animBg="1"/>
      <p:bldP spid="75790" grpId="0" autoUpdateAnimBg="0"/>
      <p:bldP spid="75791" grpId="0" animBg="1"/>
      <p:bldP spid="75792" grpId="0" autoUpdateAnimBg="0"/>
      <p:bldP spid="75793" grpId="0" animBg="1"/>
      <p:bldP spid="75794" grpId="0" autoUpdateAnimBg="0"/>
      <p:bldP spid="75795" grpId="0" animBg="1"/>
      <p:bldP spid="75796" grpId="0" autoUpdateAnimBg="0"/>
      <p:bldP spid="75797" grpId="0" animBg="1"/>
      <p:bldP spid="7579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CC"/>
            </a:gs>
            <a:gs pos="100000">
              <a:srgbClr val="33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12" name="WordArt 12"/>
          <p:cNvSpPr>
            <a:spLocks noChangeArrowheads="1" noChangeShapeType="1" noTextEdit="1"/>
          </p:cNvSpPr>
          <p:nvPr/>
        </p:nvSpPr>
        <p:spPr bwMode="auto">
          <a:xfrm>
            <a:off x="533400" y="304800"/>
            <a:ext cx="8153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РОМАНТИЗМ (</a:t>
            </a:r>
            <a:r>
              <a:rPr lang="en-US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XIX</a:t>
            </a:r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в.)</a:t>
            </a:r>
          </a:p>
        </p:txBody>
      </p:sp>
      <p:pic>
        <p:nvPicPr>
          <p:cNvPr id="76813" name="Picture 13" descr="17"/>
          <p:cNvPicPr>
            <a:picLocks noChangeAspect="1" noChangeArrowheads="1"/>
          </p:cNvPicPr>
          <p:nvPr/>
        </p:nvPicPr>
        <p:blipFill>
          <a:blip r:embed="rId2" cstate="print">
            <a:lum contrast="48000"/>
          </a:blip>
          <a:srcRect/>
          <a:stretch>
            <a:fillRect/>
          </a:stretch>
        </p:blipFill>
        <p:spPr bwMode="auto">
          <a:xfrm>
            <a:off x="609600" y="1700213"/>
            <a:ext cx="2971800" cy="4321175"/>
          </a:xfrm>
          <a:prstGeom prst="rect">
            <a:avLst/>
          </a:prstGeom>
          <a:noFill/>
        </p:spPr>
      </p:pic>
      <p:pic>
        <p:nvPicPr>
          <p:cNvPr id="76814" name="Picture 14" descr="18"/>
          <p:cNvPicPr>
            <a:picLocks noChangeAspect="1" noChangeArrowheads="1"/>
          </p:cNvPicPr>
          <p:nvPr/>
        </p:nvPicPr>
        <p:blipFill>
          <a:blip r:embed="rId3" cstate="print">
            <a:lum contrast="42000"/>
          </a:blip>
          <a:srcRect/>
          <a:stretch>
            <a:fillRect/>
          </a:stretch>
        </p:blipFill>
        <p:spPr bwMode="auto">
          <a:xfrm>
            <a:off x="5791200" y="1676400"/>
            <a:ext cx="2813050" cy="4344988"/>
          </a:xfrm>
          <a:prstGeom prst="rect">
            <a:avLst/>
          </a:prstGeom>
          <a:noFill/>
        </p:spPr>
      </p:pic>
      <p:sp>
        <p:nvSpPr>
          <p:cNvPr id="76815" name="Line 15"/>
          <p:cNvSpPr>
            <a:spLocks noChangeShapeType="1"/>
          </p:cNvSpPr>
          <p:nvPr/>
        </p:nvSpPr>
        <p:spPr bwMode="auto">
          <a:xfrm flipH="1" flipV="1">
            <a:off x="2743200" y="2971800"/>
            <a:ext cx="1143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16" name="Text Box 16"/>
          <p:cNvSpPr txBox="1">
            <a:spLocks noChangeArrowheads="1"/>
          </p:cNvSpPr>
          <p:nvPr/>
        </p:nvSpPr>
        <p:spPr bwMode="auto">
          <a:xfrm>
            <a:off x="3810000" y="2925763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/>
              <a:t>Низко спущенное</a:t>
            </a:r>
          </a:p>
          <a:p>
            <a:r>
              <a:rPr lang="ru-RU" sz="2000"/>
              <a:t> плечо</a:t>
            </a:r>
          </a:p>
        </p:txBody>
      </p:sp>
      <p:sp>
        <p:nvSpPr>
          <p:cNvPr id="76817" name="Line 17"/>
          <p:cNvSpPr>
            <a:spLocks noChangeShapeType="1"/>
          </p:cNvSpPr>
          <p:nvPr/>
        </p:nvSpPr>
        <p:spPr bwMode="auto">
          <a:xfrm flipH="1" flipV="1">
            <a:off x="2514600" y="3657600"/>
            <a:ext cx="18288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18" name="Text Box 18"/>
          <p:cNvSpPr txBox="1">
            <a:spLocks noChangeArrowheads="1"/>
          </p:cNvSpPr>
          <p:nvPr/>
        </p:nvSpPr>
        <p:spPr bwMode="auto">
          <a:xfrm>
            <a:off x="3717925" y="3886200"/>
            <a:ext cx="1939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/>
              <a:t>Узко стянутый</a:t>
            </a:r>
            <a:r>
              <a:rPr lang="ru-RU" sz="2400"/>
              <a:t> </a:t>
            </a:r>
          </a:p>
          <a:p>
            <a:r>
              <a:rPr lang="ru-RU" sz="2000"/>
              <a:t>корсет</a:t>
            </a:r>
          </a:p>
        </p:txBody>
      </p:sp>
      <p:sp>
        <p:nvSpPr>
          <p:cNvPr id="76819" name="Line 19"/>
          <p:cNvSpPr>
            <a:spLocks noChangeShapeType="1"/>
          </p:cNvSpPr>
          <p:nvPr/>
        </p:nvSpPr>
        <p:spPr bwMode="auto">
          <a:xfrm>
            <a:off x="5410200" y="1981200"/>
            <a:ext cx="1600200" cy="1295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20" name="Text Box 20"/>
          <p:cNvSpPr txBox="1">
            <a:spLocks noChangeArrowheads="1"/>
          </p:cNvSpPr>
          <p:nvPr/>
        </p:nvSpPr>
        <p:spPr bwMode="auto">
          <a:xfrm>
            <a:off x="3946525" y="1447800"/>
            <a:ext cx="1530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/>
              <a:t>Непомерно </a:t>
            </a:r>
          </a:p>
          <a:p>
            <a:r>
              <a:rPr lang="ru-RU" sz="2000"/>
              <a:t>широкие</a:t>
            </a:r>
          </a:p>
          <a:p>
            <a:r>
              <a:rPr lang="ru-RU" sz="2000"/>
              <a:t> рукава</a:t>
            </a:r>
          </a:p>
        </p:txBody>
      </p:sp>
      <p:sp>
        <p:nvSpPr>
          <p:cNvPr id="76821" name="Line 21"/>
          <p:cNvSpPr>
            <a:spLocks noChangeShapeType="1"/>
          </p:cNvSpPr>
          <p:nvPr/>
        </p:nvSpPr>
        <p:spPr bwMode="auto">
          <a:xfrm flipV="1">
            <a:off x="5562600" y="5181600"/>
            <a:ext cx="1676400" cy="685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22" name="Text Box 22"/>
          <p:cNvSpPr txBox="1">
            <a:spLocks noChangeArrowheads="1"/>
          </p:cNvSpPr>
          <p:nvPr/>
        </p:nvSpPr>
        <p:spPr bwMode="auto">
          <a:xfrm>
            <a:off x="3641725" y="5805488"/>
            <a:ext cx="19780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/>
              <a:t>Обилие оборок,</a:t>
            </a:r>
          </a:p>
          <a:p>
            <a:r>
              <a:rPr lang="ru-RU" sz="2000"/>
              <a:t> кружев, лент</a:t>
            </a:r>
          </a:p>
        </p:txBody>
      </p:sp>
      <p:sp>
        <p:nvSpPr>
          <p:cNvPr id="76823" name="Line 23"/>
          <p:cNvSpPr>
            <a:spLocks noChangeShapeType="1"/>
          </p:cNvSpPr>
          <p:nvPr/>
        </p:nvSpPr>
        <p:spPr bwMode="auto">
          <a:xfrm flipH="1" flipV="1">
            <a:off x="2438400" y="4495800"/>
            <a:ext cx="137160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24" name="Text Box 24"/>
          <p:cNvSpPr txBox="1">
            <a:spLocks noChangeArrowheads="1"/>
          </p:cNvSpPr>
          <p:nvPr/>
        </p:nvSpPr>
        <p:spPr bwMode="auto">
          <a:xfrm>
            <a:off x="3810000" y="4648200"/>
            <a:ext cx="2413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/>
              <a:t>Юбки больших</a:t>
            </a:r>
          </a:p>
          <a:p>
            <a:r>
              <a:rPr lang="ru-RU" sz="2000"/>
              <a:t> размеров </a:t>
            </a:r>
          </a:p>
          <a:p>
            <a:r>
              <a:rPr lang="ru-RU" sz="2000"/>
              <a:t>с кринолином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6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6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6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2" grpId="0" animBg="1"/>
      <p:bldP spid="76815" grpId="0" animBg="1"/>
      <p:bldP spid="76816" grpId="0" autoUpdateAnimBg="0"/>
      <p:bldP spid="76817" grpId="0" animBg="1"/>
      <p:bldP spid="76818" grpId="0" autoUpdateAnimBg="0"/>
      <p:bldP spid="76819" grpId="0" animBg="1"/>
      <p:bldP spid="76820" grpId="0" autoUpdateAnimBg="0"/>
      <p:bldP spid="76821" grpId="0" animBg="1"/>
      <p:bldP spid="76822" grpId="0" autoUpdateAnimBg="0"/>
      <p:bldP spid="76823" grpId="0" animBg="1"/>
      <p:bldP spid="7682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99"/>
            </a:gs>
            <a:gs pos="100000">
              <a:srgbClr val="33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36" name="Picture 12" descr="19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/>
          <a:stretch>
            <a:fillRect/>
          </a:stretch>
        </p:blipFill>
        <p:spPr bwMode="auto">
          <a:xfrm>
            <a:off x="1981200" y="304800"/>
            <a:ext cx="2057400" cy="5943600"/>
          </a:xfrm>
          <a:prstGeom prst="rect">
            <a:avLst/>
          </a:prstGeom>
          <a:noFill/>
        </p:spPr>
      </p:pic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5165725" y="3886200"/>
            <a:ext cx="35337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В мужском костюме </a:t>
            </a:r>
          </a:p>
          <a:p>
            <a:r>
              <a:rPr lang="ru-RU"/>
              <a:t>больших изменений</a:t>
            </a:r>
          </a:p>
          <a:p>
            <a:r>
              <a:rPr lang="ru-RU"/>
              <a:t> не произошло.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6AB94"/>
            </a:gs>
            <a:gs pos="17000">
              <a:srgbClr val="D4DEFF"/>
            </a:gs>
            <a:gs pos="47000">
              <a:srgbClr val="D4DEFF"/>
            </a:gs>
            <a:gs pos="100000">
              <a:srgbClr val="8488C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60" name="WordArt 12"/>
          <p:cNvSpPr>
            <a:spLocks noChangeArrowheads="1" noChangeShapeType="1" noTextEdit="1"/>
          </p:cNvSpPr>
          <p:nvPr/>
        </p:nvSpPr>
        <p:spPr bwMode="auto">
          <a:xfrm>
            <a:off x="381000" y="381000"/>
            <a:ext cx="8458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МОДЕРН (конец XIX - начало XXвв.)</a:t>
            </a:r>
          </a:p>
        </p:txBody>
      </p:sp>
      <p:pic>
        <p:nvPicPr>
          <p:cNvPr id="78861" name="Picture 13" descr="20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/>
          <a:stretch>
            <a:fillRect/>
          </a:stretch>
        </p:blipFill>
        <p:spPr bwMode="auto">
          <a:xfrm>
            <a:off x="1219200" y="1219200"/>
            <a:ext cx="4419600" cy="5105400"/>
          </a:xfrm>
          <a:prstGeom prst="rect">
            <a:avLst/>
          </a:prstGeom>
          <a:noFill/>
        </p:spPr>
      </p:pic>
      <p:sp>
        <p:nvSpPr>
          <p:cNvPr id="78862" name="Line 14"/>
          <p:cNvSpPr>
            <a:spLocks noChangeShapeType="1"/>
          </p:cNvSpPr>
          <p:nvPr/>
        </p:nvSpPr>
        <p:spPr bwMode="auto">
          <a:xfrm flipH="1">
            <a:off x="4572000" y="2667000"/>
            <a:ext cx="17526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8863" name="Text Box 15"/>
          <p:cNvSpPr txBox="1">
            <a:spLocks noChangeArrowheads="1"/>
          </p:cNvSpPr>
          <p:nvPr/>
        </p:nvSpPr>
        <p:spPr bwMode="auto">
          <a:xfrm>
            <a:off x="6537325" y="2403475"/>
            <a:ext cx="1771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Платья с </a:t>
            </a:r>
          </a:p>
          <a:p>
            <a:r>
              <a:rPr lang="ru-RU" sz="2400"/>
              <a:t>турнюрами</a:t>
            </a:r>
          </a:p>
        </p:txBody>
      </p:sp>
      <p:sp>
        <p:nvSpPr>
          <p:cNvPr id="78864" name="Line 16"/>
          <p:cNvSpPr>
            <a:spLocks noChangeShapeType="1"/>
          </p:cNvSpPr>
          <p:nvPr/>
        </p:nvSpPr>
        <p:spPr bwMode="auto">
          <a:xfrm flipH="1">
            <a:off x="2743200" y="5257800"/>
            <a:ext cx="3657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8865" name="Text Box 17"/>
          <p:cNvSpPr txBox="1">
            <a:spLocks noChangeArrowheads="1"/>
          </p:cNvSpPr>
          <p:nvPr/>
        </p:nvSpPr>
        <p:spPr bwMode="auto">
          <a:xfrm>
            <a:off x="6400800" y="4994275"/>
            <a:ext cx="29797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Множество</a:t>
            </a:r>
          </a:p>
          <a:p>
            <a:r>
              <a:rPr lang="ru-RU" sz="2400"/>
              <a:t>украшений </a:t>
            </a:r>
          </a:p>
          <a:p>
            <a:r>
              <a:rPr lang="ru-RU" sz="2400"/>
              <a:t>из лент и кружев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8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60" grpId="0" animBg="1"/>
      <p:bldP spid="78862" grpId="0" animBg="1"/>
      <p:bldP spid="78863" grpId="0" autoUpdateAnimBg="0"/>
      <p:bldP spid="78864" grpId="0" animBg="1"/>
      <p:bldP spid="7886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609600" y="304800"/>
            <a:ext cx="7848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u="sng">
                <a:solidFill>
                  <a:srgbClr val="993300"/>
                </a:solidFill>
                <a:latin typeface="Agency FB" pitchFamily="34" charset="0"/>
              </a:rPr>
              <a:t>Костюм</a:t>
            </a:r>
            <a:r>
              <a:rPr lang="ru-RU" sz="2400" b="0">
                <a:solidFill>
                  <a:schemeClr val="tx1"/>
                </a:solidFill>
              </a:rPr>
              <a:t> – это совокупность предметов, формирующих внешний облик человека: одежда, обувь,головные уборы, украшения.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57200" y="1828800"/>
            <a:ext cx="8458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u="sng">
                <a:solidFill>
                  <a:srgbClr val="993300"/>
                </a:solidFill>
              </a:rPr>
              <a:t>Стиль</a:t>
            </a:r>
            <a:r>
              <a:rPr lang="ru-RU" sz="2400" b="0">
                <a:solidFill>
                  <a:schemeClr val="tx1"/>
                </a:solidFill>
              </a:rPr>
              <a:t> – это устойчивый, конкретно определившийся язык эпохи,  выражающий её культуру, понятие красоты и отношение к окружающему миру.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09600" y="3200400"/>
            <a:ext cx="7620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u="sng">
                <a:solidFill>
                  <a:srgbClr val="993300"/>
                </a:solidFill>
              </a:rPr>
              <a:t>Мода</a:t>
            </a:r>
            <a:r>
              <a:rPr lang="ru-RU" sz="2400" b="0">
                <a:solidFill>
                  <a:schemeClr val="tx1"/>
                </a:solidFill>
              </a:rPr>
              <a:t> – непродолжительное господство в определённой общественной среде тех или иных вкусов, проявляющихся во внешних формах быта, преимущественно в одежде и остальных компонентах костюма.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555625" y="5638800"/>
            <a:ext cx="7597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>
                <a:solidFill>
                  <a:schemeClr val="tx1"/>
                </a:solidFill>
              </a:rPr>
              <a:t>Каждая историческая эпоха характеризуется определённым стилем одежды.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utoUpdateAnimBg="0"/>
      <p:bldP spid="3079" grpId="0" autoUpdateAnimBg="0"/>
      <p:bldP spid="3081" grpId="0" autoUpdateAnimBg="0"/>
      <p:bldP spid="308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6AB94"/>
            </a:gs>
            <a:gs pos="17000">
              <a:srgbClr val="D4DEFF"/>
            </a:gs>
            <a:gs pos="47000">
              <a:srgbClr val="D4DEFF"/>
            </a:gs>
            <a:gs pos="100000">
              <a:srgbClr val="8488C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84" name="Picture 12" descr="21"/>
          <p:cNvPicPr>
            <a:picLocks noChangeAspect="1" noChangeArrowheads="1"/>
          </p:cNvPicPr>
          <p:nvPr/>
        </p:nvPicPr>
        <p:blipFill>
          <a:blip r:embed="rId2" cstate="print">
            <a:lum contrast="54000"/>
          </a:blip>
          <a:srcRect/>
          <a:stretch>
            <a:fillRect/>
          </a:stretch>
        </p:blipFill>
        <p:spPr bwMode="auto">
          <a:xfrm>
            <a:off x="1524000" y="381000"/>
            <a:ext cx="2903538" cy="5022850"/>
          </a:xfrm>
          <a:prstGeom prst="rect">
            <a:avLst/>
          </a:prstGeom>
          <a:noFill/>
        </p:spPr>
      </p:pic>
      <p:sp>
        <p:nvSpPr>
          <p:cNvPr id="79885" name="Text Box 13"/>
          <p:cNvSpPr txBox="1">
            <a:spLocks noChangeArrowheads="1"/>
          </p:cNvSpPr>
          <p:nvPr/>
        </p:nvSpPr>
        <p:spPr bwMode="auto">
          <a:xfrm>
            <a:off x="609600" y="5486400"/>
            <a:ext cx="83962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Широкое распространение получает женский</a:t>
            </a:r>
          </a:p>
          <a:p>
            <a:r>
              <a:rPr lang="ru-RU"/>
              <a:t> английский костюм (блузка, юбка и жакет).</a:t>
            </a:r>
          </a:p>
        </p:txBody>
      </p:sp>
      <p:pic>
        <p:nvPicPr>
          <p:cNvPr id="79886" name="Picture 14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404813"/>
            <a:ext cx="2908300" cy="5022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6AB94"/>
            </a:gs>
            <a:gs pos="17000">
              <a:srgbClr val="D4DEFF"/>
            </a:gs>
            <a:gs pos="47000">
              <a:srgbClr val="D4DEFF"/>
            </a:gs>
            <a:gs pos="100000">
              <a:srgbClr val="8488C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8" name="Picture 12" descr="22"/>
          <p:cNvPicPr>
            <a:picLocks noChangeAspect="1" noChangeArrowheads="1"/>
          </p:cNvPicPr>
          <p:nvPr/>
        </p:nvPicPr>
        <p:blipFill>
          <a:blip r:embed="rId2" cstate="print">
            <a:lum contrast="54000"/>
          </a:blip>
          <a:srcRect/>
          <a:stretch>
            <a:fillRect/>
          </a:stretch>
        </p:blipFill>
        <p:spPr bwMode="auto">
          <a:xfrm>
            <a:off x="3276600" y="457200"/>
            <a:ext cx="2438400" cy="5943600"/>
          </a:xfrm>
          <a:prstGeom prst="rect">
            <a:avLst/>
          </a:prstGeom>
          <a:noFill/>
        </p:spPr>
      </p:pic>
      <p:sp>
        <p:nvSpPr>
          <p:cNvPr id="80909" name="Line 13"/>
          <p:cNvSpPr>
            <a:spLocks noChangeShapeType="1"/>
          </p:cNvSpPr>
          <p:nvPr/>
        </p:nvSpPr>
        <p:spPr bwMode="auto">
          <a:xfrm flipH="1" flipV="1">
            <a:off x="4800600" y="4191000"/>
            <a:ext cx="1905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0910" name="Text Box 14"/>
          <p:cNvSpPr txBox="1">
            <a:spLocks noChangeArrowheads="1"/>
          </p:cNvSpPr>
          <p:nvPr/>
        </p:nvSpPr>
        <p:spPr bwMode="auto">
          <a:xfrm>
            <a:off x="6918325" y="3927475"/>
            <a:ext cx="2181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Короткие </a:t>
            </a:r>
          </a:p>
          <a:p>
            <a:r>
              <a:rPr lang="ru-RU" sz="2400"/>
              <a:t>брюки - гольф</a:t>
            </a:r>
          </a:p>
        </p:txBody>
      </p:sp>
      <p:sp>
        <p:nvSpPr>
          <p:cNvPr id="80911" name="Line 15"/>
          <p:cNvSpPr>
            <a:spLocks noChangeShapeType="1"/>
          </p:cNvSpPr>
          <p:nvPr/>
        </p:nvSpPr>
        <p:spPr bwMode="auto">
          <a:xfrm flipH="1">
            <a:off x="5181600" y="1828800"/>
            <a:ext cx="16002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0912" name="Text Box 16"/>
          <p:cNvSpPr txBox="1">
            <a:spLocks noChangeArrowheads="1"/>
          </p:cNvSpPr>
          <p:nvPr/>
        </p:nvSpPr>
        <p:spPr bwMode="auto">
          <a:xfrm>
            <a:off x="6842125" y="1641475"/>
            <a:ext cx="23066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Легкая куртка </a:t>
            </a:r>
          </a:p>
          <a:p>
            <a:r>
              <a:rPr lang="ru-RU" sz="2400"/>
              <a:t>или пиджак</a:t>
            </a:r>
          </a:p>
        </p:txBody>
      </p:sp>
      <p:sp>
        <p:nvSpPr>
          <p:cNvPr id="80913" name="Line 17"/>
          <p:cNvSpPr>
            <a:spLocks noChangeShapeType="1"/>
          </p:cNvSpPr>
          <p:nvPr/>
        </p:nvSpPr>
        <p:spPr bwMode="auto">
          <a:xfrm flipH="1">
            <a:off x="4343400" y="381000"/>
            <a:ext cx="19812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0914" name="Text Box 18"/>
          <p:cNvSpPr txBox="1">
            <a:spLocks noChangeArrowheads="1"/>
          </p:cNvSpPr>
          <p:nvPr/>
        </p:nvSpPr>
        <p:spPr bwMode="auto">
          <a:xfrm>
            <a:off x="6477000" y="193675"/>
            <a:ext cx="2667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Мягкая</a:t>
            </a:r>
          </a:p>
          <a:p>
            <a:r>
              <a:rPr lang="ru-RU" sz="2400"/>
              <a:t> фетровая шляпа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0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0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0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9" grpId="0" animBg="1"/>
      <p:bldP spid="80910" grpId="0" autoUpdateAnimBg="0"/>
      <p:bldP spid="80911" grpId="0" animBg="1"/>
      <p:bldP spid="80912" grpId="0" autoUpdateAnimBg="0"/>
      <p:bldP spid="80913" grpId="0" animBg="1"/>
      <p:bldP spid="8091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2" name="Picture 12" descr="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125538"/>
            <a:ext cx="4032250" cy="4824412"/>
          </a:xfrm>
          <a:prstGeom prst="rect">
            <a:avLst/>
          </a:prstGeom>
          <a:noFill/>
        </p:spPr>
      </p:pic>
      <p:sp>
        <p:nvSpPr>
          <p:cNvPr id="81938" name="Line 18"/>
          <p:cNvSpPr>
            <a:spLocks noChangeShapeType="1"/>
          </p:cNvSpPr>
          <p:nvPr/>
        </p:nvSpPr>
        <p:spPr bwMode="auto">
          <a:xfrm flipH="1">
            <a:off x="4419600" y="5334000"/>
            <a:ext cx="1295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39" name="Text Box 19"/>
          <p:cNvSpPr txBox="1">
            <a:spLocks noChangeArrowheads="1"/>
          </p:cNvSpPr>
          <p:nvPr/>
        </p:nvSpPr>
        <p:spPr bwMode="auto">
          <a:xfrm>
            <a:off x="5699125" y="4918075"/>
            <a:ext cx="28908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Впервые открытые</a:t>
            </a:r>
          </a:p>
          <a:p>
            <a:r>
              <a:rPr lang="ru-RU" sz="2400"/>
              <a:t> ноги в шёлковых </a:t>
            </a:r>
          </a:p>
          <a:p>
            <a:r>
              <a:rPr lang="ru-RU" sz="2400"/>
              <a:t>чулках</a:t>
            </a:r>
          </a:p>
        </p:txBody>
      </p:sp>
      <p:sp>
        <p:nvSpPr>
          <p:cNvPr id="81940" name="Line 20"/>
          <p:cNvSpPr>
            <a:spLocks noChangeShapeType="1"/>
          </p:cNvSpPr>
          <p:nvPr/>
        </p:nvSpPr>
        <p:spPr bwMode="auto">
          <a:xfrm flipH="1" flipV="1">
            <a:off x="4343400" y="3276600"/>
            <a:ext cx="1447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41" name="Text Box 21"/>
          <p:cNvSpPr txBox="1">
            <a:spLocks noChangeArrowheads="1"/>
          </p:cNvSpPr>
          <p:nvPr/>
        </p:nvSpPr>
        <p:spPr bwMode="auto">
          <a:xfrm>
            <a:off x="5791200" y="3048000"/>
            <a:ext cx="3052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Пояс на линии бёдер</a:t>
            </a:r>
          </a:p>
        </p:txBody>
      </p:sp>
      <p:sp>
        <p:nvSpPr>
          <p:cNvPr id="81942" name="Line 22"/>
          <p:cNvSpPr>
            <a:spLocks noChangeShapeType="1"/>
          </p:cNvSpPr>
          <p:nvPr/>
        </p:nvSpPr>
        <p:spPr bwMode="auto">
          <a:xfrm flipH="1">
            <a:off x="4800600" y="1143000"/>
            <a:ext cx="762000" cy="228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43" name="Text Box 23"/>
          <p:cNvSpPr txBox="1">
            <a:spLocks noChangeArrowheads="1"/>
          </p:cNvSpPr>
          <p:nvPr/>
        </p:nvSpPr>
        <p:spPr bwMode="auto">
          <a:xfrm>
            <a:off x="5622925" y="803275"/>
            <a:ext cx="32972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Коротко остриженные</a:t>
            </a:r>
          </a:p>
          <a:p>
            <a:r>
              <a:rPr lang="ru-RU" sz="2400"/>
              <a:t> волосы</a:t>
            </a:r>
          </a:p>
        </p:txBody>
      </p:sp>
      <p:sp>
        <p:nvSpPr>
          <p:cNvPr id="81944" name="WordArt 24"/>
          <p:cNvSpPr>
            <a:spLocks noChangeArrowheads="1" noChangeShapeType="1" noTextEdit="1"/>
          </p:cNvSpPr>
          <p:nvPr/>
        </p:nvSpPr>
        <p:spPr bwMode="auto">
          <a:xfrm>
            <a:off x="457200" y="228600"/>
            <a:ext cx="8382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ГАРСОН (</a:t>
            </a:r>
            <a:r>
              <a:rPr lang="en-US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XX</a:t>
            </a:r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в.)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1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1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1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1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1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8" grpId="0" animBg="1"/>
      <p:bldP spid="81939" grpId="0" autoUpdateAnimBg="0"/>
      <p:bldP spid="81940" grpId="0" animBg="1"/>
      <p:bldP spid="81941" grpId="0" autoUpdateAnimBg="0"/>
      <p:bldP spid="81942" grpId="0" animBg="1"/>
      <p:bldP spid="81943" grpId="0" autoUpdateAnimBg="0"/>
      <p:bldP spid="819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533400" y="1209675"/>
            <a:ext cx="8523288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      </a:t>
            </a:r>
            <a:r>
              <a:rPr lang="ru-RU">
                <a:solidFill>
                  <a:srgbClr val="993300"/>
                </a:solidFill>
              </a:rPr>
              <a:t>ТАКИМ ОБРАЗОМ, ОДЕЖДА ВСЕГДА</a:t>
            </a:r>
          </a:p>
          <a:p>
            <a:r>
              <a:rPr lang="ru-RU">
                <a:solidFill>
                  <a:srgbClr val="993300"/>
                </a:solidFill>
              </a:rPr>
              <a:t>ОТРАЖАЛА СУТЬ ВРЕМЕНИ И ОБРАЗА</a:t>
            </a:r>
            <a:br>
              <a:rPr lang="ru-RU">
                <a:solidFill>
                  <a:srgbClr val="993300"/>
                </a:solidFill>
              </a:rPr>
            </a:br>
            <a:r>
              <a:rPr lang="ru-RU">
                <a:solidFill>
                  <a:srgbClr val="993300"/>
                </a:solidFill>
              </a:rPr>
              <a:t>ЖИЗНИ ЛЮДЕЙ.  </a:t>
            </a:r>
          </a:p>
          <a:p>
            <a:r>
              <a:rPr lang="ru-RU">
                <a:solidFill>
                  <a:srgbClr val="993300"/>
                </a:solidFill>
              </a:rPr>
              <a:t>  </a:t>
            </a:r>
          </a:p>
          <a:p>
            <a:r>
              <a:rPr lang="ru-RU">
                <a:solidFill>
                  <a:srgbClr val="993300"/>
                </a:solidFill>
              </a:rPr>
              <a:t>        В ОДЕЖДЕ </a:t>
            </a:r>
            <a:r>
              <a:rPr lang="en-US">
                <a:solidFill>
                  <a:srgbClr val="993300"/>
                </a:solidFill>
              </a:rPr>
              <a:t>XXI</a:t>
            </a:r>
            <a:r>
              <a:rPr lang="ru-RU">
                <a:solidFill>
                  <a:srgbClr val="993300"/>
                </a:solidFill>
              </a:rPr>
              <a:t> ВЕКА СТАЛИ ТРАДИЦИОННЫМИ ПРИЕМЛЕМЫЕ В НАСТОЯЩЕЕ ВРЕМЯ ЧЕРТЫ КОСТЮМОВ РАЗЛИЧНЫХ ИСТОРИЧЕСКИХ ЭПОХ.          </a:t>
            </a:r>
            <a:br>
              <a:rPr lang="ru-RU">
                <a:solidFill>
                  <a:srgbClr val="993300"/>
                </a:solidFill>
              </a:rPr>
            </a:b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7" name="Picture 27" descr="1"/>
          <p:cNvPicPr>
            <a:picLocks noChangeAspect="1" noChangeArrowheads="1"/>
          </p:cNvPicPr>
          <p:nvPr/>
        </p:nvPicPr>
        <p:blipFill>
          <a:blip r:embed="rId2" cstate="print">
            <a:lum contrast="42000"/>
          </a:blip>
          <a:srcRect/>
          <a:stretch>
            <a:fillRect/>
          </a:stretch>
        </p:blipFill>
        <p:spPr bwMode="auto">
          <a:xfrm>
            <a:off x="1447800" y="1295400"/>
            <a:ext cx="2841625" cy="5410200"/>
          </a:xfrm>
          <a:prstGeom prst="rect">
            <a:avLst/>
          </a:prstGeom>
          <a:noFill/>
        </p:spPr>
      </p:pic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1219200" y="228600"/>
            <a:ext cx="6629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ahoma"/>
                <a:cs typeface="Tahoma"/>
              </a:rPr>
              <a:t>ДРЕВНЕГРЕЧЕСКИЙ</a:t>
            </a:r>
          </a:p>
          <a:p>
            <a:pPr algn="ctr"/>
            <a:r>
              <a:rPr lang="ru-RU" sz="2400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ahoma"/>
                <a:cs typeface="Tahoma"/>
              </a:rPr>
              <a:t>СТИЛЬ</a:t>
            </a:r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H="1">
            <a:off x="3124200" y="2819400"/>
            <a:ext cx="2362200" cy="83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486400" y="2438400"/>
            <a:ext cx="274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>
                <a:solidFill>
                  <a:schemeClr val="tx1"/>
                </a:solidFill>
                <a:latin typeface="Brush Script MT" pitchFamily="66" charset="0"/>
              </a:rPr>
              <a:t>драпировка</a:t>
            </a:r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H="1">
            <a:off x="3200400" y="4038600"/>
            <a:ext cx="24384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5715000" y="3733800"/>
            <a:ext cx="297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0">
                <a:solidFill>
                  <a:schemeClr val="tx1"/>
                </a:solidFill>
                <a:latin typeface="Brush Script MT" pitchFamily="66" charset="0"/>
              </a:rPr>
              <a:t>пластичные ткани</a:t>
            </a:r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 flipH="1">
            <a:off x="3733800" y="5181600"/>
            <a:ext cx="2743200" cy="1066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6477000" y="4800600"/>
            <a:ext cx="1585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0">
                <a:solidFill>
                  <a:schemeClr val="tx1"/>
                </a:solidFill>
                <a:latin typeface="Brush Script MT" pitchFamily="66" charset="0"/>
              </a:rPr>
              <a:t>сандалии</a:t>
            </a:r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 flipH="1">
            <a:off x="3124200" y="1676400"/>
            <a:ext cx="2438400" cy="83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5638800" y="1219200"/>
            <a:ext cx="3505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0">
                <a:solidFill>
                  <a:schemeClr val="tx1"/>
                </a:solidFill>
                <a:latin typeface="Brush Script MT" pitchFamily="66" charset="0"/>
              </a:rPr>
              <a:t>ритмичный орнамент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8" grpId="0" animBg="1"/>
      <p:bldP spid="5129" grpId="0" autoUpdateAnimBg="0"/>
      <p:bldP spid="5131" grpId="0" animBg="1"/>
      <p:bldP spid="5132" grpId="0" autoUpdateAnimBg="0"/>
      <p:bldP spid="5133" grpId="0" animBg="1"/>
      <p:bldP spid="5134" grpId="0" autoUpdateAnimBg="0"/>
      <p:bldP spid="5135" grpId="0" animBg="1"/>
      <p:bldP spid="513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1" name="Picture 13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33375"/>
            <a:ext cx="3886200" cy="6096000"/>
          </a:xfrm>
          <a:prstGeom prst="rect">
            <a:avLst/>
          </a:prstGeom>
          <a:noFill/>
        </p:spPr>
      </p:pic>
      <p:sp>
        <p:nvSpPr>
          <p:cNvPr id="7182" name="Line 14"/>
          <p:cNvSpPr>
            <a:spLocks noChangeShapeType="1"/>
          </p:cNvSpPr>
          <p:nvPr/>
        </p:nvSpPr>
        <p:spPr bwMode="auto">
          <a:xfrm flipH="1">
            <a:off x="2133600" y="3962400"/>
            <a:ext cx="3429000" cy="83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5410200" y="1339850"/>
            <a:ext cx="3276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0"/>
              <a:t>Застёжки – фибулы, скрепляющие ткань</a:t>
            </a:r>
          </a:p>
        </p:txBody>
      </p:sp>
      <p:sp>
        <p:nvSpPr>
          <p:cNvPr id="7202" name="Text Box 34"/>
          <p:cNvSpPr txBox="1">
            <a:spLocks noChangeArrowheads="1"/>
          </p:cNvSpPr>
          <p:nvPr/>
        </p:nvSpPr>
        <p:spPr bwMode="auto">
          <a:xfrm>
            <a:off x="6096000" y="2590800"/>
            <a:ext cx="220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0"/>
              <a:t>пояс</a:t>
            </a:r>
          </a:p>
        </p:txBody>
      </p:sp>
      <p:sp>
        <p:nvSpPr>
          <p:cNvPr id="7208" name="Text Box 40"/>
          <p:cNvSpPr txBox="1">
            <a:spLocks noChangeArrowheads="1"/>
          </p:cNvSpPr>
          <p:nvPr/>
        </p:nvSpPr>
        <p:spPr bwMode="auto">
          <a:xfrm>
            <a:off x="5775325" y="3622675"/>
            <a:ext cx="2606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0"/>
              <a:t>драпировка</a:t>
            </a:r>
          </a:p>
        </p:txBody>
      </p:sp>
      <p:sp>
        <p:nvSpPr>
          <p:cNvPr id="7210" name="Line 42"/>
          <p:cNvSpPr>
            <a:spLocks noChangeShapeType="1"/>
          </p:cNvSpPr>
          <p:nvPr/>
        </p:nvSpPr>
        <p:spPr bwMode="auto">
          <a:xfrm flipH="1">
            <a:off x="2819400" y="1752600"/>
            <a:ext cx="2667000" cy="76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11" name="Line 43"/>
          <p:cNvSpPr>
            <a:spLocks noChangeShapeType="1"/>
          </p:cNvSpPr>
          <p:nvPr/>
        </p:nvSpPr>
        <p:spPr bwMode="auto">
          <a:xfrm flipH="1">
            <a:off x="2667000" y="2971800"/>
            <a:ext cx="2971800" cy="76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animBg="1"/>
      <p:bldP spid="7197" grpId="0" autoUpdateAnimBg="0"/>
      <p:bldP spid="7202" grpId="0" autoUpdateAnimBg="0"/>
      <p:bldP spid="7208" grpId="0" autoUpdateAnimBg="0"/>
      <p:bldP spid="7210" grpId="0" animBg="1"/>
      <p:bldP spid="72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WordArt 3"/>
          <p:cNvSpPr>
            <a:spLocks noChangeArrowheads="1" noChangeShapeType="1" noTextEdit="1"/>
          </p:cNvSpPr>
          <p:nvPr/>
        </p:nvSpPr>
        <p:spPr bwMode="auto">
          <a:xfrm>
            <a:off x="304800" y="228600"/>
            <a:ext cx="853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36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ГОТИЧЕСКИЙ СТИЛЬ (</a:t>
            </a:r>
            <a:r>
              <a:rPr lang="en-US" sz="3200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XII-XV</a:t>
            </a:r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вв.)</a:t>
            </a:r>
          </a:p>
        </p:txBody>
      </p:sp>
      <p:pic>
        <p:nvPicPr>
          <p:cNvPr id="64524" name="Picture 1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914400"/>
            <a:ext cx="4454525" cy="5683250"/>
          </a:xfrm>
          <a:prstGeom prst="rect">
            <a:avLst/>
          </a:prstGeom>
          <a:noFill/>
        </p:spPr>
      </p:pic>
      <p:sp>
        <p:nvSpPr>
          <p:cNvPr id="64525" name="Line 13"/>
          <p:cNvSpPr>
            <a:spLocks noChangeShapeType="1"/>
          </p:cNvSpPr>
          <p:nvPr/>
        </p:nvSpPr>
        <p:spPr bwMode="auto">
          <a:xfrm flipH="1">
            <a:off x="6096000" y="1828800"/>
            <a:ext cx="914400" cy="609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26" name="Line 14"/>
          <p:cNvSpPr>
            <a:spLocks noChangeShapeType="1"/>
          </p:cNvSpPr>
          <p:nvPr/>
        </p:nvSpPr>
        <p:spPr bwMode="auto">
          <a:xfrm flipH="1">
            <a:off x="6096000" y="3124200"/>
            <a:ext cx="1371600" cy="76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27" name="Line 15"/>
          <p:cNvSpPr>
            <a:spLocks noChangeShapeType="1"/>
          </p:cNvSpPr>
          <p:nvPr/>
        </p:nvSpPr>
        <p:spPr bwMode="auto">
          <a:xfrm flipH="1" flipV="1">
            <a:off x="6019800" y="4038600"/>
            <a:ext cx="1676400" cy="76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28" name="Line 16"/>
          <p:cNvSpPr>
            <a:spLocks noChangeShapeType="1"/>
          </p:cNvSpPr>
          <p:nvPr/>
        </p:nvSpPr>
        <p:spPr bwMode="auto">
          <a:xfrm flipH="1" flipV="1">
            <a:off x="5638800" y="5867400"/>
            <a:ext cx="1447800" cy="76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29" name="Line 17"/>
          <p:cNvSpPr>
            <a:spLocks noChangeShapeType="1"/>
          </p:cNvSpPr>
          <p:nvPr/>
        </p:nvSpPr>
        <p:spPr bwMode="auto">
          <a:xfrm flipH="1">
            <a:off x="5638800" y="1219200"/>
            <a:ext cx="1524000" cy="228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31" name="Text Box 19"/>
          <p:cNvSpPr txBox="1">
            <a:spLocks noChangeArrowheads="1"/>
          </p:cNvSpPr>
          <p:nvPr/>
        </p:nvSpPr>
        <p:spPr bwMode="auto">
          <a:xfrm>
            <a:off x="7086600" y="1676400"/>
            <a:ext cx="18065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Высоко поднятый рукав</a:t>
            </a:r>
          </a:p>
        </p:txBody>
      </p:sp>
      <p:sp>
        <p:nvSpPr>
          <p:cNvPr id="64533" name="Text Box 21"/>
          <p:cNvSpPr txBox="1">
            <a:spLocks noChangeArrowheads="1"/>
          </p:cNvSpPr>
          <p:nvPr/>
        </p:nvSpPr>
        <p:spPr bwMode="auto">
          <a:xfrm>
            <a:off x="7315200" y="2895600"/>
            <a:ext cx="1600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Туго стянутый пояс</a:t>
            </a:r>
          </a:p>
        </p:txBody>
      </p:sp>
      <p:sp>
        <p:nvSpPr>
          <p:cNvPr id="64536" name="Text Box 24"/>
          <p:cNvSpPr txBox="1">
            <a:spLocks noChangeArrowheads="1"/>
          </p:cNvSpPr>
          <p:nvPr/>
        </p:nvSpPr>
        <p:spPr bwMode="auto">
          <a:xfrm>
            <a:off x="7467600" y="4191000"/>
            <a:ext cx="1676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Шоссы – облегающие штаны</a:t>
            </a:r>
          </a:p>
        </p:txBody>
      </p:sp>
      <p:sp>
        <p:nvSpPr>
          <p:cNvPr id="64539" name="Text Box 27"/>
          <p:cNvSpPr txBox="1">
            <a:spLocks noChangeArrowheads="1"/>
          </p:cNvSpPr>
          <p:nvPr/>
        </p:nvSpPr>
        <p:spPr bwMode="auto">
          <a:xfrm>
            <a:off x="7086600" y="5867400"/>
            <a:ext cx="3352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Остроносая</a:t>
            </a:r>
          </a:p>
          <a:p>
            <a:r>
              <a:rPr lang="ru-RU" sz="2400"/>
              <a:t> обувь </a:t>
            </a:r>
          </a:p>
        </p:txBody>
      </p:sp>
      <p:sp>
        <p:nvSpPr>
          <p:cNvPr id="64540" name="Text Box 28"/>
          <p:cNvSpPr txBox="1">
            <a:spLocks noChangeArrowheads="1"/>
          </p:cNvSpPr>
          <p:nvPr/>
        </p:nvSpPr>
        <p:spPr bwMode="auto">
          <a:xfrm>
            <a:off x="7223125" y="685800"/>
            <a:ext cx="1616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Фетровая шляпа</a:t>
            </a:r>
          </a:p>
        </p:txBody>
      </p:sp>
      <p:sp>
        <p:nvSpPr>
          <p:cNvPr id="64542" name="Line 30"/>
          <p:cNvSpPr>
            <a:spLocks noChangeShapeType="1"/>
          </p:cNvSpPr>
          <p:nvPr/>
        </p:nvSpPr>
        <p:spPr bwMode="auto">
          <a:xfrm>
            <a:off x="2362200" y="1219200"/>
            <a:ext cx="1447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43" name="Line 31"/>
          <p:cNvSpPr>
            <a:spLocks noChangeShapeType="1"/>
          </p:cNvSpPr>
          <p:nvPr/>
        </p:nvSpPr>
        <p:spPr bwMode="auto">
          <a:xfrm>
            <a:off x="1828800" y="2971800"/>
            <a:ext cx="2590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44" name="Line 32"/>
          <p:cNvSpPr>
            <a:spLocks noChangeShapeType="1"/>
          </p:cNvSpPr>
          <p:nvPr/>
        </p:nvSpPr>
        <p:spPr bwMode="auto">
          <a:xfrm flipV="1">
            <a:off x="2514600" y="3276600"/>
            <a:ext cx="190500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45" name="Line 33"/>
          <p:cNvSpPr>
            <a:spLocks noChangeShapeType="1"/>
          </p:cNvSpPr>
          <p:nvPr/>
        </p:nvSpPr>
        <p:spPr bwMode="auto">
          <a:xfrm flipV="1">
            <a:off x="1676400" y="5638800"/>
            <a:ext cx="106680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46" name="Line 34"/>
          <p:cNvSpPr>
            <a:spLocks noChangeShapeType="1"/>
          </p:cNvSpPr>
          <p:nvPr/>
        </p:nvSpPr>
        <p:spPr bwMode="auto">
          <a:xfrm>
            <a:off x="1676400" y="2362200"/>
            <a:ext cx="3048000" cy="152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47" name="Line 35"/>
          <p:cNvSpPr>
            <a:spLocks noChangeShapeType="1"/>
          </p:cNvSpPr>
          <p:nvPr/>
        </p:nvSpPr>
        <p:spPr bwMode="auto">
          <a:xfrm flipV="1">
            <a:off x="1752600" y="3276600"/>
            <a:ext cx="2971800" cy="1600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548" name="Text Box 36"/>
          <p:cNvSpPr txBox="1">
            <a:spLocks noChangeArrowheads="1"/>
          </p:cNvSpPr>
          <p:nvPr/>
        </p:nvSpPr>
        <p:spPr bwMode="auto">
          <a:xfrm>
            <a:off x="288925" y="803275"/>
            <a:ext cx="25892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Конусообразный </a:t>
            </a:r>
          </a:p>
          <a:p>
            <a:r>
              <a:rPr lang="ru-RU" sz="2400"/>
              <a:t>головной убор</a:t>
            </a:r>
          </a:p>
        </p:txBody>
      </p:sp>
      <p:sp>
        <p:nvSpPr>
          <p:cNvPr id="64549" name="Text Box 37"/>
          <p:cNvSpPr txBox="1">
            <a:spLocks noChangeArrowheads="1"/>
          </p:cNvSpPr>
          <p:nvPr/>
        </p:nvSpPr>
        <p:spPr bwMode="auto">
          <a:xfrm>
            <a:off x="212725" y="1793875"/>
            <a:ext cx="2343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Остроугольное </a:t>
            </a:r>
          </a:p>
          <a:p>
            <a:r>
              <a:rPr lang="ru-RU" sz="2400"/>
              <a:t>декольте</a:t>
            </a:r>
          </a:p>
        </p:txBody>
      </p:sp>
      <p:sp>
        <p:nvSpPr>
          <p:cNvPr id="64550" name="Text Box 38"/>
          <p:cNvSpPr txBox="1">
            <a:spLocks noChangeArrowheads="1"/>
          </p:cNvSpPr>
          <p:nvPr/>
        </p:nvSpPr>
        <p:spPr bwMode="auto">
          <a:xfrm>
            <a:off x="304800" y="2936875"/>
            <a:ext cx="2514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Высокая линия </a:t>
            </a:r>
          </a:p>
          <a:p>
            <a:r>
              <a:rPr lang="ru-RU" sz="2400"/>
              <a:t>талии</a:t>
            </a:r>
          </a:p>
        </p:txBody>
      </p:sp>
      <p:sp>
        <p:nvSpPr>
          <p:cNvPr id="64551" name="Text Box 39"/>
          <p:cNvSpPr txBox="1">
            <a:spLocks noChangeArrowheads="1"/>
          </p:cNvSpPr>
          <p:nvPr/>
        </p:nvSpPr>
        <p:spPr bwMode="auto">
          <a:xfrm>
            <a:off x="288925" y="3698875"/>
            <a:ext cx="2381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Длинные узкие </a:t>
            </a:r>
          </a:p>
          <a:p>
            <a:r>
              <a:rPr lang="ru-RU" sz="2400"/>
              <a:t>рукава</a:t>
            </a:r>
          </a:p>
        </p:txBody>
      </p:sp>
      <p:sp>
        <p:nvSpPr>
          <p:cNvPr id="64553" name="Text Box 41"/>
          <p:cNvSpPr txBox="1">
            <a:spLocks noChangeArrowheads="1"/>
          </p:cNvSpPr>
          <p:nvPr/>
        </p:nvSpPr>
        <p:spPr bwMode="auto">
          <a:xfrm>
            <a:off x="228600" y="4765675"/>
            <a:ext cx="24606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Укороченный</a:t>
            </a:r>
          </a:p>
          <a:p>
            <a:r>
              <a:rPr lang="ru-RU" sz="2400"/>
              <a:t> вздернутый подол</a:t>
            </a:r>
          </a:p>
        </p:txBody>
      </p:sp>
      <p:sp>
        <p:nvSpPr>
          <p:cNvPr id="64554" name="Text Box 42"/>
          <p:cNvSpPr txBox="1">
            <a:spLocks noChangeArrowheads="1"/>
          </p:cNvSpPr>
          <p:nvPr/>
        </p:nvSpPr>
        <p:spPr bwMode="auto">
          <a:xfrm>
            <a:off x="136525" y="6061075"/>
            <a:ext cx="2535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Длинный шлейф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4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4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4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4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4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4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4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4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4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4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4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4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nimBg="1"/>
      <p:bldP spid="64525" grpId="0" animBg="1"/>
      <p:bldP spid="64526" grpId="0" animBg="1"/>
      <p:bldP spid="64527" grpId="0" animBg="1"/>
      <p:bldP spid="64528" grpId="0" animBg="1"/>
      <p:bldP spid="64529" grpId="0" animBg="1"/>
      <p:bldP spid="64531" grpId="0" autoUpdateAnimBg="0"/>
      <p:bldP spid="64533" grpId="0" autoUpdateAnimBg="0"/>
      <p:bldP spid="64536" grpId="0" autoUpdateAnimBg="0"/>
      <p:bldP spid="64539" grpId="0" autoUpdateAnimBg="0"/>
      <p:bldP spid="64540" grpId="0" autoUpdateAnimBg="0"/>
      <p:bldP spid="64542" grpId="0" animBg="1"/>
      <p:bldP spid="64543" grpId="0" animBg="1"/>
      <p:bldP spid="64544" grpId="0" animBg="1"/>
      <p:bldP spid="64545" grpId="0" animBg="1"/>
      <p:bldP spid="64546" grpId="0" animBg="1"/>
      <p:bldP spid="64547" grpId="0" animBg="1"/>
      <p:bldP spid="64548" grpId="0" autoUpdateAnimBg="0"/>
      <p:bldP spid="64549" grpId="0" autoUpdateAnimBg="0"/>
      <p:bldP spid="64550" grpId="0" autoUpdateAnimBg="0"/>
      <p:bldP spid="64551" grpId="0" autoUpdateAnimBg="0"/>
      <p:bldP spid="64553" grpId="0" autoUpdateAnimBg="0"/>
      <p:bldP spid="6455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6" name="WordArt 12"/>
          <p:cNvSpPr>
            <a:spLocks noChangeArrowheads="1" noChangeShapeType="1" noTextEdit="1"/>
          </p:cNvSpPr>
          <p:nvPr/>
        </p:nvSpPr>
        <p:spPr bwMode="auto">
          <a:xfrm>
            <a:off x="990600" y="381000"/>
            <a:ext cx="7543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РЕНЕССАНС (</a:t>
            </a:r>
            <a:r>
              <a:rPr lang="en-US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XVI</a:t>
            </a:r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в.)</a:t>
            </a:r>
          </a:p>
        </p:txBody>
      </p:sp>
      <p:pic>
        <p:nvPicPr>
          <p:cNvPr id="67597" name="Picture 13" descr="4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1219200" y="1066800"/>
            <a:ext cx="3200400" cy="5314950"/>
          </a:xfrm>
          <a:prstGeom prst="rect">
            <a:avLst/>
          </a:prstGeom>
          <a:noFill/>
        </p:spPr>
      </p:pic>
      <p:sp>
        <p:nvSpPr>
          <p:cNvPr id="67598" name="Line 14"/>
          <p:cNvSpPr>
            <a:spLocks noChangeShapeType="1"/>
          </p:cNvSpPr>
          <p:nvPr/>
        </p:nvSpPr>
        <p:spPr bwMode="auto">
          <a:xfrm flipH="1">
            <a:off x="3124200" y="1524000"/>
            <a:ext cx="22860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599" name="Text Box 15"/>
          <p:cNvSpPr txBox="1">
            <a:spLocks noChangeArrowheads="1"/>
          </p:cNvSpPr>
          <p:nvPr/>
        </p:nvSpPr>
        <p:spPr bwMode="auto">
          <a:xfrm>
            <a:off x="5546725" y="1260475"/>
            <a:ext cx="2868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Воротник - Стюарт</a:t>
            </a:r>
          </a:p>
        </p:txBody>
      </p:sp>
      <p:sp>
        <p:nvSpPr>
          <p:cNvPr id="67601" name="Line 17"/>
          <p:cNvSpPr>
            <a:spLocks noChangeShapeType="1"/>
          </p:cNvSpPr>
          <p:nvPr/>
        </p:nvSpPr>
        <p:spPr bwMode="auto">
          <a:xfrm flipH="1">
            <a:off x="2895600" y="2667000"/>
            <a:ext cx="25908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02" name="Text Box 18"/>
          <p:cNvSpPr txBox="1">
            <a:spLocks noChangeArrowheads="1"/>
          </p:cNvSpPr>
          <p:nvPr/>
        </p:nvSpPr>
        <p:spPr bwMode="auto">
          <a:xfrm>
            <a:off x="5546725" y="2403475"/>
            <a:ext cx="32924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Отрезной лиф на корсете</a:t>
            </a:r>
          </a:p>
          <a:p>
            <a:r>
              <a:rPr lang="ru-RU" sz="2400"/>
              <a:t>с острым мысом</a:t>
            </a:r>
          </a:p>
        </p:txBody>
      </p:sp>
      <p:sp>
        <p:nvSpPr>
          <p:cNvPr id="67604" name="Line 20"/>
          <p:cNvSpPr>
            <a:spLocks noChangeShapeType="1"/>
          </p:cNvSpPr>
          <p:nvPr/>
        </p:nvSpPr>
        <p:spPr bwMode="auto">
          <a:xfrm flipH="1" flipV="1">
            <a:off x="3352800" y="4114800"/>
            <a:ext cx="1676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605" name="Text Box 21"/>
          <p:cNvSpPr txBox="1">
            <a:spLocks noChangeArrowheads="1"/>
          </p:cNvSpPr>
          <p:nvPr/>
        </p:nvSpPr>
        <p:spPr bwMode="auto">
          <a:xfrm>
            <a:off x="5165725" y="3927475"/>
            <a:ext cx="34972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Верхняя юбка с</a:t>
            </a:r>
          </a:p>
          <a:p>
            <a:r>
              <a:rPr lang="ru-RU" sz="2400"/>
              <a:t> треугольным разрезом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6" grpId="0" animBg="1"/>
      <p:bldP spid="67598" grpId="0" animBg="1"/>
      <p:bldP spid="67599" grpId="0" autoUpdateAnimBg="0"/>
      <p:bldP spid="67601" grpId="0" animBg="1"/>
      <p:bldP spid="67602" grpId="0" autoUpdateAnimBg="0"/>
      <p:bldP spid="67604" grpId="0" animBg="1"/>
      <p:bldP spid="6760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8" name="Picture 12" descr="5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685800" y="457200"/>
            <a:ext cx="4114800" cy="6096000"/>
          </a:xfrm>
          <a:prstGeom prst="rect">
            <a:avLst/>
          </a:prstGeom>
          <a:noFill/>
        </p:spPr>
      </p:pic>
      <p:sp>
        <p:nvSpPr>
          <p:cNvPr id="65549" name="Line 13"/>
          <p:cNvSpPr>
            <a:spLocks noChangeShapeType="1"/>
          </p:cNvSpPr>
          <p:nvPr/>
        </p:nvSpPr>
        <p:spPr bwMode="auto">
          <a:xfrm flipH="1">
            <a:off x="2819400" y="2362200"/>
            <a:ext cx="30480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550" name="Text Box 14"/>
          <p:cNvSpPr txBox="1">
            <a:spLocks noChangeArrowheads="1"/>
          </p:cNvSpPr>
          <p:nvPr/>
        </p:nvSpPr>
        <p:spPr bwMode="auto">
          <a:xfrm>
            <a:off x="6019800" y="2057400"/>
            <a:ext cx="2895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Обилие золотых </a:t>
            </a:r>
          </a:p>
          <a:p>
            <a:r>
              <a:rPr lang="ru-RU" sz="2400"/>
              <a:t>шнуров и </a:t>
            </a:r>
          </a:p>
          <a:p>
            <a:r>
              <a:rPr lang="ru-RU" sz="2400"/>
              <a:t>жемчужных нитей</a:t>
            </a:r>
          </a:p>
        </p:txBody>
      </p:sp>
      <p:sp>
        <p:nvSpPr>
          <p:cNvPr id="65551" name="Line 15"/>
          <p:cNvSpPr>
            <a:spLocks noChangeShapeType="1"/>
          </p:cNvSpPr>
          <p:nvPr/>
        </p:nvSpPr>
        <p:spPr bwMode="auto">
          <a:xfrm flipH="1">
            <a:off x="2895600" y="762000"/>
            <a:ext cx="3048000" cy="990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5552" name="Text Box 16"/>
          <p:cNvSpPr txBox="1">
            <a:spLocks noChangeArrowheads="1"/>
          </p:cNvSpPr>
          <p:nvPr/>
        </p:nvSpPr>
        <p:spPr bwMode="auto">
          <a:xfrm>
            <a:off x="6003925" y="574675"/>
            <a:ext cx="23955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Веерообразный </a:t>
            </a:r>
          </a:p>
          <a:p>
            <a:r>
              <a:rPr lang="ru-RU" sz="2400"/>
              <a:t>воротник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9" grpId="0" animBg="1"/>
      <p:bldP spid="65550" grpId="0" autoUpdateAnimBg="0"/>
      <p:bldP spid="65551" grpId="0" animBg="1"/>
      <p:bldP spid="6555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72" name="Picture 12" descr="6"/>
          <p:cNvPicPr>
            <a:picLocks noChangeAspect="1" noChangeArrowheads="1"/>
          </p:cNvPicPr>
          <p:nvPr/>
        </p:nvPicPr>
        <p:blipFill>
          <a:blip r:embed="rId2" cstate="print">
            <a:lum contrast="-6000"/>
          </a:blip>
          <a:srcRect/>
          <a:stretch>
            <a:fillRect/>
          </a:stretch>
        </p:blipFill>
        <p:spPr bwMode="auto">
          <a:xfrm>
            <a:off x="1042988" y="762000"/>
            <a:ext cx="3168650" cy="5638800"/>
          </a:xfrm>
          <a:prstGeom prst="rect">
            <a:avLst/>
          </a:prstGeom>
          <a:noFill/>
        </p:spPr>
      </p:pic>
      <p:sp>
        <p:nvSpPr>
          <p:cNvPr id="66573" name="Line 13"/>
          <p:cNvSpPr>
            <a:spLocks noChangeShapeType="1"/>
          </p:cNvSpPr>
          <p:nvPr/>
        </p:nvSpPr>
        <p:spPr bwMode="auto">
          <a:xfrm flipH="1">
            <a:off x="3124200" y="4038600"/>
            <a:ext cx="2743200" cy="152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574" name="Text Box 14"/>
          <p:cNvSpPr txBox="1">
            <a:spLocks noChangeArrowheads="1"/>
          </p:cNvSpPr>
          <p:nvPr/>
        </p:nvSpPr>
        <p:spPr bwMode="auto">
          <a:xfrm>
            <a:off x="6232525" y="3927475"/>
            <a:ext cx="26828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Набедренные </a:t>
            </a:r>
          </a:p>
          <a:p>
            <a:r>
              <a:rPr lang="ru-RU" sz="2400"/>
              <a:t>короткие штаны, </a:t>
            </a:r>
          </a:p>
          <a:p>
            <a:r>
              <a:rPr lang="ru-RU" sz="2400"/>
              <a:t>набитые ватой, </a:t>
            </a:r>
          </a:p>
          <a:p>
            <a:r>
              <a:rPr lang="ru-RU" sz="2400"/>
              <a:t>паклей, соломой </a:t>
            </a:r>
          </a:p>
          <a:p>
            <a:r>
              <a:rPr lang="ru-RU" sz="2400"/>
              <a:t>или конским волосом</a:t>
            </a:r>
          </a:p>
        </p:txBody>
      </p:sp>
      <p:sp>
        <p:nvSpPr>
          <p:cNvPr id="66575" name="Line 15"/>
          <p:cNvSpPr>
            <a:spLocks noChangeShapeType="1"/>
          </p:cNvSpPr>
          <p:nvPr/>
        </p:nvSpPr>
        <p:spPr bwMode="auto">
          <a:xfrm flipH="1">
            <a:off x="2743200" y="2971800"/>
            <a:ext cx="29718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576" name="Text Box 16"/>
          <p:cNvSpPr txBox="1">
            <a:spLocks noChangeArrowheads="1"/>
          </p:cNvSpPr>
          <p:nvPr/>
        </p:nvSpPr>
        <p:spPr bwMode="auto">
          <a:xfrm>
            <a:off x="5699125" y="2667000"/>
            <a:ext cx="32750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Прилегающий силуэт </a:t>
            </a:r>
          </a:p>
          <a:p>
            <a:r>
              <a:rPr lang="ru-RU" sz="2400"/>
              <a:t>с отрезной баской</a:t>
            </a:r>
          </a:p>
        </p:txBody>
      </p:sp>
      <p:sp>
        <p:nvSpPr>
          <p:cNvPr id="66577" name="Line 17"/>
          <p:cNvSpPr>
            <a:spLocks noChangeShapeType="1"/>
          </p:cNvSpPr>
          <p:nvPr/>
        </p:nvSpPr>
        <p:spPr bwMode="auto">
          <a:xfrm flipH="1">
            <a:off x="2057400" y="1066800"/>
            <a:ext cx="3886200" cy="914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578" name="Text Box 18"/>
          <p:cNvSpPr txBox="1">
            <a:spLocks noChangeArrowheads="1"/>
          </p:cNvSpPr>
          <p:nvPr/>
        </p:nvSpPr>
        <p:spPr bwMode="auto">
          <a:xfrm>
            <a:off x="5927725" y="879475"/>
            <a:ext cx="32369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Рукава с наплечными</a:t>
            </a:r>
          </a:p>
          <a:p>
            <a:r>
              <a:rPr lang="ru-RU" sz="2400"/>
              <a:t> валиками</a:t>
            </a:r>
          </a:p>
        </p:txBody>
      </p:sp>
      <p:sp>
        <p:nvSpPr>
          <p:cNvPr id="66579" name="Line 19"/>
          <p:cNvSpPr>
            <a:spLocks noChangeShapeType="1"/>
          </p:cNvSpPr>
          <p:nvPr/>
        </p:nvSpPr>
        <p:spPr bwMode="auto">
          <a:xfrm flipH="1">
            <a:off x="2743200" y="1981200"/>
            <a:ext cx="2667000" cy="762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580" name="Text Box 20"/>
          <p:cNvSpPr txBox="1">
            <a:spLocks noChangeArrowheads="1"/>
          </p:cNvSpPr>
          <p:nvPr/>
        </p:nvSpPr>
        <p:spPr bwMode="auto">
          <a:xfrm>
            <a:off x="5562600" y="1793875"/>
            <a:ext cx="3352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Ювелирные изделия</a:t>
            </a:r>
          </a:p>
          <a:p>
            <a:r>
              <a:rPr lang="ru-RU" sz="2400"/>
              <a:t>(цепи, камеи, перстни)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3" grpId="0" animBg="1"/>
      <p:bldP spid="66574" grpId="0" autoUpdateAnimBg="0"/>
      <p:bldP spid="66575" grpId="0" animBg="1"/>
      <p:bldP spid="66576" grpId="0" autoUpdateAnimBg="0"/>
      <p:bldP spid="66577" grpId="0" animBg="1"/>
      <p:bldP spid="66578" grpId="0" autoUpdateAnimBg="0"/>
      <p:bldP spid="66579" grpId="0" animBg="1"/>
      <p:bldP spid="6658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20" name="WordArt 12"/>
          <p:cNvSpPr>
            <a:spLocks noChangeArrowheads="1" noChangeShapeType="1" noTextEdit="1"/>
          </p:cNvSpPr>
          <p:nvPr/>
        </p:nvSpPr>
        <p:spPr bwMode="auto">
          <a:xfrm>
            <a:off x="457200" y="304800"/>
            <a:ext cx="8153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БАРОККО (</a:t>
            </a:r>
            <a:r>
              <a:rPr lang="en-US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XVII</a:t>
            </a:r>
            <a:r>
              <a:rPr lang="ru-RU" sz="3200" kern="1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в.)</a:t>
            </a:r>
          </a:p>
        </p:txBody>
      </p:sp>
      <p:pic>
        <p:nvPicPr>
          <p:cNvPr id="68621" name="Picture 13" descr="8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/>
          <a:stretch>
            <a:fillRect/>
          </a:stretch>
        </p:blipFill>
        <p:spPr bwMode="auto">
          <a:xfrm>
            <a:off x="2895600" y="1066800"/>
            <a:ext cx="3044825" cy="5386388"/>
          </a:xfrm>
          <a:prstGeom prst="rect">
            <a:avLst/>
          </a:prstGeom>
          <a:noFill/>
        </p:spPr>
      </p:pic>
      <p:sp>
        <p:nvSpPr>
          <p:cNvPr id="68622" name="Line 14"/>
          <p:cNvSpPr>
            <a:spLocks noChangeShapeType="1"/>
          </p:cNvSpPr>
          <p:nvPr/>
        </p:nvSpPr>
        <p:spPr bwMode="auto">
          <a:xfrm flipH="1">
            <a:off x="4800600" y="2362200"/>
            <a:ext cx="167640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8623" name="Text Box 15"/>
          <p:cNvSpPr txBox="1">
            <a:spLocks noChangeArrowheads="1"/>
          </p:cNvSpPr>
          <p:nvPr/>
        </p:nvSpPr>
        <p:spPr bwMode="auto">
          <a:xfrm>
            <a:off x="6689725" y="2174875"/>
            <a:ext cx="23479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Высокая линия</a:t>
            </a:r>
          </a:p>
          <a:p>
            <a:r>
              <a:rPr lang="ru-RU" sz="2400"/>
              <a:t> талии</a:t>
            </a:r>
          </a:p>
        </p:txBody>
      </p:sp>
      <p:sp>
        <p:nvSpPr>
          <p:cNvPr id="68624" name="Line 16"/>
          <p:cNvSpPr>
            <a:spLocks noChangeShapeType="1"/>
          </p:cNvSpPr>
          <p:nvPr/>
        </p:nvSpPr>
        <p:spPr bwMode="auto">
          <a:xfrm flipH="1" flipV="1">
            <a:off x="4800600" y="2895600"/>
            <a:ext cx="16002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8625" name="Text Box 17"/>
          <p:cNvSpPr txBox="1">
            <a:spLocks noChangeArrowheads="1"/>
          </p:cNvSpPr>
          <p:nvPr/>
        </p:nvSpPr>
        <p:spPr bwMode="auto">
          <a:xfrm>
            <a:off x="6461125" y="3048000"/>
            <a:ext cx="1222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Корсет </a:t>
            </a:r>
          </a:p>
        </p:txBody>
      </p:sp>
      <p:sp>
        <p:nvSpPr>
          <p:cNvPr id="68626" name="Line 18"/>
          <p:cNvSpPr>
            <a:spLocks noChangeShapeType="1"/>
          </p:cNvSpPr>
          <p:nvPr/>
        </p:nvSpPr>
        <p:spPr bwMode="auto">
          <a:xfrm flipV="1">
            <a:off x="1905000" y="2667000"/>
            <a:ext cx="1676400" cy="152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8627" name="Text Box 19"/>
          <p:cNvSpPr txBox="1">
            <a:spLocks noChangeArrowheads="1"/>
          </p:cNvSpPr>
          <p:nvPr/>
        </p:nvSpPr>
        <p:spPr bwMode="auto">
          <a:xfrm>
            <a:off x="365125" y="1870075"/>
            <a:ext cx="26876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Длинные</a:t>
            </a:r>
          </a:p>
          <a:p>
            <a:r>
              <a:rPr lang="ru-RU" sz="2400"/>
              <a:t> баллонообразные</a:t>
            </a:r>
          </a:p>
          <a:p>
            <a:r>
              <a:rPr lang="ru-RU" sz="2400"/>
              <a:t>рукава</a:t>
            </a:r>
          </a:p>
        </p:txBody>
      </p:sp>
      <p:sp>
        <p:nvSpPr>
          <p:cNvPr id="68628" name="Line 20"/>
          <p:cNvSpPr>
            <a:spLocks noChangeShapeType="1"/>
          </p:cNvSpPr>
          <p:nvPr/>
        </p:nvSpPr>
        <p:spPr bwMode="auto">
          <a:xfrm flipV="1">
            <a:off x="2286000" y="3276600"/>
            <a:ext cx="12954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8629" name="Text Box 21"/>
          <p:cNvSpPr txBox="1">
            <a:spLocks noChangeArrowheads="1"/>
          </p:cNvSpPr>
          <p:nvPr/>
        </p:nvSpPr>
        <p:spPr bwMode="auto">
          <a:xfrm>
            <a:off x="288925" y="3622675"/>
            <a:ext cx="2755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Высокие манжеты</a:t>
            </a:r>
          </a:p>
        </p:txBody>
      </p:sp>
      <p:sp>
        <p:nvSpPr>
          <p:cNvPr id="68630" name="Line 22"/>
          <p:cNvSpPr>
            <a:spLocks noChangeShapeType="1"/>
          </p:cNvSpPr>
          <p:nvPr/>
        </p:nvSpPr>
        <p:spPr bwMode="auto">
          <a:xfrm flipH="1" flipV="1">
            <a:off x="4800600" y="3886200"/>
            <a:ext cx="15240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8631" name="Text Box 23"/>
          <p:cNvSpPr txBox="1">
            <a:spLocks noChangeArrowheads="1"/>
          </p:cNvSpPr>
          <p:nvPr/>
        </p:nvSpPr>
        <p:spPr bwMode="auto">
          <a:xfrm>
            <a:off x="6400800" y="4191000"/>
            <a:ext cx="2514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Куполообразная</a:t>
            </a:r>
          </a:p>
          <a:p>
            <a:r>
              <a:rPr lang="ru-RU" sz="2400"/>
              <a:t>двойная юбка</a:t>
            </a:r>
          </a:p>
        </p:txBody>
      </p:sp>
      <p:sp>
        <p:nvSpPr>
          <p:cNvPr id="68632" name="Line 24"/>
          <p:cNvSpPr>
            <a:spLocks noChangeShapeType="1"/>
          </p:cNvSpPr>
          <p:nvPr/>
        </p:nvSpPr>
        <p:spPr bwMode="auto">
          <a:xfrm>
            <a:off x="2438400" y="5562600"/>
            <a:ext cx="1143000" cy="76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8633" name="Text Box 25"/>
          <p:cNvSpPr txBox="1">
            <a:spLocks noChangeArrowheads="1"/>
          </p:cNvSpPr>
          <p:nvPr/>
        </p:nvSpPr>
        <p:spPr bwMode="auto">
          <a:xfrm>
            <a:off x="288925" y="5222875"/>
            <a:ext cx="2327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Ткани: бархат, </a:t>
            </a:r>
          </a:p>
          <a:p>
            <a:r>
              <a:rPr lang="ru-RU" sz="2400"/>
              <a:t>парча, атлас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8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0" grpId="0" animBg="1"/>
      <p:bldP spid="68622" grpId="0" animBg="1"/>
      <p:bldP spid="68623" grpId="0" autoUpdateAnimBg="0"/>
      <p:bldP spid="68624" grpId="0" animBg="1"/>
      <p:bldP spid="68625" grpId="0" autoUpdateAnimBg="0"/>
      <p:bldP spid="68626" grpId="0" animBg="1"/>
      <p:bldP spid="68627" grpId="0" autoUpdateAnimBg="0"/>
      <p:bldP spid="68628" grpId="0" animBg="1"/>
      <p:bldP spid="68629" grpId="0" autoUpdateAnimBg="0"/>
      <p:bldP spid="68630" grpId="0" animBg="1"/>
      <p:bldP spid="68631" grpId="0" autoUpdateAnimBg="0"/>
      <p:bldP spid="68632" grpId="0" animBg="1"/>
      <p:bldP spid="68633" grpId="0" autoUpdateAnimBg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483</Words>
  <Application>Microsoft Office PowerPoint</Application>
  <PresentationFormat>Экран (4:3)</PresentationFormat>
  <Paragraphs>181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Оформление по умолчанию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10</cp:revision>
  <dcterms:modified xsi:type="dcterms:W3CDTF">2012-05-03T09:12:48Z</dcterms:modified>
</cp:coreProperties>
</file>