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1626" autoAdjust="0"/>
  </p:normalViewPr>
  <p:slideViewPr>
    <p:cSldViewPr>
      <p:cViewPr varScale="1">
        <p:scale>
          <a:sx n="68" d="100"/>
          <a:sy n="68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 anchor="ctr"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0" name="Chevron 9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9" name="Chevron 8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1" name="Chevron 10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7" name="Chevron 6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 anchor="ctr">
            <a:normAutofit/>
          </a:bodyPr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 anchor="ctr">
            <a:normAutofit/>
          </a:bodyPr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latinLnBrk="0" hangingPunct="1"/>
            <a:endParaRPr kumimoji="0" lang="zh-CN" altLang="en-US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7"/>
          <p:cNvGrpSpPr/>
          <p:nvPr/>
        </p:nvGrpSpPr>
        <p:grpSpPr>
          <a:xfrm>
            <a:off x="0" y="6570024"/>
            <a:ext cx="9144000" cy="288000"/>
            <a:chOff x="0" y="6353387"/>
            <a:chExt cx="9144000" cy="361763"/>
          </a:xfrm>
        </p:grpSpPr>
        <p:grpSp>
          <p:nvGrpSpPr>
            <p:cNvPr id="9" name="Group 16"/>
            <p:cNvGrpSpPr/>
            <p:nvPr/>
          </p:nvGrpSpPr>
          <p:grpSpPr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00" y="6354583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248" y="635515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116" y="635500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000"/>
            <a:ext cx="16430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42" y="6570000"/>
            <a:ext cx="42148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28" y="6570000"/>
            <a:ext cx="571472" cy="28800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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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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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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Грибы - двойники.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62792" y="3929066"/>
            <a:ext cx="6400800" cy="214314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Как отличить ложные грибы-двойники от съедобных?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p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2643182"/>
            <a:ext cx="1714512" cy="2110169"/>
          </a:xfrm>
          <a:prstGeom prst="rect">
            <a:avLst/>
          </a:prstGeom>
        </p:spPr>
      </p:pic>
      <p:sp>
        <p:nvSpPr>
          <p:cNvPr id="5" name="Выноска-облако 4"/>
          <p:cNvSpPr/>
          <p:nvPr/>
        </p:nvSpPr>
        <p:spPr>
          <a:xfrm>
            <a:off x="500034" y="0"/>
            <a:ext cx="4857784" cy="207167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Подготовила учитель биологии </a:t>
            </a:r>
          </a:p>
          <a:p>
            <a:pPr algn="ctr"/>
            <a:r>
              <a:rPr lang="ru-RU" dirty="0" smtClean="0"/>
              <a:t>МБ ОУ Пеля – Хованской СОШ</a:t>
            </a:r>
          </a:p>
          <a:p>
            <a:pPr algn="ctr"/>
            <a:r>
              <a:rPr lang="ru-RU" dirty="0" smtClean="0"/>
              <a:t>Вилкова Татьяна Михайловна.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altLang="en-US" sz="2400" b="0" dirty="0" smtClean="0">
                <a:solidFill>
                  <a:schemeClr val="accent6">
                    <a:lumMod val="75000"/>
                  </a:schemeClr>
                </a:solidFill>
              </a:rPr>
              <a:t>На первом месте по отравлениям стоят в основном не такие ядовитые грибы, как мухомор или бледная поганка, а грибы-двойники, т.н. «ложные».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Белый гриб:</a:t>
            </a:r>
          </a:p>
          <a:p>
            <a:r>
              <a:rPr lang="ru-RU" dirty="0" smtClean="0"/>
              <a:t>светлая сетка расположена по всей ножке.</a:t>
            </a:r>
          </a:p>
          <a:p>
            <a:r>
              <a:rPr lang="ru-RU" dirty="0" smtClean="0"/>
              <a:t>Ложный — </a:t>
            </a:r>
            <a:r>
              <a:rPr lang="ru-RU" b="1" i="1" dirty="0" smtClean="0">
                <a:solidFill>
                  <a:srgbClr val="FFFF00"/>
                </a:solidFill>
              </a:rPr>
              <a:t>Желчный гриб:</a:t>
            </a:r>
          </a:p>
          <a:p>
            <a:r>
              <a:rPr lang="ru-RU" dirty="0" smtClean="0"/>
              <a:t>верхняя часть ножки покрыта темной сеткой; гриб очень горький на вкус после разреза мякоть сразу розовеет.</a:t>
            </a:r>
          </a:p>
          <a:p>
            <a:r>
              <a:rPr lang="ru-RU" dirty="0" smtClean="0"/>
              <a:t>Ложный — </a:t>
            </a:r>
            <a:r>
              <a:rPr lang="ru-RU" b="1" i="1" dirty="0" smtClean="0">
                <a:solidFill>
                  <a:srgbClr val="FFFF00"/>
                </a:solidFill>
              </a:rPr>
              <a:t>Сатанинский гриб:</a:t>
            </a:r>
          </a:p>
          <a:p>
            <a:r>
              <a:rPr lang="ru-RU" dirty="0" smtClean="0"/>
              <a:t>трубчатый слой гриба – красноватый, на толстой ножке – красный сетчатый рисунок мякоть на изломе становится лиловой.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илковы\Downloads\белый гриб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14290"/>
            <a:ext cx="6034617" cy="4525963"/>
          </a:xfrm>
          <a:prstGeom prst="rect">
            <a:avLst/>
          </a:prstGeom>
          <a:noFill/>
        </p:spPr>
      </p:pic>
      <p:pic>
        <p:nvPicPr>
          <p:cNvPr id="1027" name="Picture 3" descr="C:\Users\Вилковы\Downloads\сатанинский гриб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214290"/>
            <a:ext cx="3595520" cy="3551240"/>
          </a:xfrm>
          <a:prstGeom prst="rect">
            <a:avLst/>
          </a:prstGeom>
          <a:noFill/>
        </p:spPr>
      </p:pic>
      <p:pic>
        <p:nvPicPr>
          <p:cNvPr id="1028" name="Picture 4" descr="C:\Users\Вилковы\Downloads\желчный гриб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3286124"/>
            <a:ext cx="4500562" cy="3375422"/>
          </a:xfrm>
          <a:prstGeom prst="rect">
            <a:avLst/>
          </a:prstGeom>
          <a:noFill/>
        </p:spPr>
      </p:pic>
      <p:pic>
        <p:nvPicPr>
          <p:cNvPr id="1029" name="Picture 5" descr="C:\Users\Вилковы\Downloads\желчный гриб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3714752"/>
            <a:ext cx="4214842" cy="29468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Настоящие опята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пластинки всегда белые, кремовые и никогда не темнеют, на пенке имеется кольцо из пленки.</a:t>
            </a:r>
          </a:p>
          <a:p>
            <a:r>
              <a:rPr lang="ru-RU" dirty="0" smtClean="0"/>
              <a:t>Ложный — </a:t>
            </a:r>
            <a:r>
              <a:rPr lang="ru-RU" b="1" i="1" dirty="0" smtClean="0">
                <a:solidFill>
                  <a:srgbClr val="FFFF00"/>
                </a:solidFill>
              </a:rPr>
              <a:t>Серно-желтые опята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Пластинки серно-желтые.</a:t>
            </a:r>
          </a:p>
          <a:p>
            <a:r>
              <a:rPr lang="ru-RU" dirty="0" smtClean="0"/>
              <a:t>Ложный — </a:t>
            </a:r>
            <a:r>
              <a:rPr lang="ru-RU" b="1" i="1" dirty="0" smtClean="0">
                <a:solidFill>
                  <a:srgbClr val="FFFF00"/>
                </a:solidFill>
              </a:rPr>
              <a:t>Кирпично-красные опята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пластинки беловато-кремовые; быстро темнеют и становятся лиловато-буроватыми или черновато-оливковыми.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Вилковы\Downloads\серно желты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5099883" cy="3411543"/>
          </a:xfrm>
          <a:prstGeom prst="rect">
            <a:avLst/>
          </a:prstGeom>
          <a:noFill/>
        </p:spPr>
      </p:pic>
      <p:pic>
        <p:nvPicPr>
          <p:cNvPr id="2052" name="Picture 4" descr="C:\Users\Вилковы\Downloads\кирпично крас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14290"/>
            <a:ext cx="4567234" cy="3434011"/>
          </a:xfrm>
          <a:prstGeom prst="rect">
            <a:avLst/>
          </a:prstGeom>
          <a:noFill/>
        </p:spPr>
      </p:pic>
      <p:pic>
        <p:nvPicPr>
          <p:cNvPr id="2053" name="Picture 5" descr="C:\Users\Вилковы\Downloads\настоящие опята.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3286124"/>
            <a:ext cx="4267200" cy="3333750"/>
          </a:xfrm>
          <a:prstGeom prst="rect">
            <a:avLst/>
          </a:prstGeom>
          <a:noFill/>
        </p:spPr>
      </p:pic>
      <p:pic>
        <p:nvPicPr>
          <p:cNvPr id="9" name="Рисунок 8" descr="baby15_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43834" y="5429264"/>
            <a:ext cx="742950" cy="1171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Настоящая лисичка</a:t>
            </a:r>
            <a:r>
              <a:rPr lang="ru-RU" dirty="0" smtClean="0"/>
              <a:t>: шляпка светло-желтая.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b="1" i="1" dirty="0" smtClean="0">
                <a:solidFill>
                  <a:srgbClr val="FFFF00"/>
                </a:solidFill>
              </a:rPr>
              <a:t>Ложная лисичка: </a:t>
            </a:r>
            <a:r>
              <a:rPr lang="ru-RU" dirty="0" smtClean="0"/>
              <a:t>шляпка красновато-оранжевая или оранжево-желтая из надломленной шляпки ложной лисички выделяется белый сок.</a:t>
            </a:r>
          </a:p>
          <a:p>
            <a:endParaRPr lang="ru-RU" dirty="0"/>
          </a:p>
        </p:txBody>
      </p:sp>
      <p:pic>
        <p:nvPicPr>
          <p:cNvPr id="3074" name="Picture 2" descr="C:\Users\Вилковы\Downloads\лисич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285860"/>
            <a:ext cx="2714644" cy="2847528"/>
          </a:xfrm>
          <a:prstGeom prst="rect">
            <a:avLst/>
          </a:prstGeom>
          <a:noFill/>
        </p:spPr>
      </p:pic>
      <p:pic>
        <p:nvPicPr>
          <p:cNvPr id="3075" name="Picture 3" descr="C:\Users\Вилковы\Downloads\ложная лисич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6129" y="3424775"/>
            <a:ext cx="11742" cy="8450"/>
          </a:xfrm>
          <a:prstGeom prst="rect">
            <a:avLst/>
          </a:prstGeom>
          <a:noFill/>
        </p:spPr>
      </p:pic>
      <p:pic>
        <p:nvPicPr>
          <p:cNvPr id="3076" name="Picture 4" descr="C:\Users\Вилковы\Downloads\ложная лисич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6129" y="3424775"/>
            <a:ext cx="11742" cy="8450"/>
          </a:xfrm>
          <a:prstGeom prst="rect">
            <a:avLst/>
          </a:prstGeom>
          <a:noFill/>
        </p:spPr>
      </p:pic>
      <p:pic>
        <p:nvPicPr>
          <p:cNvPr id="3077" name="Picture 5" descr="C:\Users\Вилковы\Downloads\ложная лисич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6129" y="3424775"/>
            <a:ext cx="11742" cy="8450"/>
          </a:xfrm>
          <a:prstGeom prst="rect">
            <a:avLst/>
          </a:prstGeom>
          <a:noFill/>
        </p:spPr>
      </p:pic>
      <p:pic>
        <p:nvPicPr>
          <p:cNvPr id="3078" name="Picture 6" descr="C:\Users\Вилковы\Downloads\ложная лисич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6129" y="3424775"/>
            <a:ext cx="11742" cy="8450"/>
          </a:xfrm>
          <a:prstGeom prst="rect">
            <a:avLst/>
          </a:prstGeom>
          <a:noFill/>
        </p:spPr>
      </p:pic>
      <p:pic>
        <p:nvPicPr>
          <p:cNvPr id="3079" name="Picture 7" descr="C:\Users\Вилковы\Downloads\ложная лисич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6129" y="3424775"/>
            <a:ext cx="11742" cy="8450"/>
          </a:xfrm>
          <a:prstGeom prst="rect">
            <a:avLst/>
          </a:prstGeom>
          <a:noFill/>
        </p:spPr>
      </p:pic>
      <p:pic>
        <p:nvPicPr>
          <p:cNvPr id="3080" name="Picture 8" descr="C:\Users\Вилковы\Downloads\ложная лисичка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928670"/>
            <a:ext cx="2857520" cy="3261969"/>
          </a:xfrm>
          <a:prstGeom prst="rect">
            <a:avLst/>
          </a:prstGeom>
          <a:noFill/>
        </p:spPr>
      </p:pic>
      <p:pic>
        <p:nvPicPr>
          <p:cNvPr id="12" name="Picture 9" descr="C:\Users\Вилковы\Downloads\ложная лисич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8529" y="3577175"/>
            <a:ext cx="11742" cy="8450"/>
          </a:xfrm>
          <a:prstGeom prst="rect">
            <a:avLst/>
          </a:prstGeom>
          <a:noFill/>
        </p:spPr>
      </p:pic>
      <p:pic>
        <p:nvPicPr>
          <p:cNvPr id="13" name="Рисунок 12" descr="baby18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143900" y="5500702"/>
            <a:ext cx="714375" cy="1038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Шампиньон: </a:t>
            </a:r>
            <a:r>
              <a:rPr lang="ru-RU" dirty="0" smtClean="0"/>
              <a:t>пластинки на нижней поверхности шляпки сначала розовые, а затем темнеют.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Ложный — </a:t>
            </a:r>
            <a:r>
              <a:rPr lang="ru-RU" b="1" i="1" dirty="0" smtClean="0">
                <a:solidFill>
                  <a:srgbClr val="FFFF00"/>
                </a:solidFill>
              </a:rPr>
              <a:t>Поганка: </a:t>
            </a:r>
            <a:r>
              <a:rPr lang="ru-RU" dirty="0" smtClean="0"/>
              <a:t>у смертельно ядовитой поганки пластинки всегда белого цвета.</a:t>
            </a:r>
          </a:p>
          <a:p>
            <a:endParaRPr lang="ru-RU" dirty="0"/>
          </a:p>
        </p:txBody>
      </p:sp>
      <p:pic>
        <p:nvPicPr>
          <p:cNvPr id="4098" name="Picture 2" descr="C:\Users\Вилковы\Downloads\бледная поганка.jpg"/>
          <p:cNvPicPr>
            <a:picLocks noChangeAspect="1" noChangeArrowheads="1"/>
          </p:cNvPicPr>
          <p:nvPr/>
        </p:nvPicPr>
        <p:blipFill>
          <a:blip r:embed="rId2" cstate="print"/>
          <a:srcRect r="50394"/>
          <a:stretch>
            <a:fillRect/>
          </a:stretch>
        </p:blipFill>
        <p:spPr bwMode="auto">
          <a:xfrm>
            <a:off x="1000100" y="1785926"/>
            <a:ext cx="2409678" cy="2428882"/>
          </a:xfrm>
          <a:prstGeom prst="rect">
            <a:avLst/>
          </a:prstGeom>
          <a:noFill/>
        </p:spPr>
      </p:pic>
      <p:pic>
        <p:nvPicPr>
          <p:cNvPr id="4099" name="Picture 3" descr="C:\Users\Вилковы\Downloads\шампиньо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1785926"/>
            <a:ext cx="3926475" cy="2408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en-US" i="1" u="sng" dirty="0" smtClean="0">
                <a:solidFill>
                  <a:srgbClr val="FF0000"/>
                </a:solidFill>
              </a:rPr>
              <a:t>Первая помощь при отравлении грибами.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Необходимо немедленно вызвать врача;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До прихода врача больному проводят промывание желудка;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Пострадавшему нужно дать активированный уголь, уложить в постель и поить водой или крепким чаем;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Для уточнения диагноза нужно сохранить все </a:t>
            </a:r>
            <a:r>
              <a:rPr lang="ru-RU" b="1" i="1" dirty="0" err="1" smtClean="0">
                <a:solidFill>
                  <a:srgbClr val="FF0000"/>
                </a:solidFill>
              </a:rPr>
              <a:t>несъеденные</a:t>
            </a:r>
            <a:r>
              <a:rPr lang="ru-RU" b="1" i="1" dirty="0" smtClean="0">
                <a:solidFill>
                  <a:srgbClr val="FF0000"/>
                </a:solidFill>
              </a:rPr>
              <a:t> грибы.</a:t>
            </a:r>
          </a:p>
          <a:p>
            <a:endParaRPr lang="ru-RU" dirty="0"/>
          </a:p>
        </p:txBody>
      </p:sp>
      <p:pic>
        <p:nvPicPr>
          <p:cNvPr id="5" name="Рисунок 4" descr="baby0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57166"/>
            <a:ext cx="1238250" cy="1019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Будьте внимательны!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Будьте осторожны!!!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Будьте здоровы!!!!!!</a:t>
            </a:r>
            <a:endParaRPr lang="ru-RU" sz="4400" b="1" dirty="0">
              <a:solidFill>
                <a:srgbClr val="00B050"/>
              </a:solidFill>
            </a:endParaRPr>
          </a:p>
        </p:txBody>
      </p:sp>
      <p:pic>
        <p:nvPicPr>
          <p:cNvPr id="4" name="Рисунок 3" descr="baby0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518787"/>
            <a:ext cx="1857388" cy="2205648"/>
          </a:xfrm>
          <a:prstGeom prst="rect">
            <a:avLst/>
          </a:prstGeom>
        </p:spPr>
      </p:pic>
      <p:pic>
        <p:nvPicPr>
          <p:cNvPr id="5" name="Рисунок 4" descr="baby2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9057" y="5000636"/>
            <a:ext cx="1308003" cy="18573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58</TotalTime>
  <Words>254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Welcome</vt:lpstr>
      <vt:lpstr>Грибы - двойники.</vt:lpstr>
      <vt:lpstr>На первом месте по отравлениям стоят в основном не такие ядовитые грибы, как мухомор или бледная поганка, а грибы-двойники, т.н. «ложные».</vt:lpstr>
      <vt:lpstr>Слайд 3</vt:lpstr>
      <vt:lpstr>Слайд 4</vt:lpstr>
      <vt:lpstr>Слайд 5</vt:lpstr>
      <vt:lpstr>Слайд 6</vt:lpstr>
      <vt:lpstr>Слайд 7</vt:lpstr>
      <vt:lpstr>Первая помощь при отравлении грибами.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Грибы - двойники.</dc:title>
  <dc:creator>Вилковы</dc:creator>
  <cp:lastModifiedBy>User</cp:lastModifiedBy>
  <cp:revision>8</cp:revision>
  <dcterms:created xsi:type="dcterms:W3CDTF">2011-09-29T15:08:08Z</dcterms:created>
  <dcterms:modified xsi:type="dcterms:W3CDTF">2012-05-17T16:19:19Z</dcterms:modified>
</cp:coreProperties>
</file>