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80" r:id="rId23"/>
    <p:sldId id="281" r:id="rId24"/>
    <p:sldId id="279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DC3693-031F-4EBD-8ABE-841B4B41D18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F19E5AA-5DDA-40B1-81F7-720682A236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Юн Галина </a:t>
            </a:r>
            <a:r>
              <a:rPr lang="ru-RU" dirty="0" err="1" smtClean="0"/>
              <a:t>Тюрбеевна</a:t>
            </a:r>
            <a:endParaRPr lang="ru-RU" dirty="0" smtClean="0"/>
          </a:p>
          <a:p>
            <a:pPr algn="r"/>
            <a:r>
              <a:rPr lang="ru-RU" dirty="0" smtClean="0"/>
              <a:t>Преподаватель истории и обществознания</a:t>
            </a:r>
          </a:p>
          <a:p>
            <a:pPr algn="r"/>
            <a:r>
              <a:rPr lang="ru-RU" dirty="0" smtClean="0"/>
              <a:t>ГБПОУ « Экономический колледж»</a:t>
            </a:r>
          </a:p>
          <a:p>
            <a:r>
              <a:rPr lang="en-US" dirty="0" smtClean="0"/>
              <a:t>http:/yungalina.eto-ya.com/</a:t>
            </a:r>
            <a:endParaRPr lang="ru-RU" dirty="0" smtClean="0"/>
          </a:p>
          <a:p>
            <a:pPr algn="r"/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Гражданская </a:t>
            </a:r>
            <a:r>
              <a:rPr lang="ru-RU" sz="4000" dirty="0" smtClean="0"/>
              <a:t>война: противостояние красных и </a:t>
            </a:r>
            <a:r>
              <a:rPr lang="ru-RU" sz="4000" dirty="0" smtClean="0"/>
              <a:t>белых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800" dirty="0" smtClean="0"/>
              <a:t>раздел: Мировая война и революционные потрясения</a:t>
            </a:r>
            <a:br>
              <a:rPr lang="ru-RU" sz="1800" dirty="0" smtClean="0"/>
            </a:br>
            <a:r>
              <a:rPr lang="ru-RU" sz="1800" dirty="0" smtClean="0"/>
              <a:t>тип урока: изучение нового материала с элементами практической работы</a:t>
            </a:r>
            <a:br>
              <a:rPr lang="ru-RU" sz="18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832630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красная гвард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50" y="882650"/>
            <a:ext cx="7581900" cy="509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17005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User\Downloads\военначальники красной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05" y="404664"/>
            <a:ext cx="8280920" cy="62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2842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фрунзе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1229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Красный террор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Век поджидает на мостовой,</a:t>
            </a:r>
          </a:p>
          <a:p>
            <a:pPr marL="0" indent="0">
              <a:buNone/>
            </a:pPr>
            <a:r>
              <a:rPr lang="ru-RU" sz="2000" dirty="0" smtClean="0"/>
              <a:t>Сосредоточен, как часовой,</a:t>
            </a:r>
          </a:p>
          <a:p>
            <a:pPr marL="0" indent="0">
              <a:buNone/>
            </a:pPr>
            <a:r>
              <a:rPr lang="ru-RU" sz="2000" dirty="0" smtClean="0"/>
              <a:t>Иди- не бойся с ним рядом встать.</a:t>
            </a:r>
          </a:p>
          <a:p>
            <a:pPr marL="0" indent="0">
              <a:buNone/>
            </a:pPr>
            <a:r>
              <a:rPr lang="ru-RU" sz="2000" dirty="0" smtClean="0"/>
              <a:t>Твоё одиночество веку под стать.</a:t>
            </a:r>
          </a:p>
          <a:p>
            <a:pPr marL="0" indent="0">
              <a:buNone/>
            </a:pPr>
            <a:r>
              <a:rPr lang="ru-RU" sz="2000" dirty="0" smtClean="0"/>
              <a:t>Оглянешься – а вокруг враги,</a:t>
            </a:r>
          </a:p>
          <a:p>
            <a:pPr marL="0" indent="0">
              <a:buNone/>
            </a:pPr>
            <a:r>
              <a:rPr lang="ru-RU" sz="2000" dirty="0" smtClean="0"/>
              <a:t>Руки протянешь – и нет друзей</a:t>
            </a:r>
            <a:r>
              <a:rPr lang="ru-RU" sz="2000" dirty="0"/>
              <a:t>.</a:t>
            </a:r>
            <a:r>
              <a:rPr lang="ru-RU" sz="2000" dirty="0" smtClean="0"/>
              <a:t> Но если он скажет: «Солги!» – солги.</a:t>
            </a:r>
          </a:p>
          <a:p>
            <a:pPr marL="0" indent="0">
              <a:buNone/>
            </a:pPr>
            <a:r>
              <a:rPr lang="ru-RU" sz="2000" dirty="0" smtClean="0"/>
              <a:t>Но если он скажет: «Убей!» – убей.</a:t>
            </a:r>
          </a:p>
          <a:p>
            <a:pPr marL="0" indent="0">
              <a:buNone/>
            </a:pPr>
            <a:r>
              <a:rPr lang="ru-RU" sz="2000" dirty="0" smtClean="0"/>
              <a:t> «Убей,»- «солги»- если ли страшнее слов в словаре?</a:t>
            </a:r>
          </a:p>
          <a:p>
            <a:endParaRPr lang="ru-RU" sz="2000" dirty="0"/>
          </a:p>
        </p:txBody>
      </p:sp>
      <p:pic>
        <p:nvPicPr>
          <p:cNvPr id="8194" name="Picture 2" descr="C:\Users\User\Downloads\красный террор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88840"/>
            <a:ext cx="4680520" cy="287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1312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Политика военного коммунизма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accent2"/>
                </a:solidFill>
              </a:rPr>
              <a:t>Главные мероприятия, составляющие ПВК:</a:t>
            </a:r>
          </a:p>
          <a:p>
            <a:pPr marL="0" indent="0">
              <a:buNone/>
            </a:pPr>
            <a:r>
              <a:rPr lang="ru-RU" sz="1800" dirty="0" smtClean="0"/>
              <a:t>1.Национализация промышленности , ликвидация частной собственности.</a:t>
            </a:r>
          </a:p>
          <a:p>
            <a:pPr marL="0" indent="0">
              <a:buNone/>
            </a:pPr>
            <a:r>
              <a:rPr lang="ru-RU" sz="1800" dirty="0" smtClean="0"/>
              <a:t>2.Введение продразвёрстки т.е. изъятия у крестьян всех излишков хлеба сверх установленных государством норм.</a:t>
            </a:r>
          </a:p>
          <a:p>
            <a:pPr marL="0" indent="0">
              <a:buNone/>
            </a:pPr>
            <a:r>
              <a:rPr lang="ru-RU" sz="1800" dirty="0" smtClean="0"/>
              <a:t>3.Уравниловка в оплате труда, натурализация заработной платы, введение трудовой повинности.</a:t>
            </a:r>
          </a:p>
          <a:p>
            <a:pPr marL="0" indent="0">
              <a:buNone/>
            </a:pPr>
            <a:r>
              <a:rPr lang="ru-RU" sz="1800" dirty="0" smtClean="0"/>
              <a:t>4.Создание трудовых армий.</a:t>
            </a:r>
          </a:p>
          <a:p>
            <a:pPr marL="0" indent="0">
              <a:buNone/>
            </a:pPr>
            <a:r>
              <a:rPr lang="ru-RU" sz="1800" dirty="0" smtClean="0"/>
              <a:t>5.Отмена свободной торговли, продукты распределялись государством, деньги обесценены</a:t>
            </a:r>
          </a:p>
          <a:p>
            <a:pPr marL="0" indent="0">
              <a:buNone/>
            </a:pPr>
            <a:r>
              <a:rPr lang="ru-RU" sz="1800" dirty="0" smtClean="0"/>
              <a:t>6.Отмена платы за квартиру, коммунальные услуги, газеты, связь.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User\Downloads\пвкоммунизм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060848"/>
            <a:ext cx="4381135" cy="283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452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белые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904" y="188640"/>
            <a:ext cx="8484096" cy="6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305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47248" cy="72008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Белое движение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193608" cy="489924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400" dirty="0" smtClean="0"/>
              <a:t>Белогвардейцы! Гордиев узел</a:t>
            </a:r>
          </a:p>
          <a:p>
            <a:pPr marL="0" indent="0">
              <a:buNone/>
            </a:pPr>
            <a:r>
              <a:rPr lang="ru-RU" sz="2400" dirty="0" smtClean="0"/>
              <a:t>Доблести русской!</a:t>
            </a:r>
          </a:p>
          <a:p>
            <a:pPr marL="0" indent="0">
              <a:buNone/>
            </a:pPr>
            <a:r>
              <a:rPr lang="ru-RU" sz="2400" dirty="0" smtClean="0"/>
              <a:t>Белогвардейцы! Белые грузди песенки русской!</a:t>
            </a:r>
          </a:p>
          <a:p>
            <a:pPr marL="0" indent="0">
              <a:buNone/>
            </a:pPr>
            <a:r>
              <a:rPr lang="ru-RU" sz="2400" dirty="0" smtClean="0"/>
              <a:t>Белогвардейцы! Белые звёзды!</a:t>
            </a:r>
          </a:p>
          <a:p>
            <a:pPr marL="0" indent="0">
              <a:buNone/>
            </a:pPr>
            <a:r>
              <a:rPr lang="ru-RU" sz="2400" dirty="0" smtClean="0"/>
              <a:t>С неба не выскрести!</a:t>
            </a:r>
          </a:p>
          <a:p>
            <a:pPr marL="0" indent="0">
              <a:buNone/>
            </a:pPr>
            <a:r>
              <a:rPr lang="ru-RU" sz="2400" dirty="0" smtClean="0"/>
              <a:t>Белогвардейцы! Чёрные гвозди</a:t>
            </a:r>
          </a:p>
          <a:p>
            <a:pPr marL="0" indent="0">
              <a:buNone/>
            </a:pPr>
            <a:r>
              <a:rPr lang="ru-RU" sz="2400" dirty="0" smtClean="0"/>
              <a:t>В рёбра Антихристу.   /</a:t>
            </a:r>
            <a:r>
              <a:rPr lang="ru-RU" sz="2400" dirty="0" err="1" smtClean="0"/>
              <a:t>М.Цветаева</a:t>
            </a:r>
            <a:r>
              <a:rPr lang="ru-RU" sz="2400" dirty="0" smtClean="0"/>
              <a:t>/</a:t>
            </a:r>
            <a:endParaRPr lang="ru-RU" sz="2400" dirty="0"/>
          </a:p>
        </p:txBody>
      </p:sp>
      <p:pic>
        <p:nvPicPr>
          <p:cNvPr id="2051" name="Picture 3" descr="C:\Users\User\Downloads\белое движ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60848"/>
            <a:ext cx="4928456" cy="356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2929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ownloads\аи деникин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100" y="404664"/>
            <a:ext cx="8409946" cy="630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7356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врангель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04448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533907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колчак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9594"/>
            <a:ext cx="8494748" cy="637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0919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47248" cy="165618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Гражданская война - катастрофа более страшна, чем война с внешним врагом. Она раскалывает народ, семьи, саму личность человека, она носит тотальный характер и наносит душевные травмы, которые предопределяют жизнь общества….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Она не погибнет – знайте!</a:t>
            </a:r>
          </a:p>
          <a:p>
            <a:pPr marL="0" indent="0">
              <a:buNone/>
            </a:pPr>
            <a:r>
              <a:rPr lang="ru-RU" dirty="0" smtClean="0"/>
              <a:t>Она не погибнет, Россия</a:t>
            </a:r>
          </a:p>
          <a:p>
            <a:pPr marL="0" indent="0">
              <a:buNone/>
            </a:pPr>
            <a:r>
              <a:rPr lang="ru-RU" dirty="0" smtClean="0"/>
              <a:t>Они </a:t>
            </a:r>
            <a:r>
              <a:rPr lang="ru-RU" dirty="0" err="1" smtClean="0"/>
              <a:t>всколосятся</a:t>
            </a:r>
            <a:r>
              <a:rPr lang="ru-RU" dirty="0" smtClean="0"/>
              <a:t>, - верьте!</a:t>
            </a:r>
          </a:p>
          <a:p>
            <a:pPr marL="0" indent="0">
              <a:buNone/>
            </a:pPr>
            <a:r>
              <a:rPr lang="ru-RU" dirty="0" smtClean="0"/>
              <a:t>Поля её золотые.</a:t>
            </a:r>
          </a:p>
          <a:p>
            <a:pPr marL="0" indent="0">
              <a:buNone/>
            </a:pPr>
            <a:r>
              <a:rPr lang="ru-RU" dirty="0" smtClean="0"/>
              <a:t>И мы не погибнем – верьте!</a:t>
            </a:r>
          </a:p>
          <a:p>
            <a:pPr marL="0" indent="0">
              <a:buNone/>
            </a:pPr>
            <a:r>
              <a:rPr lang="ru-RU" dirty="0" smtClean="0"/>
              <a:t>Но что нам наше спасенье:</a:t>
            </a:r>
          </a:p>
          <a:p>
            <a:pPr marL="0" indent="0">
              <a:buNone/>
            </a:pPr>
            <a:r>
              <a:rPr lang="ru-RU" dirty="0" smtClean="0"/>
              <a:t>Россия спасётся,- знайте!</a:t>
            </a:r>
          </a:p>
          <a:p>
            <a:pPr marL="0" indent="0">
              <a:buNone/>
            </a:pPr>
            <a:r>
              <a:rPr lang="ru-RU" dirty="0" smtClean="0"/>
              <a:t>И близко её спасенье.</a:t>
            </a:r>
          </a:p>
          <a:p>
            <a:pPr marL="0" indent="0">
              <a:buNone/>
            </a:pPr>
            <a:r>
              <a:rPr lang="ru-RU" dirty="0" smtClean="0"/>
              <a:t>/ З. Гиппиус/</a:t>
            </a:r>
          </a:p>
          <a:p>
            <a:endParaRPr lang="ru-RU" dirty="0"/>
          </a:p>
        </p:txBody>
      </p:sp>
      <p:pic>
        <p:nvPicPr>
          <p:cNvPr id="1026" name="Picture 2" descr="C:\Users\User\Downloads\2 слайд по гв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60848"/>
            <a:ext cx="3594549" cy="429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670785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корнил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23563"/>
            <a:ext cx="3629221" cy="271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ownloads\корнилов на марш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427" y="3933056"/>
            <a:ext cx="3739518" cy="266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2" name="Picture 4" descr="C:\Users\User\Downloads\лавр корнилов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8640"/>
            <a:ext cx="4059238" cy="304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84057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террор белых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213" y="1556792"/>
            <a:ext cx="4009349" cy="289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Белый террор</a:t>
            </a:r>
            <a:endParaRPr lang="ru-RU" sz="40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 descr="C:\Users\User\Downloads\белый террор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4059238" cy="2474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87458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wnloads\причины победы красныз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66" y="244691"/>
            <a:ext cx="8388086" cy="6291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09595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291264" cy="58353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Здесь  похоронены сны и молитвы</a:t>
            </a:r>
          </a:p>
          <a:p>
            <a:pPr marL="0" indent="0">
              <a:buNone/>
            </a:pPr>
            <a:r>
              <a:rPr lang="ru-RU" dirty="0" smtClean="0"/>
              <a:t>Слёзы и доблесть. «Прощай!» и «Ура!»</a:t>
            </a:r>
          </a:p>
          <a:p>
            <a:pPr marL="0" indent="0">
              <a:buNone/>
            </a:pPr>
            <a:r>
              <a:rPr lang="ru-RU" dirty="0" err="1" smtClean="0"/>
              <a:t>Штабс</a:t>
            </a:r>
            <a:r>
              <a:rPr lang="ru-RU" dirty="0" smtClean="0"/>
              <a:t> –капитаны и гардемарины.</a:t>
            </a:r>
          </a:p>
          <a:p>
            <a:pPr marL="0" indent="0">
              <a:buNone/>
            </a:pPr>
            <a:r>
              <a:rPr lang="ru-RU" dirty="0" smtClean="0"/>
              <a:t>Хваты полковники и юнкера.</a:t>
            </a:r>
          </a:p>
          <a:p>
            <a:pPr marL="0" indent="0">
              <a:buNone/>
            </a:pPr>
            <a:r>
              <a:rPr lang="ru-RU" dirty="0" smtClean="0"/>
              <a:t>Белая гвардия, белая стая</a:t>
            </a:r>
          </a:p>
          <a:p>
            <a:pPr marL="0" indent="0">
              <a:buNone/>
            </a:pPr>
            <a:r>
              <a:rPr lang="ru-RU" dirty="0" smtClean="0"/>
              <a:t>Белое воинство, белая кость…</a:t>
            </a:r>
          </a:p>
          <a:p>
            <a:pPr marL="0" indent="0">
              <a:buNone/>
            </a:pPr>
            <a:r>
              <a:rPr lang="ru-RU" dirty="0" smtClean="0"/>
              <a:t>Влажные плиты травой порастают</a:t>
            </a:r>
          </a:p>
          <a:p>
            <a:pPr marL="0" indent="0">
              <a:buNone/>
            </a:pPr>
            <a:r>
              <a:rPr lang="ru-RU" dirty="0" smtClean="0"/>
              <a:t>Русские буквы. Французский погост.</a:t>
            </a:r>
          </a:p>
          <a:p>
            <a:pPr marL="0" indent="0">
              <a:buNone/>
            </a:pPr>
            <a:r>
              <a:rPr lang="ru-RU" dirty="0" smtClean="0"/>
              <a:t>Я прикасаюсь ладонью к истории.</a:t>
            </a:r>
          </a:p>
          <a:p>
            <a:pPr marL="0" indent="0">
              <a:buNone/>
            </a:pPr>
            <a:r>
              <a:rPr lang="ru-RU" dirty="0" smtClean="0"/>
              <a:t>Я прохожу по Гражданской войне….</a:t>
            </a:r>
          </a:p>
          <a:p>
            <a:endParaRPr lang="ru-RU" dirty="0"/>
          </a:p>
        </p:txBody>
      </p:sp>
      <p:pic>
        <p:nvPicPr>
          <p:cNvPr id="11266" name="Picture 2" descr="C:\Users\User\Downloads\франция кла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750" y="116632"/>
            <a:ext cx="2817997" cy="2036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33283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wnloads\причины поражения белого движения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530" y="260648"/>
            <a:ext cx="8436429" cy="632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79447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Литература и </a:t>
            </a:r>
            <a:r>
              <a:rPr lang="ru-RU" sz="4000" dirty="0" err="1" smtClean="0"/>
              <a:t>интернетисточники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Голуб П.А. Белый террор в России (1918-1920гг).М.: Патриот, 2006.479с.</a:t>
            </a:r>
          </a:p>
          <a:p>
            <a:pPr marL="0" indent="0">
              <a:buNone/>
            </a:pPr>
            <a:r>
              <a:rPr lang="ru-RU" sz="1800" dirty="0" smtClean="0"/>
              <a:t>Платонов О.А. История русского народа в 20веке. Том1(гл.39-81)</a:t>
            </a:r>
          </a:p>
          <a:p>
            <a:pPr marL="0" indent="0">
              <a:buNone/>
            </a:pPr>
            <a:r>
              <a:rPr lang="ru-RU" sz="1800" dirty="0" smtClean="0"/>
              <a:t>Литвин Л.А. Красный и белый террор в </a:t>
            </a:r>
            <a:r>
              <a:rPr lang="ru-RU" sz="1800" dirty="0" err="1" smtClean="0"/>
              <a:t>Росии</a:t>
            </a:r>
            <a:r>
              <a:rPr lang="ru-RU" sz="1800" dirty="0" smtClean="0"/>
              <a:t> 1918-1922гг.Казань. 1995,с 63.</a:t>
            </a:r>
          </a:p>
          <a:p>
            <a:pPr marL="0" indent="0">
              <a:buNone/>
            </a:pPr>
            <a:r>
              <a:rPr lang="ru-RU" sz="1800" dirty="0" smtClean="0"/>
              <a:t>Ушаков А.И, </a:t>
            </a:r>
            <a:r>
              <a:rPr lang="ru-RU" sz="1800" dirty="0" err="1" smtClean="0"/>
              <a:t>Федюк</a:t>
            </a:r>
            <a:r>
              <a:rPr lang="ru-RU" sz="1800" dirty="0" smtClean="0"/>
              <a:t> В.П. Гражданская война. Новое прочтение старых проблем.//Исторические исследования в России. Тенденции последних лет. М., 2006.</a:t>
            </a:r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933056"/>
            <a:ext cx="6030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Виртуальный кабинет истории. – Режим </a:t>
            </a:r>
            <a:r>
              <a:rPr lang="ru-RU" dirty="0" err="1"/>
              <a:t>доступа:http</a:t>
            </a:r>
            <a:r>
              <a:rPr lang="ru-RU" dirty="0"/>
              <a:t>://ant-m.ucoz.ru</a:t>
            </a:r>
          </a:p>
          <a:p>
            <a:r>
              <a:rPr lang="ru-RU" dirty="0"/>
              <a:t>10.http://humanitar.ru/</a:t>
            </a:r>
            <a:r>
              <a:rPr lang="ru-RU" dirty="0" err="1"/>
              <a:t>page</a:t>
            </a:r>
            <a:r>
              <a:rPr lang="ru-RU" dirty="0"/>
              <a:t>/ch7_11</a:t>
            </a:r>
          </a:p>
          <a:p>
            <a:r>
              <a:rPr lang="ru-RU" dirty="0"/>
              <a:t>11.http://secretofwoman.ru/</a:t>
            </a:r>
            <a:r>
              <a:rPr lang="ru-RU" dirty="0" err="1"/>
              <a:t>verse.php?page</a:t>
            </a:r>
            <a:r>
              <a:rPr lang="ru-RU" dirty="0"/>
              <a:t>=</a:t>
            </a:r>
            <a:r>
              <a:rPr lang="ru-RU" dirty="0" err="1"/>
              <a:t>stihi_o_semye&amp;p</a:t>
            </a:r>
            <a:r>
              <a:rPr lang="ru-RU" dirty="0"/>
              <a:t>=3</a:t>
            </a:r>
          </a:p>
          <a:p>
            <a:r>
              <a:rPr lang="ru-RU" dirty="0"/>
              <a:t>12.http://festival.l sephember.ru/</a:t>
            </a:r>
            <a:r>
              <a:rPr lang="ru-RU" dirty="0" err="1"/>
              <a:t>articles</a:t>
            </a:r>
            <a:r>
              <a:rPr lang="ru-RU" dirty="0"/>
              <a:t>/553658</a:t>
            </a:r>
          </a:p>
        </p:txBody>
      </p:sp>
    </p:spTree>
    <p:extLst>
      <p:ext uri="{BB962C8B-B14F-4D97-AF65-F5344CB8AC3E}">
        <p14:creationId xmlns:p14="http://schemas.microsoft.com/office/powerpoint/2010/main" xmlns="" val="2351914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Причины Гражданской войны: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 smtClean="0"/>
              <a:t>Октябрьская революция 1917года, взятие власти партией большевиков</a:t>
            </a:r>
          </a:p>
          <a:p>
            <a:r>
              <a:rPr lang="ru-RU" sz="2800" dirty="0" smtClean="0"/>
              <a:t>Национализация всей собственности, конфискация помещичьих земель</a:t>
            </a:r>
          </a:p>
          <a:p>
            <a:r>
              <a:rPr lang="ru-RU" sz="2800" dirty="0" smtClean="0"/>
              <a:t>Попытки помещиков и буржуазии вернуть дореволюционный порядок</a:t>
            </a:r>
          </a:p>
          <a:p>
            <a:r>
              <a:rPr lang="ru-RU" sz="2800" dirty="0" smtClean="0"/>
              <a:t>Разгон большевиками Учредительного собрания</a:t>
            </a:r>
          </a:p>
          <a:p>
            <a:r>
              <a:rPr lang="ru-RU" sz="2800" dirty="0" smtClean="0"/>
              <a:t>Глубокий общенациональный кризис в России к началу 1917года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475725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карта по г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938" y="476672"/>
            <a:ext cx="8640825" cy="6110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6006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1916832"/>
          </a:xfrm>
        </p:spPr>
        <p:txBody>
          <a:bodyPr>
            <a:normAutofit fontScale="90000"/>
          </a:bodyPr>
          <a:lstStyle/>
          <a:p>
            <a:pPr algn="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200" dirty="0" smtClean="0">
                <a:solidFill>
                  <a:schemeClr val="bg1"/>
                </a:solidFill>
              </a:rPr>
              <a:t>Если гаснет свеча – я ничего не вижу.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>Если человек зверь – я его ненавижу.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>Если человек хуже зверя – я его убиваю.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>Если кончена моя Россия – я умираю.</a:t>
            </a:r>
            <a:br>
              <a:rPr lang="ru-RU" sz="2200" dirty="0" smtClean="0">
                <a:solidFill>
                  <a:schemeClr val="bg1"/>
                </a:solidFill>
              </a:rPr>
            </a:br>
            <a:r>
              <a:rPr lang="ru-RU" sz="2200" dirty="0" smtClean="0">
                <a:solidFill>
                  <a:schemeClr val="bg1"/>
                </a:solidFill>
              </a:rPr>
              <a:t>/З Гиппиус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60848"/>
            <a:ext cx="8291264" cy="4035152"/>
          </a:xfrm>
        </p:spPr>
        <p:txBody>
          <a:bodyPr/>
          <a:lstStyle/>
          <a:p>
            <a:r>
              <a:rPr lang="ru-RU" dirty="0" smtClean="0"/>
              <a:t>Решение проблемных задач:</a:t>
            </a:r>
          </a:p>
          <a:p>
            <a:r>
              <a:rPr lang="ru-RU" dirty="0" smtClean="0"/>
              <a:t>В чём проявилась особенность Гражданской войны?</a:t>
            </a:r>
          </a:p>
          <a:p>
            <a:r>
              <a:rPr lang="ru-RU" dirty="0" smtClean="0"/>
              <a:t>Что такое интервенция? Цели интервенции, её масштабы.</a:t>
            </a:r>
          </a:p>
          <a:p>
            <a:r>
              <a:rPr lang="ru-RU" dirty="0" smtClean="0"/>
              <a:t>Кто же являлся сторонником «красных», «белых»?</a:t>
            </a:r>
          </a:p>
          <a:p>
            <a:r>
              <a:rPr lang="ru-RU" dirty="0" smtClean="0"/>
              <a:t>Каковы идеи противоборствующих сил?</a:t>
            </a:r>
          </a:p>
          <a:p>
            <a:endParaRPr lang="ru-RU" dirty="0"/>
          </a:p>
        </p:txBody>
      </p:sp>
      <p:pic>
        <p:nvPicPr>
          <p:cNvPr id="1026" name="Picture 2" descr="C:\Users\User\Downloads\р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160240" cy="159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ownloads\революц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194432"/>
            <a:ext cx="1876966" cy="1337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6601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Гражданская война – это вооружённое столкновение различных политических сил, социальных и этнических групп, отдельных личностей, отстаивающих свои требования под знамёнами различных цветов и оттенков.</a:t>
            </a:r>
          </a:p>
          <a:p>
            <a:r>
              <a:rPr lang="ru-RU" dirty="0" smtClean="0"/>
              <a:t>Интервенция – насильственное вмешательство одного или нескольких государств во внутренние дела другого государства</a:t>
            </a:r>
          </a:p>
          <a:p>
            <a:r>
              <a:rPr lang="ru-RU" dirty="0" smtClean="0"/>
              <a:t>Террор – форма устрашения с использованием крайне жёстких методов вплоть до физического уничтожения противника.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Работа над понятиями: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1775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-171400"/>
            <a:ext cx="8363272" cy="1615008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«…По пыльным дорогам Гражданской войны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где дым и пожары повсюду видны,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идут гимназисты, идут реалисты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уходят на битву России сыны…»,</a:t>
            </a:r>
            <a:br>
              <a:rPr lang="ru-RU" sz="1600" dirty="0" smtClean="0">
                <a:solidFill>
                  <a:schemeClr val="bg1"/>
                </a:solidFill>
              </a:rPr>
            </a:b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Этапы войны:</a:t>
            </a:r>
          </a:p>
          <a:p>
            <a:r>
              <a:rPr lang="ru-RU" dirty="0" smtClean="0"/>
              <a:t>1этап октябрь1917г- весна 1918г</a:t>
            </a:r>
          </a:p>
          <a:p>
            <a:r>
              <a:rPr lang="ru-RU" dirty="0" smtClean="0"/>
              <a:t>2этап май 1918г – март 1919г</a:t>
            </a:r>
          </a:p>
          <a:p>
            <a:r>
              <a:rPr lang="ru-RU" dirty="0" smtClean="0"/>
              <a:t>3этап март 1919г – март 1920г</a:t>
            </a:r>
          </a:p>
          <a:p>
            <a:r>
              <a:rPr lang="ru-RU" dirty="0" smtClean="0"/>
              <a:t>4этап апрель1929г – ноябрь 1920</a:t>
            </a:r>
          </a:p>
          <a:p>
            <a:r>
              <a:rPr lang="ru-RU" dirty="0" smtClean="0"/>
              <a:t>5этап конец 1920г-1922г</a:t>
            </a:r>
            <a:endParaRPr lang="ru-RU" dirty="0"/>
          </a:p>
        </p:txBody>
      </p:sp>
      <p:pic>
        <p:nvPicPr>
          <p:cNvPr id="2052" name="Picture 4" descr="C:\Users\User\Downloads\крас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664"/>
            <a:ext cx="4435740" cy="5376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0898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особенности красных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576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г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40768"/>
            <a:ext cx="2641476" cy="223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389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ownloads\карта по красны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8640"/>
            <a:ext cx="5129617" cy="650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ownloads\командиры красных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80" y="1124744"/>
            <a:ext cx="3688332" cy="4349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67345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329</TotalTime>
  <Words>604</Words>
  <Application>Microsoft Office PowerPoint</Application>
  <PresentationFormat>Экран (4:3)</PresentationFormat>
  <Paragraphs>88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      Гражданская война: противостояние красных и белых раздел: Мировая война и революционные потрясения тип урока: изучение нового материала с элементами практической работы  </vt:lpstr>
      <vt:lpstr>Гражданская война - катастрофа более страшна, чем война с внешним врагом. Она раскалывает народ, семьи, саму личность человека, она носит тотальный характер и наносит душевные травмы, которые предопределяют жизнь общества….</vt:lpstr>
      <vt:lpstr>Причины Гражданской войны:</vt:lpstr>
      <vt:lpstr>Слайд 4</vt:lpstr>
      <vt:lpstr>          Если гаснет свеча – я ничего не вижу. Если человек зверь – я его ненавижу. Если человек хуже зверя – я его убиваю. Если кончена моя Россия – я умираю. /З Гиппиус  </vt:lpstr>
      <vt:lpstr>Работа над понятиями:</vt:lpstr>
      <vt:lpstr>«…По пыльным дорогам Гражданской войны где дым и пожары повсюду видны, идут гимназисты, идут реалисты уходят на битву России сыны…», </vt:lpstr>
      <vt:lpstr>Слайд 8</vt:lpstr>
      <vt:lpstr>Слайд 9</vt:lpstr>
      <vt:lpstr>Слайд 10</vt:lpstr>
      <vt:lpstr>Слайд 11</vt:lpstr>
      <vt:lpstr>Слайд 12</vt:lpstr>
      <vt:lpstr>Красный террор</vt:lpstr>
      <vt:lpstr>Политика военного коммунизма</vt:lpstr>
      <vt:lpstr>Слайд 15</vt:lpstr>
      <vt:lpstr>Белое движение</vt:lpstr>
      <vt:lpstr>Слайд 17</vt:lpstr>
      <vt:lpstr>Слайд 18</vt:lpstr>
      <vt:lpstr>Слайд 19</vt:lpstr>
      <vt:lpstr>Слайд 20</vt:lpstr>
      <vt:lpstr>Белый террор</vt:lpstr>
      <vt:lpstr>Слайд 22</vt:lpstr>
      <vt:lpstr>Слайд 23</vt:lpstr>
      <vt:lpstr>Слайд 24</vt:lpstr>
      <vt:lpstr>Литература и интернетисточники: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Гражданская война: противостояние красных и белых</dc:title>
  <dc:creator>User</dc:creator>
  <cp:lastModifiedBy>Your User Name</cp:lastModifiedBy>
  <cp:revision>36</cp:revision>
  <dcterms:created xsi:type="dcterms:W3CDTF">2014-09-23T12:53:43Z</dcterms:created>
  <dcterms:modified xsi:type="dcterms:W3CDTF">2014-09-02T17:19:08Z</dcterms:modified>
</cp:coreProperties>
</file>