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8" r:id="rId7"/>
    <p:sldId id="261" r:id="rId8"/>
    <p:sldId id="262" r:id="rId9"/>
    <p:sldId id="263" r:id="rId10"/>
    <p:sldId id="264" r:id="rId11"/>
    <p:sldId id="265" r:id="rId12"/>
    <p:sldId id="269" r:id="rId13"/>
    <p:sldId id="266" r:id="rId14"/>
    <p:sldId id="271" r:id="rId15"/>
    <p:sldId id="267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304E-C709-4860-AEE8-59A2E2F93B12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53E0BF-1FC3-4562-8B3B-361421AB7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3E0BF-1FC3-4562-8B3B-361421AB7271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4/8/2013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4/8/2013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4/8/2013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4/8/2013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4/8/2013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4/8/2013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4/8/2013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4/8/2013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4/8/2013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4/8/2013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4/8/2013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4/8/2013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572000"/>
            <a:ext cx="8458200" cy="1222375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/>
              <a:t>Выполнила студентка хб-5</a:t>
            </a:r>
            <a:br>
              <a:rPr lang="ru-RU" sz="2000" dirty="0" smtClean="0"/>
            </a:br>
            <a:r>
              <a:rPr lang="ru-RU" sz="2000" dirty="0" smtClean="0"/>
              <a:t>Ширяева София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1600200"/>
            <a:ext cx="8458200" cy="9144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Физиология почки</a:t>
            </a:r>
            <a:endParaRPr lang="ru-RU" sz="5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152400" y="1219200"/>
            <a:ext cx="8763000" cy="5638800"/>
          </a:xfrm>
          <a:prstGeom prst="rect">
            <a:avLst/>
          </a:prstGeom>
        </p:spPr>
        <p:txBody>
          <a:bodyPr/>
          <a:lstStyle/>
          <a:p>
            <a:pPr marL="342900" lvl="0" indent="-342900" algn="just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sz="2400" b="1" dirty="0" smtClean="0">
                <a:solidFill>
                  <a:schemeClr val="tx2"/>
                </a:solidFill>
              </a:rPr>
              <a:t>Протекает в дистальном отделе нефрона, включающем дистальный извитой каналец и собирательную трубочку:</a:t>
            </a:r>
          </a:p>
          <a:p>
            <a:pPr marL="342900" lvl="0" indent="-342900" algn="just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- дистальный отдел нефрона служат основной точкой приложения гормонов, регулирующих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</a:rPr>
              <a:t>реабсорбцию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и секрецию в соответствии с потребностями организма;</a:t>
            </a:r>
          </a:p>
          <a:p>
            <a:pPr marL="342900" lvl="0" indent="-342900" algn="just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- от факультативного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</a:rPr>
              <a:t>канальцевого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транспорта зависят объем,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</a:rPr>
              <a:t>осмолярность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</a:rPr>
              <a:t>pH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и электролитный состав окончательной мочи.</a:t>
            </a:r>
          </a:p>
          <a:p>
            <a:pPr marL="342900" lvl="0" indent="-342900" algn="just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sz="2400" b="1" dirty="0" smtClean="0">
                <a:solidFill>
                  <a:schemeClr val="tx2"/>
                </a:solidFill>
              </a:rPr>
              <a:t>Благодаря факультативному </a:t>
            </a:r>
            <a:r>
              <a:rPr lang="ru-RU" sz="2400" b="1" dirty="0" err="1" smtClean="0">
                <a:solidFill>
                  <a:schemeClr val="tx2"/>
                </a:solidFill>
              </a:rPr>
              <a:t>канальцевому</a:t>
            </a:r>
            <a:r>
              <a:rPr lang="ru-RU" sz="2400" b="1" dirty="0" smtClean="0">
                <a:solidFill>
                  <a:schemeClr val="tx2"/>
                </a:solidFill>
              </a:rPr>
              <a:t> транспорту выполняется гомеостатическая функция почек — поддержание водно-осмотического, кислотно-щелочного равновесия, электролитного равновесия и артериального давления.</a:t>
            </a:r>
            <a:endParaRPr kumimoji="0" lang="ru-RU" sz="3200" b="1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04800" y="152400"/>
            <a:ext cx="8610600" cy="9144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факультативный </a:t>
            </a:r>
            <a:r>
              <a:rPr kumimoji="0" lang="ru-RU" sz="3600" b="0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Канальцевый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транспорт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Юкстагломерулярный</a:t>
            </a:r>
            <a:r>
              <a:rPr lang="ru-RU" dirty="0" smtClean="0"/>
              <a:t> аппарат</a:t>
            </a:r>
            <a:br>
              <a:rPr lang="ru-RU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600200"/>
            <a:ext cx="8686800" cy="4525963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или </a:t>
            </a:r>
            <a:r>
              <a:rPr lang="ru-RU" dirty="0" err="1" smtClean="0"/>
              <a:t>околоклубочковый</a:t>
            </a:r>
            <a:r>
              <a:rPr lang="ru-RU" dirty="0" smtClean="0"/>
              <a:t> аппарат, </a:t>
            </a:r>
            <a:r>
              <a:rPr lang="ru-RU" dirty="0" smtClean="0"/>
              <a:t>является частью эндокринной системы почек. </a:t>
            </a:r>
            <a:endParaRPr lang="ru-RU" dirty="0" smtClean="0"/>
          </a:p>
          <a:p>
            <a:pPr algn="just"/>
            <a:r>
              <a:rPr lang="ru-RU" dirty="0" smtClean="0"/>
              <a:t>это </a:t>
            </a:r>
            <a:r>
              <a:rPr lang="ru-RU" dirty="0" smtClean="0"/>
              <a:t>структурное образование, состоящее из скопления гладкомышечных клеток с включением больших секреторных </a:t>
            </a:r>
            <a:r>
              <a:rPr lang="ru-RU" dirty="0" smtClean="0"/>
              <a:t>гранул</a:t>
            </a:r>
          </a:p>
          <a:p>
            <a:pPr algn="just"/>
            <a:r>
              <a:rPr lang="ru-RU" dirty="0" smtClean="0"/>
              <a:t>расположен </a:t>
            </a:r>
            <a:r>
              <a:rPr lang="ru-RU" dirty="0" smtClean="0"/>
              <a:t>вблизи клубочка, в стенке приносящих и выносящих </a:t>
            </a:r>
            <a:r>
              <a:rPr lang="ru-RU" dirty="0" err="1" smtClean="0"/>
              <a:t>артериол</a:t>
            </a:r>
            <a:r>
              <a:rPr lang="ru-RU" dirty="0" smtClean="0"/>
              <a:t> под </a:t>
            </a:r>
            <a:r>
              <a:rPr lang="ru-RU" dirty="0" smtClean="0"/>
              <a:t>эндотелием</a:t>
            </a:r>
            <a:endParaRPr lang="ru-RU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686800" cy="838200"/>
          </a:xfrm>
        </p:spPr>
        <p:txBody>
          <a:bodyPr/>
          <a:lstStyle/>
          <a:p>
            <a:pPr algn="ctr"/>
            <a:r>
              <a:rPr lang="ru-RU" b="1" dirty="0" smtClean="0"/>
              <a:t>включает  три вида клеток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1) гранулированные </a:t>
            </a:r>
            <a:r>
              <a:rPr lang="ru-RU" dirty="0" err="1" smtClean="0"/>
              <a:t>эпителиоидные</a:t>
            </a:r>
            <a:r>
              <a:rPr lang="ru-RU" dirty="0" smtClean="0"/>
              <a:t> (секреторные) клетки; </a:t>
            </a:r>
          </a:p>
          <a:p>
            <a:pPr algn="just"/>
            <a:r>
              <a:rPr lang="ru-RU" dirty="0" smtClean="0"/>
              <a:t>2) вытянутые мелкие клетки, образующие сплетения между приносящей и выносящей </a:t>
            </a:r>
            <a:r>
              <a:rPr lang="ru-RU" dirty="0" err="1" smtClean="0"/>
              <a:t>артериолами</a:t>
            </a:r>
            <a:r>
              <a:rPr lang="ru-RU" dirty="0" smtClean="0"/>
              <a:t> клубочка; </a:t>
            </a:r>
          </a:p>
          <a:p>
            <a:pPr algn="just"/>
            <a:r>
              <a:rPr lang="ru-RU" dirty="0" smtClean="0"/>
              <a:t>3) клетки темного пятна, расположенные возле клубочка, на месте окончания петли </a:t>
            </a:r>
            <a:r>
              <a:rPr lang="ru-RU" dirty="0" err="1" smtClean="0"/>
              <a:t>Генле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tryphonov.ru/tryphonov2/pic2/kidney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025" y="152400"/>
            <a:ext cx="9003975" cy="62176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основные Функции ЮГА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51438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/>
              <a:t>с</a:t>
            </a:r>
            <a:r>
              <a:rPr lang="ru-RU" sz="2800" dirty="0" smtClean="0"/>
              <a:t> секреторной активностью его клеток </a:t>
            </a:r>
            <a:r>
              <a:rPr lang="ru-RU" sz="2800" dirty="0" smtClean="0"/>
              <a:t>связано образование ренина (из ренина образуется </a:t>
            </a:r>
            <a:r>
              <a:rPr lang="ru-RU" sz="2800" dirty="0" err="1" smtClean="0"/>
              <a:t>ангиотензин</a:t>
            </a:r>
            <a:r>
              <a:rPr lang="ru-RU" sz="2800" dirty="0" smtClean="0"/>
              <a:t>, являющийся сильным вазоконстриктором)</a:t>
            </a:r>
          </a:p>
          <a:p>
            <a:pPr algn="just"/>
            <a:r>
              <a:rPr lang="ru-RU" sz="2800" dirty="0" smtClean="0"/>
              <a:t>истинный </a:t>
            </a:r>
            <a:r>
              <a:rPr lang="ru-RU" sz="2800" dirty="0" smtClean="0"/>
              <a:t>ренин содержится только в тех участках почечной ткани, которая имеет клубочки, и отсутствует в </a:t>
            </a:r>
            <a:r>
              <a:rPr lang="ru-RU" sz="2800" dirty="0" err="1" smtClean="0"/>
              <a:t>канальцевом</a:t>
            </a:r>
            <a:r>
              <a:rPr lang="ru-RU" sz="2800" dirty="0" smtClean="0"/>
              <a:t> </a:t>
            </a:r>
            <a:r>
              <a:rPr lang="ru-RU" sz="2800" dirty="0" smtClean="0"/>
              <a:t>аппарате</a:t>
            </a:r>
          </a:p>
          <a:p>
            <a:pPr algn="just"/>
            <a:r>
              <a:rPr lang="ru-RU" sz="2800" dirty="0" smtClean="0"/>
              <a:t>участвует в регуляции кровообращения и мочеобразования в почках, влияет на общую гемодинамику и водно-солевой обмен в организме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www.tryphonov.ru/tryphonov2/pic2/kidney40.jpg"/>
          <p:cNvPicPr>
            <a:picLocks noChangeAspect="1" noChangeArrowheads="1"/>
          </p:cNvPicPr>
          <p:nvPr/>
        </p:nvPicPr>
        <p:blipFill>
          <a:blip r:embed="rId2"/>
          <a:srcRect r="-571" b="50899"/>
          <a:stretch>
            <a:fillRect/>
          </a:stretch>
        </p:blipFill>
        <p:spPr bwMode="auto">
          <a:xfrm>
            <a:off x="990600" y="152400"/>
            <a:ext cx="7391400" cy="487160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4800" y="5105400"/>
            <a:ext cx="853440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 Микрофотография почечного тельца с </a:t>
            </a:r>
            <a:r>
              <a:rPr lang="ru-RU" sz="1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юкстагломерулярным</a:t>
            </a:r>
            <a:r>
              <a:rPr lang="ru-RU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 аппаратом, световой микроскоп, увеличение ×640. АА - афферентная </a:t>
            </a:r>
            <a:r>
              <a:rPr lang="ru-RU" sz="1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артериола</a:t>
            </a:r>
            <a:r>
              <a:rPr lang="ru-RU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, DCT - дистальный извитой мочевой каналец, MD - плотное пятно почечного тельца нефрона, J - </a:t>
            </a:r>
            <a:r>
              <a:rPr lang="ru-RU" sz="1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юкстагломерулярная</a:t>
            </a:r>
            <a:r>
              <a:rPr lang="ru-RU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 клетка, L- </a:t>
            </a:r>
            <a:r>
              <a:rPr lang="ru-RU" sz="1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экстрагломерулярная</a:t>
            </a:r>
            <a:r>
              <a:rPr lang="ru-RU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мезангиальная</a:t>
            </a:r>
            <a:r>
              <a:rPr lang="ru-RU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 клетка (</a:t>
            </a:r>
            <a:r>
              <a:rPr lang="ru-RU" sz="1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юкставаскулярная</a:t>
            </a:r>
            <a:r>
              <a:rPr lang="ru-RU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клетка</a:t>
            </a:r>
            <a:r>
              <a:rPr lang="ru-RU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, </a:t>
            </a:r>
            <a:r>
              <a:rPr lang="ru-RU" sz="1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клетка</a:t>
            </a:r>
            <a:r>
              <a:rPr lang="ru-RU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Гурмахтека</a:t>
            </a:r>
            <a:r>
              <a:rPr lang="ru-RU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).</a:t>
            </a:r>
            <a:endParaRPr lang="ru-RU" sz="1900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Вопросы для закрепления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90600"/>
            <a:ext cx="8686800" cy="5334000"/>
          </a:xfrm>
        </p:spPr>
        <p:txBody>
          <a:bodyPr>
            <a:normAutofit fontScale="92500" lnSpcReduction="20000"/>
          </a:bodyPr>
          <a:lstStyle/>
          <a:p>
            <a:r>
              <a:rPr lang="ru-RU" sz="2700" b="1" dirty="0" smtClean="0"/>
              <a:t>1. Перечислите основные функции почек.</a:t>
            </a:r>
          </a:p>
          <a:p>
            <a:r>
              <a:rPr lang="ru-RU" sz="2700" b="1" dirty="0" smtClean="0"/>
              <a:t>2.  Какие группы веществ выделяются почками?</a:t>
            </a:r>
          </a:p>
          <a:p>
            <a:r>
              <a:rPr lang="ru-RU" sz="2700" b="1" dirty="0" smtClean="0"/>
              <a:t>3. Назовите основные морфофункциональные отделы нефрона.</a:t>
            </a:r>
          </a:p>
          <a:p>
            <a:r>
              <a:rPr lang="ru-RU" sz="2700" b="1" dirty="0" smtClean="0"/>
              <a:t>4. В чем состоит суть клубочковой фильтрации?</a:t>
            </a:r>
          </a:p>
          <a:p>
            <a:r>
              <a:rPr lang="ru-RU" sz="2700" b="1" dirty="0" smtClean="0"/>
              <a:t>5. Какие виды </a:t>
            </a:r>
            <a:r>
              <a:rPr lang="ru-RU" sz="2700" b="1" dirty="0" err="1" smtClean="0"/>
              <a:t>канальцевого</a:t>
            </a:r>
            <a:r>
              <a:rPr lang="ru-RU" sz="2700" b="1" dirty="0" smtClean="0"/>
              <a:t> транспорта вы знаете?</a:t>
            </a:r>
          </a:p>
          <a:p>
            <a:r>
              <a:rPr lang="ru-RU" sz="2700" b="1" dirty="0" smtClean="0"/>
              <a:t>6. Какие функции почек выполняются в процессе обязательного и факультативного </a:t>
            </a:r>
            <a:r>
              <a:rPr lang="ru-RU" sz="2700" b="1" dirty="0" err="1" smtClean="0"/>
              <a:t>канальцевого</a:t>
            </a:r>
            <a:r>
              <a:rPr lang="ru-RU" sz="2700" b="1" dirty="0" smtClean="0"/>
              <a:t> транспорта?</a:t>
            </a:r>
          </a:p>
          <a:p>
            <a:r>
              <a:rPr lang="ru-RU" sz="2700" b="1" dirty="0" smtClean="0"/>
              <a:t>7. Какая структура отвечает за образование </a:t>
            </a:r>
            <a:r>
              <a:rPr lang="ru-RU" sz="2700" b="1" dirty="0" err="1" smtClean="0"/>
              <a:t>реннина</a:t>
            </a:r>
            <a:r>
              <a:rPr lang="ru-RU" sz="2700" b="1" dirty="0" smtClean="0"/>
              <a:t>?</a:t>
            </a:r>
          </a:p>
          <a:p>
            <a:r>
              <a:rPr lang="ru-RU" sz="2800" b="1" dirty="0" smtClean="0"/>
              <a:t>8. В каком отделе нефрона секретируются в мочу ксенобиотики?</a:t>
            </a:r>
          </a:p>
          <a:p>
            <a:r>
              <a:rPr lang="ru-RU" sz="2800" b="1" dirty="0" smtClean="0"/>
              <a:t>9. Что служит движущей силой фильтрации в клубочках?</a:t>
            </a:r>
          </a:p>
          <a:p>
            <a:r>
              <a:rPr lang="ru-RU" sz="2800" b="1" dirty="0" smtClean="0"/>
              <a:t>10. Какие </a:t>
            </a:r>
            <a:r>
              <a:rPr lang="ru-RU" sz="2800" b="1" dirty="0" err="1" smtClean="0"/>
              <a:t>фунуции</a:t>
            </a:r>
            <a:r>
              <a:rPr lang="ru-RU" sz="2800" b="1" dirty="0" smtClean="0"/>
              <a:t> выполняет петля </a:t>
            </a:r>
            <a:r>
              <a:rPr lang="ru-RU" sz="2800" b="1" dirty="0" err="1" smtClean="0"/>
              <a:t>Генли</a:t>
            </a:r>
            <a:r>
              <a:rPr lang="ru-RU" sz="2800" b="1" dirty="0" smtClean="0"/>
              <a:t>?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Основные функции почек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Главная функция почек — выделительная. Другие </a:t>
            </a:r>
            <a:r>
              <a:rPr lang="ru-RU" dirty="0" smtClean="0"/>
              <a:t>:</a:t>
            </a:r>
            <a:endParaRPr lang="ru-RU" dirty="0" smtClean="0"/>
          </a:p>
          <a:p>
            <a:pPr algn="just"/>
            <a:r>
              <a:rPr lang="ru-RU" dirty="0" smtClean="0"/>
              <a:t>— метаболическая — в почках протекают </a:t>
            </a:r>
            <a:r>
              <a:rPr lang="ru-RU" dirty="0" err="1" smtClean="0"/>
              <a:t>глюконеогенез</a:t>
            </a:r>
            <a:r>
              <a:rPr lang="ru-RU" dirty="0" smtClean="0"/>
              <a:t> и другие необходимые для организма в целом обменные процессы;</a:t>
            </a:r>
          </a:p>
          <a:p>
            <a:pPr algn="just"/>
            <a:r>
              <a:rPr lang="ru-RU" dirty="0" smtClean="0"/>
              <a:t>— эндокринная — почки выделяют стимулятор </a:t>
            </a:r>
            <a:r>
              <a:rPr lang="ru-RU" dirty="0" err="1" smtClean="0"/>
              <a:t>эритропоэза</a:t>
            </a:r>
            <a:r>
              <a:rPr lang="ru-RU" dirty="0" smtClean="0"/>
              <a:t> </a:t>
            </a:r>
            <a:r>
              <a:rPr lang="ru-RU" dirty="0" err="1" smtClean="0"/>
              <a:t>эритропоэтин</a:t>
            </a:r>
            <a:r>
              <a:rPr lang="ru-RU" dirty="0" smtClean="0"/>
              <a:t>, активную форму витамина D </a:t>
            </a:r>
            <a:r>
              <a:rPr lang="ru-RU" dirty="0" err="1" smtClean="0"/>
              <a:t>кальцитриол</a:t>
            </a:r>
            <a:r>
              <a:rPr lang="ru-RU" dirty="0" smtClean="0"/>
              <a:t>, ренин и некоторые простагландины.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9200" y="533400"/>
            <a:ext cx="7086600" cy="609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dirty="0" smtClean="0"/>
              <a:t>Выделяемые вещества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1371601"/>
            <a:ext cx="259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Полезные для организма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вещества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19400" y="137160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Вредные или бесполезные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вещества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81600" y="1371600"/>
            <a:ext cx="3733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Вещества, концентрация которых в крови должна поддерживаться на строго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определенном уровне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8" name="Прямая со стрелкой 7"/>
          <p:cNvCxnSpPr>
            <a:endCxn id="4" idx="0"/>
          </p:cNvCxnSpPr>
          <p:nvPr/>
        </p:nvCxnSpPr>
        <p:spPr>
          <a:xfrm rot="10800000" flipV="1">
            <a:off x="1447800" y="990599"/>
            <a:ext cx="990600" cy="3810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4115594" y="12184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7010400" y="990600"/>
            <a:ext cx="7620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04800" y="2590800"/>
            <a:ext cx="1905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-494506" y="3390900"/>
            <a:ext cx="1599406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667000" y="2590800"/>
            <a:ext cx="2133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877094" y="4380706"/>
            <a:ext cx="3581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410200" y="2895600"/>
            <a:ext cx="3276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4572397" y="3733403"/>
            <a:ext cx="1676400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914400" y="2743200"/>
            <a:ext cx="1295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глюкоза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62000" y="3200400"/>
            <a:ext cx="1828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аминокислоты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14400" y="3657600"/>
            <a:ext cx="1295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белки</a:t>
            </a: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304800" y="29718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304800" y="34290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304800" y="38862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Прямоугольник 42"/>
          <p:cNvSpPr/>
          <p:nvPr/>
        </p:nvSpPr>
        <p:spPr>
          <a:xfrm>
            <a:off x="2743200" y="2667000"/>
            <a:ext cx="2819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Эндогенные вещества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2667000" y="3124200"/>
            <a:ext cx="2209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2667000" y="33528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2667000" y="36576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3048000" y="3124200"/>
            <a:ext cx="1295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мочевина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048000" y="3429000"/>
            <a:ext cx="2133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smtClean="0">
                <a:solidFill>
                  <a:schemeClr val="tx2">
                    <a:lumMod val="50000"/>
                  </a:schemeClr>
                </a:solidFill>
              </a:rPr>
              <a:t>мочевая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кислота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53" name="Прямая со стрелкой 52"/>
          <p:cNvCxnSpPr/>
          <p:nvPr/>
        </p:nvCxnSpPr>
        <p:spPr>
          <a:xfrm>
            <a:off x="2667000" y="39624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Прямоугольник 53"/>
          <p:cNvSpPr/>
          <p:nvPr/>
        </p:nvSpPr>
        <p:spPr>
          <a:xfrm>
            <a:off x="3048000" y="3733800"/>
            <a:ext cx="1905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креатинин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2667000" y="42672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Прямоугольник 56"/>
          <p:cNvSpPr/>
          <p:nvPr/>
        </p:nvSpPr>
        <p:spPr>
          <a:xfrm>
            <a:off x="3048000" y="4038600"/>
            <a:ext cx="2438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метаболиты гормонов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667000" y="4724400"/>
            <a:ext cx="2819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Экзогенные вещества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2667000" y="5181600"/>
            <a:ext cx="2209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2667000" y="54102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2667000" y="57150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>
            <a:off x="2667000" y="60198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Прямоугольник 67"/>
          <p:cNvSpPr/>
          <p:nvPr/>
        </p:nvSpPr>
        <p:spPr>
          <a:xfrm>
            <a:off x="3048000" y="5181600"/>
            <a:ext cx="2362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лекарства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048000" y="5486400"/>
            <a:ext cx="2286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smtClean="0">
                <a:solidFill>
                  <a:schemeClr val="tx2">
                    <a:lumMod val="50000"/>
                  </a:schemeClr>
                </a:solidFill>
              </a:rPr>
              <a:t>пищевые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добавки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048000" y="5791200"/>
            <a:ext cx="2133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ксенобиотики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73" name="Прямая со стрелкой 72"/>
          <p:cNvCxnSpPr/>
          <p:nvPr/>
        </p:nvCxnSpPr>
        <p:spPr>
          <a:xfrm>
            <a:off x="5410200" y="32004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Прямоугольник 73"/>
          <p:cNvSpPr/>
          <p:nvPr/>
        </p:nvSpPr>
        <p:spPr>
          <a:xfrm>
            <a:off x="5791200" y="2971800"/>
            <a:ext cx="297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Вода, ионы 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Na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и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</a:rPr>
              <a:t>Cl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77" name="Прямая со стрелкой 76"/>
          <p:cNvCxnSpPr/>
          <p:nvPr/>
        </p:nvCxnSpPr>
        <p:spPr>
          <a:xfrm>
            <a:off x="5410200" y="35814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рямоугольник 79"/>
          <p:cNvSpPr/>
          <p:nvPr/>
        </p:nvSpPr>
        <p:spPr>
          <a:xfrm>
            <a:off x="5791200" y="3352800"/>
            <a:ext cx="3124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H</a:t>
            </a:r>
            <a:r>
              <a:rPr lang="ru-RU" sz="2000" b="1" baseline="30000" dirty="0" smtClean="0">
                <a:solidFill>
                  <a:schemeClr val="tx2">
                    <a:lumMod val="50000"/>
                  </a:schemeClr>
                </a:solidFill>
              </a:rPr>
              <a:t>+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, HCO</a:t>
            </a:r>
            <a:r>
              <a:rPr lang="ru-RU" sz="2000" b="1" baseline="30000" dirty="0" smtClean="0">
                <a:solidFill>
                  <a:schemeClr val="tx2">
                    <a:lumMod val="50000"/>
                  </a:schemeClr>
                </a:solidFill>
              </a:rPr>
              <a:t>-</a:t>
            </a:r>
            <a:r>
              <a:rPr lang="ru-RU" sz="2000" b="1" baseline="-25000" dirty="0" smtClean="0">
                <a:solidFill>
                  <a:schemeClr val="tx2">
                    <a:lumMod val="50000"/>
                  </a:schemeClr>
                </a:solidFill>
              </a:rPr>
              <a:t>3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и др. щелочные анионы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82" name="Прямая со стрелкой 81"/>
          <p:cNvCxnSpPr/>
          <p:nvPr/>
        </p:nvCxnSpPr>
        <p:spPr>
          <a:xfrm>
            <a:off x="5410200" y="41910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Прямоугольник 83"/>
          <p:cNvSpPr/>
          <p:nvPr/>
        </p:nvSpPr>
        <p:spPr>
          <a:xfrm>
            <a:off x="5791200" y="4038600"/>
            <a:ext cx="26436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K</a:t>
            </a:r>
            <a:r>
              <a:rPr lang="ru-RU" sz="2000" b="1" baseline="30000" dirty="0" smtClean="0">
                <a:solidFill>
                  <a:schemeClr val="tx2">
                    <a:lumMod val="50000"/>
                  </a:schemeClr>
                </a:solidFill>
              </a:rPr>
              <a:t>+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, Ca</a:t>
            </a:r>
            <a:r>
              <a:rPr lang="ru-RU" sz="2000" b="1" baseline="30000" dirty="0" smtClean="0">
                <a:solidFill>
                  <a:schemeClr val="tx2">
                    <a:lumMod val="50000"/>
                  </a:schemeClr>
                </a:solidFill>
              </a:rPr>
              <a:t>2+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, Mg</a:t>
            </a:r>
            <a:r>
              <a:rPr lang="ru-RU" sz="2000" b="1" baseline="30000" dirty="0" smtClean="0">
                <a:solidFill>
                  <a:schemeClr val="tx2">
                    <a:lumMod val="50000"/>
                  </a:schemeClr>
                </a:solidFill>
              </a:rPr>
              <a:t>2+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и PO</a:t>
            </a:r>
            <a:r>
              <a:rPr lang="ru-RU" sz="2000" b="1" baseline="-25000" dirty="0" smtClean="0">
                <a:solidFill>
                  <a:schemeClr val="tx2">
                    <a:lumMod val="50000"/>
                  </a:schemeClr>
                </a:solidFill>
              </a:rPr>
              <a:t>4</a:t>
            </a:r>
            <a:r>
              <a:rPr lang="ru-RU" sz="2000" b="1" baseline="30000" dirty="0" smtClean="0">
                <a:solidFill>
                  <a:schemeClr val="tx2">
                    <a:lumMod val="50000"/>
                  </a:schemeClr>
                </a:solidFill>
              </a:rPr>
              <a:t>2 –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/>
              <a:t>Морфоструктура</a:t>
            </a:r>
            <a:r>
              <a:rPr lang="ru-RU" dirty="0" smtClean="0"/>
              <a:t> почки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143000"/>
            <a:ext cx="8991600" cy="556260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3600" dirty="0" smtClean="0"/>
              <a:t>Нефрон – структурно функциональная единица почки</a:t>
            </a:r>
          </a:p>
          <a:p>
            <a:pPr>
              <a:buNone/>
            </a:pPr>
            <a:r>
              <a:rPr lang="ru-RU" sz="3600" b="1" dirty="0" smtClean="0"/>
              <a:t>Функциональные отделы нефрона</a:t>
            </a:r>
            <a:r>
              <a:rPr lang="ru-RU" sz="3600" dirty="0" smtClean="0"/>
              <a:t>:</a:t>
            </a:r>
          </a:p>
          <a:p>
            <a:r>
              <a:rPr lang="ru-RU" sz="3600" dirty="0" smtClean="0"/>
              <a:t>— клубочек (почечное тельце, состоящее из клубочка и капсулы клубочка, см. ниже), отвечает за фильтрацию;</a:t>
            </a:r>
          </a:p>
          <a:p>
            <a:endParaRPr lang="ru-RU" sz="3600" dirty="0" smtClean="0"/>
          </a:p>
          <a:p>
            <a:r>
              <a:rPr lang="ru-RU" sz="3600" dirty="0" smtClean="0"/>
              <a:t>— проксимальный каналец, отвечающий за обязательные </a:t>
            </a:r>
            <a:r>
              <a:rPr lang="ru-RU" sz="3600" dirty="0" err="1" smtClean="0"/>
              <a:t>реабсорбцию</a:t>
            </a:r>
            <a:r>
              <a:rPr lang="ru-RU" sz="3600" dirty="0" smtClean="0"/>
              <a:t> и секрецию;</a:t>
            </a:r>
          </a:p>
          <a:p>
            <a:endParaRPr lang="ru-RU" sz="3600" dirty="0" smtClean="0"/>
          </a:p>
          <a:p>
            <a:r>
              <a:rPr lang="ru-RU" sz="3600" dirty="0" smtClean="0"/>
              <a:t>— дистальный отдел (дистальный извитой каналец + собирательная трубочка, отвечающий за факультативные </a:t>
            </a:r>
            <a:r>
              <a:rPr lang="ru-RU" sz="3600" dirty="0" err="1" smtClean="0"/>
              <a:t>реабсорбцию</a:t>
            </a:r>
            <a:r>
              <a:rPr lang="ru-RU" sz="3600" dirty="0" smtClean="0"/>
              <a:t> и секрецию;</a:t>
            </a:r>
          </a:p>
          <a:p>
            <a:endParaRPr lang="ru-RU" sz="3600" dirty="0" smtClean="0"/>
          </a:p>
          <a:p>
            <a:r>
              <a:rPr lang="ru-RU" sz="3600" dirty="0" smtClean="0"/>
              <a:t>— петля </a:t>
            </a:r>
            <a:r>
              <a:rPr lang="ru-RU" sz="3600" dirty="0" err="1" smtClean="0"/>
              <a:t>Генле</a:t>
            </a:r>
            <a:r>
              <a:rPr lang="ru-RU" sz="3600" dirty="0" smtClean="0"/>
              <a:t>, выполняет двойственную функцию: а) в ней продолжается обязательная </a:t>
            </a:r>
            <a:r>
              <a:rPr lang="ru-RU" sz="3600" dirty="0" err="1" smtClean="0"/>
              <a:t>реабсорбция</a:t>
            </a:r>
            <a:r>
              <a:rPr lang="ru-RU" sz="3600" dirty="0" smtClean="0"/>
              <a:t>; б) имеет ключевое значение для почечной регуляции </a:t>
            </a:r>
            <a:r>
              <a:rPr lang="ru-RU" sz="3600" dirty="0" err="1" smtClean="0"/>
              <a:t>водно</a:t>
            </a:r>
            <a:r>
              <a:rPr lang="ru-RU" sz="3600" dirty="0" smtClean="0"/>
              <a:t>- осмотического баланса, от ее функции зависит способность почек концентрировать мочу 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Строение нефрона</a:t>
            </a:r>
            <a:endParaRPr lang="ru-RU" dirty="0"/>
          </a:p>
        </p:txBody>
      </p:sp>
      <p:pic>
        <p:nvPicPr>
          <p:cNvPr id="4" name="Picture 4" descr="http://www.tryphonov.ru/tryphonov2/pic2/kidney1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00200" y="0"/>
            <a:ext cx="7249884" cy="6858000"/>
          </a:xfrm>
          <a:prstGeom prst="rect">
            <a:avLst/>
          </a:prstGeom>
          <a:noFill/>
        </p:spPr>
      </p:pic>
      <p:pic>
        <p:nvPicPr>
          <p:cNvPr id="31748" name="Picture 4" descr="http://gornilo.ru/09fi-im/p-Kapsula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3048000"/>
            <a:ext cx="3241040" cy="3352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8392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Ультраструктура отдельных клеток эпителия канальцев почек </a:t>
            </a:r>
            <a:b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(по Дж.Родину)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Picture 2" descr="Ультраструктура отдельных клеток эпителия канальцев почек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2133600"/>
            <a:ext cx="4362529" cy="43434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" y="1600200"/>
            <a:ext cx="441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1 - Клетка проксимального извитого канальца. </a:t>
            </a:r>
          </a:p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2 - Клетка проксимального прямого канальца. </a:t>
            </a:r>
          </a:p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3 - Клетка нисходящего тонкого колена петли </a:t>
            </a: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</a:rPr>
              <a:t>Генле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4 - Клетка толстого восходящего колена петли </a:t>
            </a: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</a:rPr>
              <a:t>Генле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</a:p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5 - Клетка дистального извитого канальца. </a:t>
            </a:r>
          </a:p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6 - "темная" клетка связующего канальца и собирательной трубки. </a:t>
            </a:r>
          </a:p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7 - "светлая" клетка связующего канальца.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Клубочковая фильтрация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452596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в клубочках почек отфильтровывается очень большой объем без белковой части плазмы</a:t>
            </a:r>
          </a:p>
          <a:p>
            <a:pPr algn="just"/>
            <a:r>
              <a:rPr lang="ru-RU" dirty="0" smtClean="0"/>
              <a:t> у здорового человека величина клубочковой фильтрации составляет 60—120 мл/мин</a:t>
            </a:r>
          </a:p>
          <a:p>
            <a:pPr algn="just"/>
            <a:r>
              <a:rPr lang="ru-RU" dirty="0" smtClean="0"/>
              <a:t> фильтрация осуществляется через крупные межклеточные поры</a:t>
            </a:r>
          </a:p>
          <a:p>
            <a:pPr algn="just"/>
            <a:r>
              <a:rPr lang="ru-RU" dirty="0" smtClean="0"/>
              <a:t>движущей силой фильтрации служит гидростатическое давление в почечных капиллярах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Канальцевый</a:t>
            </a:r>
            <a:r>
              <a:rPr lang="ru-RU" dirty="0" smtClean="0"/>
              <a:t> транспорт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541020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В канальцах почек распознаются и </a:t>
            </a:r>
            <a:r>
              <a:rPr lang="ru-RU" dirty="0" err="1" smtClean="0"/>
              <a:t>реабсорбируются</a:t>
            </a:r>
            <a:r>
              <a:rPr lang="ru-RU" dirty="0" smtClean="0"/>
              <a:t> (всасываются обратно в кровь) нужные для организма вещества</a:t>
            </a:r>
          </a:p>
          <a:p>
            <a:pPr algn="just"/>
            <a:r>
              <a:rPr lang="ru-RU" dirty="0" smtClean="0"/>
              <a:t>В процессе клубочковой фильтрации образуется очень большой объем фильтрата — около 180 л/</a:t>
            </a:r>
            <a:r>
              <a:rPr lang="ru-RU" dirty="0" err="1" smtClean="0"/>
              <a:t>сут</a:t>
            </a:r>
            <a:r>
              <a:rPr lang="ru-RU" dirty="0" smtClean="0"/>
              <a:t>.</a:t>
            </a:r>
          </a:p>
          <a:p>
            <a:pPr lvl="0" algn="just"/>
            <a:r>
              <a:rPr lang="ru-RU" dirty="0" smtClean="0"/>
              <a:t>Благодаря фильтрации с последующим обязательным </a:t>
            </a:r>
            <a:r>
              <a:rPr lang="ru-RU" dirty="0" err="1" smtClean="0"/>
              <a:t>канальцевым</a:t>
            </a:r>
            <a:r>
              <a:rPr lang="ru-RU" dirty="0" smtClean="0"/>
              <a:t> транспортом выполняется очищающая функция почек — удаление из организма метаболитов и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ксенобиотиков</a:t>
            </a:r>
            <a:r>
              <a:rPr lang="ru-RU" dirty="0" smtClean="0"/>
              <a:t>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304800"/>
            <a:ext cx="8763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2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152400" y="1219200"/>
            <a:ext cx="8686800" cy="6096000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Протекает в проксимальном канальце (отделе нефрона, непосредственно следующем за клубочком): </a:t>
            </a:r>
          </a:p>
          <a:p>
            <a:pPr algn="just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— </a:t>
            </a:r>
            <a:r>
              <a:rPr lang="ru-RU" sz="2800" dirty="0" err="1" smtClean="0">
                <a:solidFill>
                  <a:schemeClr val="accent2">
                    <a:lumMod val="75000"/>
                  </a:schemeClr>
                </a:solidFill>
              </a:rPr>
              <a:t>реабсорбируются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2/3 </a:t>
            </a:r>
            <a:r>
              <a:rPr lang="ru-RU" sz="2800" dirty="0" err="1" smtClean="0">
                <a:solidFill>
                  <a:schemeClr val="accent2">
                    <a:lumMod val="75000"/>
                  </a:schemeClr>
                </a:solidFill>
              </a:rPr>
              <a:t>отфильтровавшейся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жидкости;</a:t>
            </a:r>
          </a:p>
          <a:p>
            <a:pPr algn="just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— </a:t>
            </a:r>
            <a:r>
              <a:rPr lang="ru-RU" sz="2800" dirty="0" err="1" smtClean="0">
                <a:solidFill>
                  <a:schemeClr val="accent2">
                    <a:lumMod val="75000"/>
                  </a:schemeClr>
                </a:solidFill>
              </a:rPr>
              <a:t>реабсорбируемая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жидкость обладает такими же осмотическим давлением, </a:t>
            </a:r>
            <a:r>
              <a:rPr lang="ru-RU" sz="2800" dirty="0" err="1" smtClean="0">
                <a:solidFill>
                  <a:schemeClr val="accent2">
                    <a:lumMod val="75000"/>
                  </a:schemeClr>
                </a:solidFill>
              </a:rPr>
              <a:t>pH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и концентрацией электролитов (</a:t>
            </a:r>
            <a:r>
              <a:rPr lang="ru-RU" sz="2800" dirty="0" err="1" smtClean="0">
                <a:solidFill>
                  <a:schemeClr val="accent2">
                    <a:lumMod val="75000"/>
                  </a:schemeClr>
                </a:solidFill>
              </a:rPr>
              <a:t>Na</a:t>
            </a:r>
            <a:r>
              <a:rPr lang="ru-RU" sz="2800" baseline="30000" dirty="0" err="1" smtClean="0">
                <a:solidFill>
                  <a:schemeClr val="accent2">
                    <a:lumMod val="75000"/>
                  </a:schemeClr>
                </a:solidFill>
              </a:rPr>
              <a:t>+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, K</a:t>
            </a:r>
            <a:r>
              <a:rPr lang="ru-RU" sz="2800" baseline="30000" dirty="0" smtClean="0">
                <a:solidFill>
                  <a:schemeClr val="accent2">
                    <a:lumMod val="75000"/>
                  </a:schemeClr>
                </a:solidFill>
              </a:rPr>
              <a:t>+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2800" dirty="0" err="1" smtClean="0">
                <a:solidFill>
                  <a:schemeClr val="accent2">
                    <a:lumMod val="75000"/>
                  </a:schemeClr>
                </a:solidFill>
              </a:rPr>
              <a:t>Cl</a:t>
            </a:r>
            <a:r>
              <a:rPr lang="ru-RU" sz="2800" baseline="30000" dirty="0" smtClean="0">
                <a:solidFill>
                  <a:schemeClr val="accent2">
                    <a:lumMod val="75000"/>
                  </a:schemeClr>
                </a:solidFill>
              </a:rPr>
              <a:t>–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и Ca</a:t>
            </a:r>
            <a:r>
              <a:rPr lang="ru-RU" sz="2800" baseline="30000" dirty="0" smtClean="0">
                <a:solidFill>
                  <a:schemeClr val="accent2">
                    <a:lumMod val="75000"/>
                  </a:schemeClr>
                </a:solidFill>
              </a:rPr>
              <a:t>2+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), как и плазма крови;</a:t>
            </a:r>
          </a:p>
          <a:p>
            <a:pPr algn="just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— полностью </a:t>
            </a:r>
            <a:r>
              <a:rPr lang="ru-RU" sz="2800" dirty="0" err="1" smtClean="0">
                <a:solidFill>
                  <a:schemeClr val="accent2">
                    <a:lumMod val="75000"/>
                  </a:schemeClr>
                </a:solidFill>
              </a:rPr>
              <a:t>реабсорбируются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органические субстраты — глюкоза, аминокислоты и прошедшие в фильтрат белки;</a:t>
            </a:r>
          </a:p>
          <a:p>
            <a:pPr algn="just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— дополнительно секретируются из крови в мочу те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ксенобиотики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, для которых существуют переносчики.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04800" y="152400"/>
            <a:ext cx="8610600" cy="9144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Обязательный </a:t>
            </a:r>
            <a:r>
              <a:rPr kumimoji="0" lang="ru-RU" sz="3600" b="0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Канальцевый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транспорт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687</TotalTime>
  <Words>669</Words>
  <PresentationFormat>Экран (4:3)</PresentationFormat>
  <Paragraphs>94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Выполнила студентка хб-5 Ширяева София</vt:lpstr>
      <vt:lpstr>Основные функции почек</vt:lpstr>
      <vt:lpstr>Слайд 3</vt:lpstr>
      <vt:lpstr>Морфоструктура почки</vt:lpstr>
      <vt:lpstr>Строение нефрона</vt:lpstr>
      <vt:lpstr>Ультраструктура отдельных клеток эпителия канальцев почек  (по Дж.Родину)</vt:lpstr>
      <vt:lpstr>Клубочковая фильтрация</vt:lpstr>
      <vt:lpstr>Канальцевый транспорт</vt:lpstr>
      <vt:lpstr>Слайд 9</vt:lpstr>
      <vt:lpstr>Слайд 10</vt:lpstr>
      <vt:lpstr>Юкстагломерулярный аппарат </vt:lpstr>
      <vt:lpstr>включает  три вида клеток</vt:lpstr>
      <vt:lpstr>Слайд 13</vt:lpstr>
      <vt:lpstr>основные Функции ЮГА</vt:lpstr>
      <vt:lpstr>Слайд 15</vt:lpstr>
      <vt:lpstr>Вопросы для закрепления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Выполнила студентка хб-5 Ширяева София</dc:title>
  <dc:creator>с1фа</dc:creator>
  <cp:lastModifiedBy>с1фа</cp:lastModifiedBy>
  <cp:revision>78</cp:revision>
  <dcterms:created xsi:type="dcterms:W3CDTF">2013-01-08T15:53:37Z</dcterms:created>
  <dcterms:modified xsi:type="dcterms:W3CDTF">2013-04-08T18:41:19Z</dcterms:modified>
</cp:coreProperties>
</file>