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56" r:id="rId6"/>
    <p:sldId id="261" r:id="rId7"/>
    <p:sldId id="257" r:id="rId8"/>
    <p:sldId id="271" r:id="rId9"/>
    <p:sldId id="270" r:id="rId10"/>
    <p:sldId id="265" r:id="rId11"/>
    <p:sldId id="266" r:id="rId12"/>
    <p:sldId id="259" r:id="rId13"/>
    <p:sldId id="258" r:id="rId14"/>
    <p:sldId id="268" r:id="rId15"/>
    <p:sldId id="269" r:id="rId16"/>
    <p:sldId id="262" r:id="rId17"/>
    <p:sldId id="272" r:id="rId18"/>
    <p:sldId id="273" r:id="rId19"/>
    <p:sldId id="264" r:id="rId20"/>
    <p:sldId id="274" r:id="rId21"/>
    <p:sldId id="275" r:id="rId22"/>
    <p:sldId id="278" r:id="rId23"/>
    <p:sldId id="26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10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353EE03-9DFB-4374-80B1-F0A003280C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4440C7-BE5B-437E-B6F2-2FA653DD61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0B2BE812-E2C1-45CA-AF74-3DA3F52BED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07D02E1-2B10-40E5-84CE-17BE2B6AA8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A5E458A-5193-4D10-BC6A-B8862544D3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9E8056-2005-476D-88A7-6D5BECC2D3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D4855B96-AADD-49D4-9664-BFB1982677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DEB64D2-EE34-436C-A30B-10D301EEFE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4CF23CD2-D45D-412B-9BE1-54A4A70046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22DCE-CE33-4A5C-A33B-BA8238F5C0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F20DE-D95A-4A68-9CD9-5C8A46370C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5A291-5546-4A6A-A6F6-25ADC53AE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18F2-DC25-435F-B473-477AD3D80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784D7-CC3B-48F8-A1F2-9E0CEE1FB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406AA-6C61-468B-A38B-86C24042F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33DF2-DF67-4C67-8E1E-9C09853CD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091E0-6F6D-4FD8-8A5E-38787E709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425D3-9EE2-4C38-BFAB-A6C5887C0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AE748-3A99-4499-9D1F-E0A561B67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55337-1E18-454C-8F29-5066827B6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1B229-7176-40C5-AD51-CECB1FF1F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12B0D-9FD7-43C4-B8E6-7DD7C0E4B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E064F-AD5B-431D-8729-56C17929585F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0AA5B-8BA6-4905-9D93-41DA658A2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3490-401D-444D-82E7-0FC2F3DCC316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38408-AA55-4126-841E-42818E3EB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78CC0-9333-4B4F-B0F1-E08480DD529E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57691-F864-44F9-8C88-D66A84C48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27F9D-FA14-41D3-9670-24E50D71AD2C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CAA1D-215A-4951-A775-9C324F62D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AD6B3-353E-4AF6-AF25-D62F8B1614EF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D7FF-CE87-4163-A7AE-9BA8E93E1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7AA1C-6188-45C7-A6DB-30B5E8D571BA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2F7-4E1E-474D-93F4-75D0769F5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5ABAA-B81A-4A80-B99A-DDB4B2E7251E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A5C14-5F83-446F-A2F5-4B6BDD485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B1CDF-36B5-4D25-A3D0-FEF8413FD596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F3EE4-79B1-4369-84C5-D6E467598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A898-6F89-4FDF-9C7D-680BD762704F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27C8A-61DC-473C-88A2-0E7CE682B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76C32-A246-482F-B933-B0D63D771269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F0E-2517-4F1F-BFE3-3FFD9E3F2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194A3-F645-44F6-A9DE-364D95DBBA11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FB789-AAC9-4418-A86B-2CA9BE5FE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91B3C34-6A19-4827-B12D-D331BBA0C3C3}" type="datetimeFigureOut">
              <a:rPr lang="ru-RU" smtClean="0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BA7ADAD-6BDC-40F4-A05B-9D891AD3DC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5082EA1A-A866-4ABB-8022-CE210F6DD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3290077-C0F4-4BC2-8A59-35DE388BB9B3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9EF6352-0BE3-4062-8518-C32230215E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F1CA7B-F471-4D99-AADC-A8F875CBEA55}" type="datetimeFigureOut">
              <a:rPr lang="ru-RU"/>
              <a:pPr>
                <a:defRPr/>
              </a:pPr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76F5E1-AAE4-4E9E-AD25-669E7903E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hyperlink" Target="http://go.mail.ru/frame.html?imgurl=http://www.photo-techart.ru/files/thumbnail/48846eede4.jpg&amp;pageurl=http://www.photo.techart.ru/photo/19/86/&amp;id=50065015&amp;iid=8&amp;imgwidth=115&amp;imgheight=170&amp;imgsize=17165&amp;images_links=b" TargetMode="Externa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wmf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hyperlink" Target="http://www.photosight.ru/" TargetMode="Externa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6" Type="http://schemas.openxmlformats.org/officeDocument/2006/relationships/hyperlink" Target="http://www.wikipedia.ru/" TargetMode="External"/><Relationship Id="rId5" Type="http://schemas.openxmlformats.org/officeDocument/2006/relationships/image" Target="../media/image39.gif"/><Relationship Id="rId4" Type="http://schemas.openxmlformats.org/officeDocument/2006/relationships/hyperlink" Target="http://www.topglobus.ru/besplatno-smajliki-forum-blog-web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70-%D0%B5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1880_%D0%B3%D0%BE%D0%B4" TargetMode="External"/><Relationship Id="rId5" Type="http://schemas.openxmlformats.org/officeDocument/2006/relationships/hyperlink" Target="http://ru.wikipedia.org/wiki/1879_%D0%B3%D0%BE%D0%B4" TargetMode="External"/><Relationship Id="rId4" Type="http://schemas.openxmlformats.org/officeDocument/2006/relationships/hyperlink" Target="http://ru.wikipedia.org/wiki/%D0%A2%D0%BE%D0%BC%D0%B0%D1%81_%D0%AD%D0%B4%D0%B8%D1%81%D0%BE%D0%BD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ru.wikipedia.org/wiki/11_%D0%B8%D1%8E%D0%BB%D1%8F" TargetMode="External"/><Relationship Id="rId7" Type="http://schemas.openxmlformats.org/officeDocument/2006/relationships/hyperlink" Target="http://ru.wikipedia.org/wiki/%D0%A3%D0%B3%D0%BE%D0%BB%D1%8C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%D0%9F%D0%B0%D1%82%D0%B5%D0%BD%D1%82" TargetMode="External"/><Relationship Id="rId5" Type="http://schemas.openxmlformats.org/officeDocument/2006/relationships/hyperlink" Target="http://ru.wikipedia.org/wiki/%D0%9B%D0%BE%D0%B4%D1%8B%D0%B3%D0%B8%D0%BD,_%D0%90%D0%BB%D0%B5%D0%BA%D1%81%D0%B0%D0%BD%D0%B4%D1%80_%D0%9D%D0%B8%D0%BA%D0%BE%D0%BB%D0%B0%D0%B5%D0%B2%D0%B8%D1%87" TargetMode="External"/><Relationship Id="rId4" Type="http://schemas.openxmlformats.org/officeDocument/2006/relationships/hyperlink" Target="http://ru.wikipedia.org/wiki/1874_%D0%B3%D0%BE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71480"/>
            <a:ext cx="7648249" cy="1754326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Электрическая лампа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накаливания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419" t="10274" r="25146" b="10469"/>
          <a:stretch>
            <a:fillRect/>
          </a:stretch>
        </p:blipFill>
        <p:spPr bwMode="auto">
          <a:xfrm rot="3599017">
            <a:off x="4069272" y="1081009"/>
            <a:ext cx="3479242" cy="569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00496" y="6396335"/>
            <a:ext cx="2803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Жарчинский Павел Степанович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ГБОУ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СОШ № 873 ЮАО г. Москва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31398" y="5085184"/>
            <a:ext cx="2712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класс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560" y="4725144"/>
            <a:ext cx="76328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Остающаяся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проблема с быстрым испарением нити в вакууме была решена американским учёным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Ирвингом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Ленгмюром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с 1909 г. Он придумал наполнять колбы ламп инертным газом, что существенно увеличило время жизни ламп.</a:t>
            </a:r>
          </a:p>
        </p:txBody>
      </p:sp>
      <p:pic>
        <p:nvPicPr>
          <p:cNvPr id="3" name="Рисунок 2" descr="ЛЕНГМЮР Ирвинг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2285" y="243452"/>
            <a:ext cx="4148187" cy="3473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24128" y="3501008"/>
            <a:ext cx="259228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Arial" pitchFamily="34" charset="0"/>
                <a:cs typeface="Arial" pitchFamily="34" charset="0"/>
              </a:rPr>
              <a:t>Ирвинг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Ленгмюр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32670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Свеча Яблочкова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0400" y="692696"/>
            <a:ext cx="5943600" cy="2362200"/>
          </a:xfrm>
        </p:spPr>
        <p:txBody>
          <a:bodyPr>
            <a:noAutofit/>
          </a:bodyPr>
          <a:lstStyle/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Свеча Яблочкова — один из вариантов электрической угольной дуговой лампы, изобретённый в 1876 году Павлом Яблочковым.</a:t>
            </a:r>
          </a:p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Она состоит их двух угольных блоков, разделённых инертным материалом. На верхнем конце закреплена перемычка из тонкой проволоки или угольной пасты. Конструкция собрана и закреплена вертикально на изолированном основании.</a:t>
            </a:r>
          </a:p>
        </p:txBody>
      </p:sp>
      <p:pic>
        <p:nvPicPr>
          <p:cNvPr id="4" name="Рисунок 3" descr="b_svecha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9410" y="4149080"/>
            <a:ext cx="1794590" cy="240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4941168"/>
            <a:ext cx="5943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Дуга начинала гореть, постепенно съедая электроды и разделительный гипсовый слой.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Преимуществом конструкции было отсутствие необходимости в механизме, поддерживающего расстояние между электродами для горения дуги. Электродов хватало примерно на 2 часа</a:t>
            </a:r>
            <a:r>
              <a:rPr lang="ru-RU" dirty="0" smtClean="0"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7" name="Рисунок 6" descr="qblochk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692696"/>
            <a:ext cx="3096344" cy="36763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99592" y="4437112"/>
            <a:ext cx="205740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П.Н. Яблочков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200px-Виртуальная_виньетка_Ртищево._Свеча_Яблочкова.jpg"/>
          <p:cNvPicPr>
            <a:picLocks noChangeAspect="1"/>
          </p:cNvPicPr>
          <p:nvPr/>
        </p:nvPicPr>
        <p:blipFill>
          <a:blip r:embed="rId4" cstate="print"/>
          <a:srcRect l="25214" t="12033" r="20922" b="14807"/>
          <a:stretch>
            <a:fillRect/>
          </a:stretch>
        </p:blipFill>
        <p:spPr>
          <a:xfrm>
            <a:off x="5940152" y="3933056"/>
            <a:ext cx="144416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2" descr="http://im8-tub.mail.ru/i?id=50065015&amp;tov=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4000500"/>
            <a:ext cx="164782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2" descr="j04040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866111" y="776907"/>
            <a:ext cx="1661806" cy="196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20" descr="http://im0-tub.yandex.net/i?id=83056955&amp;tov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095091"/>
            <a:ext cx="1728801" cy="278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22" descr="http://im7-tub.yandex.net/i?id=17531732&amp;tov=7"/>
          <p:cNvPicPr>
            <a:picLocks noChangeAspect="1" noChangeArrowheads="1"/>
          </p:cNvPicPr>
          <p:nvPr/>
        </p:nvPicPr>
        <p:blipFill>
          <a:blip r:embed="rId6" cstate="print"/>
          <a:srcRect l="27665" r="26228"/>
          <a:stretch>
            <a:fillRect/>
          </a:stretch>
        </p:blipFill>
        <p:spPr bwMode="auto">
          <a:xfrm>
            <a:off x="571472" y="4000504"/>
            <a:ext cx="1500198" cy="244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26" descr="http://im5-tub.yandex.net/i?id=5600201&amp;tov=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75" y="4000500"/>
            <a:ext cx="158115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Picture 28" descr="http://im2-tub.yandex.net/i?id=902753&amp;tov=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571480"/>
            <a:ext cx="1240512" cy="144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7" name="Picture 30" descr="http://im2-tub.yandex.net/i?id=12469203&amp;tov=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2357430"/>
            <a:ext cx="1500170" cy="14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8" name="Picture 32" descr="http://im5-tub.yandex.net/i?id=98708624&amp;tov=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166790"/>
            <a:ext cx="2533655" cy="3462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9" name="Picture 34" descr="http://im3-tub.yandex.net/i?id=40038845&amp;tov=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86438" y="4000500"/>
            <a:ext cx="1571625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8" descr="http://im7-tub.yandex.net/i?id=103394509&amp;tov=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620177">
            <a:off x="4407153" y="1894997"/>
            <a:ext cx="1272472" cy="210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Прямоугольник 7"/>
          <p:cNvSpPr>
            <a:spLocks noChangeArrowheads="1"/>
          </p:cNvSpPr>
          <p:nvPr/>
        </p:nvSpPr>
        <p:spPr bwMode="auto">
          <a:xfrm>
            <a:off x="0" y="0"/>
            <a:ext cx="565032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</a:rPr>
              <a:t>Виды электрических </a:t>
            </a:r>
          </a:p>
          <a:p>
            <a:pPr algn="ctr"/>
            <a:r>
              <a:rPr lang="ru-RU" sz="4000" b="1" dirty="0" smtClean="0">
                <a:solidFill>
                  <a:srgbClr val="000000"/>
                </a:solidFill>
              </a:rPr>
              <a:t>ламп</a:t>
            </a:r>
            <a:endParaRPr lang="ru-RU" sz="4000" b="1" dirty="0">
              <a:solidFill>
                <a:srgbClr val="000000"/>
              </a:solidFill>
            </a:endParaRPr>
          </a:p>
        </p:txBody>
      </p:sp>
      <p:pic>
        <p:nvPicPr>
          <p:cNvPr id="47114" name="Picture 24" descr="http://im8-tub.yandex.net/i?id=34230289&amp;tov=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71938" y="4000500"/>
            <a:ext cx="1566862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Принцип действия</a:t>
            </a:r>
            <a:endParaRPr lang="en-US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05064"/>
            <a:ext cx="8784976" cy="2294384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b="1" dirty="0" smtClean="0">
                <a:latin typeface="+mj-lt"/>
              </a:rPr>
              <a:t>В лампе накаливания используется эффект нагревания проводника (нити накаливания) при протекании через него электрического тока (тепловое действие тока). Для получения видимого излучения необходимо, чтобы температура была порядка нескольких тысяч градусов, в идеале 5770 K (температура поверхности Солнца). Часть потребляемой электрической энергии лампа накаливания преобразует в излучение, часть уходит в результате процессов теплопроводности и конвекции. </a:t>
            </a:r>
            <a:endParaRPr lang="en-US" sz="2000" b="1" dirty="0" smtClean="0">
              <a:latin typeface="+mj-lt"/>
            </a:endParaRPr>
          </a:p>
        </p:txBody>
      </p:sp>
      <p:pic>
        <p:nvPicPr>
          <p:cNvPr id="9" name="Рисунок 8" descr="510fac24da809d515bd82d111454b4b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268760"/>
            <a:ext cx="4176464" cy="2616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Принцип действия</a:t>
            </a:r>
            <a:endParaRPr lang="en-US" smtClean="0"/>
          </a:p>
        </p:txBody>
      </p:sp>
      <p:pic>
        <p:nvPicPr>
          <p:cNvPr id="5" name="Рисунок 4" descr="ЛН.bmp"/>
          <p:cNvPicPr>
            <a:picLocks noChangeAspect="1"/>
          </p:cNvPicPr>
          <p:nvPr/>
        </p:nvPicPr>
        <p:blipFill>
          <a:blip r:embed="rId2" cstate="print"/>
          <a:srcRect l="18096" r="17565"/>
          <a:stretch>
            <a:fillRect/>
          </a:stretch>
        </p:blipFill>
        <p:spPr>
          <a:xfrm>
            <a:off x="2843808" y="3212976"/>
            <a:ext cx="2808312" cy="34770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7584" y="1052736"/>
            <a:ext cx="73448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Основная доля  излучения приходится на инфракрасный диапазон. В качестве нити накаливания используется вольфрам. В обычном воздухе при таких температурах вольфрам мгновенно превратился бы в оксид. По этой причине вольфрамовая нить защищена стеклянной колбой, заполненной нейтральным газом (обычно аргоном).</a:t>
            </a:r>
            <a:endParaRPr lang="en-US" sz="2000" b="1" dirty="0" smtClean="0"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08720"/>
            <a:ext cx="4000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4149080"/>
            <a:ext cx="85725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Нельзя пользоваться светильником, если неисправны его отдельные части или в проводе нарушен изоляционный слой.</a:t>
            </a:r>
            <a:br>
              <a:rPr lang="ru-RU" b="1" dirty="0" smtClean="0"/>
            </a:br>
            <a:r>
              <a:rPr lang="ru-RU" b="1" dirty="0" smtClean="0"/>
              <a:t>Нельзя мокрыми руками включать и выключать светильники</a:t>
            </a:r>
            <a:br>
              <a:rPr lang="ru-RU" b="1" dirty="0" smtClean="0"/>
            </a:br>
            <a:r>
              <a:rPr lang="ru-RU" b="1" dirty="0" smtClean="0"/>
              <a:t>Нельзя заменять электрическую лампу и протирать светорассеиватепи (плафоны) при включенном в сеть светильнике.</a:t>
            </a:r>
            <a:br>
              <a:rPr lang="ru-RU" b="1" dirty="0" smtClean="0"/>
            </a:br>
            <a:r>
              <a:rPr lang="ru-RU" b="1" dirty="0" smtClean="0"/>
              <a:t>Нельзя применять самодельные светорассеиватели из легковоспламеняющихся материалов — это может вызвать пожар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Правила техники безопасности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3212976"/>
            <a:ext cx="360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3140968"/>
            <a:ext cx="360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169961">
            <a:off x="3564000" y="3007368"/>
            <a:ext cx="192311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2852936"/>
            <a:ext cx="5040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955" y="0"/>
            <a:ext cx="6742333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250825" y="5380038"/>
            <a:ext cx="88931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Лампы накаливания крайне неэффективны для населения. По потреблению электрической энергии светодиодная лампа экономичнее люминесцентной в 3 раза, а лампы накаливания – в 14 раз. Означает, что для выработки электрической энергии понадобится в 3, а то и в 14 раз меньше энергоресурсов! </a:t>
            </a:r>
            <a:r>
              <a:rPr lang="ru-RU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ru-RU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809" y="0"/>
            <a:ext cx="933199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1429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6304002"/>
            <a:ext cx="307183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Жарчинский Павел Степанович</a:t>
            </a:r>
          </a:p>
          <a:p>
            <a:r>
              <a:rPr lang="ru-RU" sz="1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ГБОУ </a:t>
            </a:r>
            <a:r>
              <a:rPr lang="ru-RU" sz="1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СОШ № 873 ЮАО г. Москва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5728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prstClr val="black"/>
                </a:solidFill>
                <a:latin typeface="Arial" charset="0"/>
              </a:rPr>
              <a:t>В презентации использованы материалы:</a:t>
            </a:r>
            <a:endParaRPr lang="ru-RU" sz="36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500174"/>
            <a:ext cx="82868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charset="0"/>
              </a:rPr>
              <a:t>1. И. А. Сасова - </a:t>
            </a:r>
            <a:r>
              <a:rPr lang="ru-RU" sz="2000" b="1" dirty="0" smtClean="0">
                <a:solidFill>
                  <a:prstClr val="black"/>
                </a:solidFill>
                <a:latin typeface="Arial" charset="0"/>
              </a:rPr>
              <a:t>учебник «Технология» 5 класс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Arial" charset="0"/>
              </a:rPr>
              <a:t>	«Вентана-Граф» ОАО «Московские учебники» 2008г.</a:t>
            </a:r>
            <a:endParaRPr lang="ru-RU" sz="3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500306"/>
            <a:ext cx="86439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charset="0"/>
              </a:rPr>
              <a:t>2. Идея, дизайн, комплектование,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Arial" charset="0"/>
              </a:rPr>
              <a:t>    оформление - </a:t>
            </a:r>
            <a:r>
              <a:rPr lang="ru-RU" sz="2000" b="1" dirty="0" smtClean="0">
                <a:solidFill>
                  <a:prstClr val="black"/>
                </a:solidFill>
                <a:latin typeface="Arial" charset="0"/>
              </a:rPr>
              <a:t>авторская работа 2009г.</a:t>
            </a:r>
            <a:r>
              <a:rPr lang="ru-RU" sz="3200" b="1" dirty="0" smtClean="0">
                <a:solidFill>
                  <a:prstClr val="black"/>
                </a:solidFill>
                <a:latin typeface="Arial" charset="0"/>
              </a:rPr>
              <a:t> </a:t>
            </a:r>
            <a:endParaRPr lang="ru-RU" sz="3200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9" name="Picture 10" descr="j028413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794" y="2924944"/>
            <a:ext cx="2643206" cy="216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6" descr="Бесплатные Смайлики для форумов, web-сайтов, блогов (8 880 смайлов)">
            <a:hlinkClick r:id="rId4" tooltip="More smileys to free download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1317" y="0"/>
            <a:ext cx="2032683" cy="2348880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251520" y="3501008"/>
            <a:ext cx="8435280" cy="1152128"/>
          </a:xfrm>
          <a:prstGeom prst="rect">
            <a:avLst/>
          </a:prstGeom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Arial" charset="0"/>
                <a:hlinkClick r:id="rId6"/>
              </a:rPr>
              <a:t>www.Wikipedia.ru</a:t>
            </a:r>
            <a:endParaRPr lang="ru-RU" sz="3200" b="1" dirty="0" smtClean="0">
              <a:solidFill>
                <a:prstClr val="black"/>
              </a:solidFill>
              <a:latin typeface="Arial" charset="0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b="1" dirty="0" smtClean="0">
                <a:solidFill>
                  <a:prstClr val="black"/>
                </a:solidFill>
                <a:latin typeface="Arial" charset="0"/>
                <a:hlinkClick r:id="rId7"/>
              </a:rPr>
              <a:t>www.photosight.ru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5085184"/>
            <a:ext cx="8892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Arial" charset="0"/>
              </a:rPr>
              <a:t>В презентации были использованы материалы презентации Рыженко Сергея «Лампа накаливания»</a:t>
            </a:r>
            <a:endParaRPr lang="ru-RU" sz="28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500042"/>
            <a:ext cx="43213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mbria"/>
              </a:rPr>
              <a:t>Оглавление: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mbri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1714488"/>
            <a:ext cx="677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 Устройство электрической лампы.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571744"/>
            <a:ext cx="6320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2. История  электрической лампы.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3500438"/>
            <a:ext cx="5448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 Виды электрических ламп.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4429132"/>
            <a:ext cx="6346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4. Правила техники безопасности.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5357826"/>
            <a:ext cx="2893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5. Литература. </a:t>
            </a:r>
            <a:endParaRPr lang="ru-RU" sz="2400" b="1" dirty="0"/>
          </a:p>
        </p:txBody>
      </p:sp>
      <p:pic>
        <p:nvPicPr>
          <p:cNvPr id="10" name="Picture 2" descr="C:\Documents and Settings\Учитель\Рабочий стол\33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52" y="4581128"/>
            <a:ext cx="3286148" cy="2526682"/>
          </a:xfrm>
          <a:prstGeom prst="rect">
            <a:avLst/>
          </a:prstGeom>
          <a:noFill/>
        </p:spPr>
      </p:pic>
      <p:pic>
        <p:nvPicPr>
          <p:cNvPr id="11" name="Picture 5" descr="16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871" y="0"/>
            <a:ext cx="1772815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2066" cy="685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 rot="10800000" flipV="1">
            <a:off x="3786182" y="1571612"/>
            <a:ext cx="571504" cy="714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>
            <a:off x="3143240" y="1928802"/>
            <a:ext cx="1214446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071802" y="2500306"/>
            <a:ext cx="1000132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2714612" y="3071810"/>
            <a:ext cx="1071570" cy="2857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3707904" y="908720"/>
            <a:ext cx="576064" cy="720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2987824" y="4797152"/>
            <a:ext cx="6480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2771800" y="5517232"/>
            <a:ext cx="792088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1403648" y="5157192"/>
            <a:ext cx="864096" cy="720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V="1">
            <a:off x="2591780" y="6057292"/>
            <a:ext cx="360040" cy="2880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5076056" y="188640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1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076056" y="836712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2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076056" y="141277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3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5076056" y="1988840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4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076056" y="2564904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5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076056" y="321297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6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076056" y="3789040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7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076056" y="4365104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8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076056" y="4941168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9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076056" y="5517232"/>
            <a:ext cx="93610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10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5076056" y="6165304"/>
            <a:ext cx="93610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11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24128" y="188640"/>
            <a:ext cx="2787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Стеклянная колба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24128" y="908720"/>
            <a:ext cx="2115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Инертный газ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24128" y="1484784"/>
            <a:ext cx="309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Вольфрамовая нить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24128" y="1988840"/>
            <a:ext cx="1836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Электрод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24128" y="2636912"/>
            <a:ext cx="1746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Электрод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4128" y="3212976"/>
            <a:ext cx="2364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Усы поддержки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4128" y="3861048"/>
            <a:ext cx="3103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Стеклянная лопатка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6136" y="4437112"/>
            <a:ext cx="2523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Боковой контакт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40152" y="4941168"/>
            <a:ext cx="162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Изолятор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56176" y="5517232"/>
            <a:ext cx="1311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Цоколь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12160" y="6165304"/>
            <a:ext cx="3293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Центральный контакт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343275" y="620688"/>
            <a:ext cx="5800725" cy="304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MO" sz="2000" b="1" i="1" dirty="0" smtClean="0">
                <a:latin typeface="+mj-lt"/>
              </a:rPr>
              <a:t>Колба.1 </a:t>
            </a:r>
          </a:p>
          <a:p>
            <a:pPr algn="ctr" eaLnBrk="1" hangingPunct="1">
              <a:buFont typeface="Arial" charset="0"/>
              <a:buNone/>
            </a:pPr>
            <a:r>
              <a:rPr lang="ru-MO" sz="2000" dirty="0" smtClean="0">
                <a:latin typeface="+mj-lt"/>
              </a:rPr>
              <a:t>Стеклянная колба </a:t>
            </a:r>
            <a:r>
              <a:rPr lang="ru-RU" sz="2000" dirty="0" smtClean="0">
                <a:latin typeface="+mj-lt"/>
              </a:rPr>
              <a:t>ограждает  нить накала</a:t>
            </a:r>
          </a:p>
          <a:p>
            <a:pPr algn="ctr" eaLnBrk="1" hangingPunct="1">
              <a:buFont typeface="Arial" charset="0"/>
              <a:buNone/>
            </a:pPr>
            <a:r>
              <a:rPr lang="ru-RU" sz="2000" dirty="0" smtClean="0">
                <a:latin typeface="+mj-lt"/>
              </a:rPr>
              <a:t>              от сгорания в окружающей среде.</a:t>
            </a:r>
          </a:p>
          <a:p>
            <a:pPr eaLnBrk="1" hangingPunct="1">
              <a:buFont typeface="Arial" charset="0"/>
              <a:buNone/>
            </a:pPr>
            <a:r>
              <a:rPr lang="ru-MO" sz="2000" b="1" i="1" dirty="0" smtClean="0">
                <a:latin typeface="+mj-lt"/>
              </a:rPr>
              <a:t>Нить накала.3</a:t>
            </a:r>
          </a:p>
          <a:p>
            <a:pPr algn="ctr" eaLnBrk="1" hangingPunct="1">
              <a:buFont typeface="Arial" charset="0"/>
              <a:buNone/>
            </a:pPr>
            <a:r>
              <a:rPr lang="ru-MO" sz="2000" b="1" i="1" dirty="0" smtClean="0">
                <a:latin typeface="+mj-lt"/>
              </a:rPr>
              <a:t> </a:t>
            </a:r>
            <a:r>
              <a:rPr lang="ru-MO" sz="2000" dirty="0" smtClean="0">
                <a:latin typeface="+mj-lt"/>
              </a:rPr>
              <a:t>Пропуская через себя ток,     посредством термического действия тока, нагревается и излучает свет.</a:t>
            </a:r>
          </a:p>
          <a:p>
            <a:pPr eaLnBrk="1" hangingPunct="1">
              <a:buFont typeface="Arial" charset="0"/>
              <a:buNone/>
            </a:pPr>
            <a:r>
              <a:rPr lang="ru-MO" sz="2000" b="1" i="1" dirty="0" smtClean="0">
                <a:latin typeface="+mj-lt"/>
              </a:rPr>
              <a:t>Цоколь.9</a:t>
            </a:r>
          </a:p>
          <a:p>
            <a:pPr algn="ctr" eaLnBrk="1" hangingPunct="1">
              <a:buFont typeface="Arial" charset="0"/>
              <a:buNone/>
            </a:pPr>
            <a:r>
              <a:rPr lang="ru-MO" sz="2000" b="1" i="1" dirty="0" smtClean="0">
                <a:latin typeface="+mj-lt"/>
              </a:rPr>
              <a:t> </a:t>
            </a:r>
            <a:r>
              <a:rPr lang="ru-MO" sz="2000" dirty="0" smtClean="0">
                <a:latin typeface="+mj-lt"/>
              </a:rPr>
              <a:t>Позволяет лампе держаться в патроне, имея при этом контакт .</a:t>
            </a:r>
          </a:p>
        </p:txBody>
      </p:sp>
      <p:pic>
        <p:nvPicPr>
          <p:cNvPr id="4" name="Рисунок 3" descr="ЛампаН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381000"/>
            <a:ext cx="3124200" cy="42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536" y="4869160"/>
            <a:ext cx="8172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MO" sz="2000" b="1" i="1" dirty="0">
                <a:latin typeface="Arial" pitchFamily="34" charset="0"/>
                <a:cs typeface="Arial" pitchFamily="34" charset="0"/>
              </a:rPr>
              <a:t>Предохранитель.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Для того, чтобы разомкнуть цепь при возгорании дуги и не допустить перегрузки питающей цепи, в конструкции лампы предусмотрен плавкий предохранитель. Он представляет собой отрезок тонкой проволоки и расположен в цоколе лампы накаливания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268000" y="75600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39752" y="1556792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4000" y="331200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5902385" cy="452431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История</a:t>
            </a: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создания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лампы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Documents and Settings\Учитель\Рабочий стол\330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3533" y="4005064"/>
            <a:ext cx="3710467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мпа деларю.jpg"/>
          <p:cNvPicPr>
            <a:picLocks noChangeAspect="1"/>
          </p:cNvPicPr>
          <p:nvPr/>
        </p:nvPicPr>
        <p:blipFill>
          <a:blip r:embed="rId2" cstate="print"/>
          <a:srcRect l="4623"/>
          <a:stretch>
            <a:fillRect/>
          </a:stretch>
        </p:blipFill>
        <p:spPr>
          <a:xfrm>
            <a:off x="179512" y="620688"/>
            <a:ext cx="3703641" cy="1800200"/>
          </a:xfrm>
          <a:prstGeom prst="snip2DiagRect">
            <a:avLst>
              <a:gd name="adj1" fmla="val 1315"/>
              <a:gd name="adj2" fmla="val 28505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3491880" y="404664"/>
            <a:ext cx="5486400" cy="1676400"/>
          </a:xfrm>
          <a:prstGeom prst="rect">
            <a:avLst/>
          </a:prstGeom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 1809 году англичанин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Деларю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строит первую лампу накаливания (с платиновой спиралью)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В 1838 году бельгиец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Жобар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изобретает угольную лампу накаливания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1520" y="3645024"/>
            <a:ext cx="554461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В 1854 году немец Генрих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Гёбель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разработал первую «современную» лампу: обугленную бамбуковую нить в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вакуумированном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сосуде. В последующие 5 лет он разработал то, что многие называют первой практичной лампой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Генрих Гёбель 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564904"/>
            <a:ext cx="3059833" cy="33621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6165304"/>
            <a:ext cx="2808312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Arial Black" pitchFamily="34" charset="0"/>
              </a:rPr>
              <a:t>Генрих </a:t>
            </a:r>
            <a:r>
              <a:rPr lang="ru-RU" sz="2000" dirty="0" err="1" smtClean="0">
                <a:latin typeface="Arial Black" pitchFamily="34" charset="0"/>
              </a:rPr>
              <a:t>Гёбель</a:t>
            </a:r>
            <a:endParaRPr lang="en-US" sz="20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132856"/>
            <a:ext cx="2451312" cy="4616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Лампа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Деларю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59832" y="548680"/>
            <a:ext cx="6084168" cy="1371600"/>
          </a:xfrm>
          <a:prstGeom prst="rect">
            <a:avLst/>
          </a:prstGeom>
        </p:spPr>
        <p:txBody>
          <a:bodyPr/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Английский изобретатель Джозеф Вильсон Сван получил в 1878 г. патент на лампу с угольным волокном, которое находилось в разреженной кислородной атмосфере, что позволяло получать очень яркий свет. 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Джозеф Вильсон Сван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188640"/>
            <a:ext cx="3261539" cy="40324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27584" y="4437112"/>
            <a:ext cx="2232248" cy="461665"/>
          </a:xfrm>
          <a:prstGeom prst="rect">
            <a:avLst/>
          </a:prstGeom>
          <a:gradFill rotWithShape="1">
            <a:gsLst>
              <a:gs pos="0">
                <a:sysClr val="windowText" lastClr="000000">
                  <a:tint val="25000"/>
                  <a:satMod val="125000"/>
                </a:sysClr>
              </a:gs>
              <a:gs pos="40000">
                <a:sysClr val="windowText" lastClr="000000">
                  <a:tint val="55000"/>
                  <a:satMod val="130000"/>
                </a:sysClr>
              </a:gs>
              <a:gs pos="50000">
                <a:sysClr val="windowText" lastClr="000000">
                  <a:tint val="59000"/>
                  <a:satMod val="130000"/>
                </a:sysClr>
              </a:gs>
              <a:gs pos="65000">
                <a:sysClr val="windowText" lastClr="000000">
                  <a:tint val="55000"/>
                  <a:satMod val="130000"/>
                </a:sysClr>
              </a:gs>
              <a:gs pos="100000">
                <a:sysClr val="windowText" lastClr="000000">
                  <a:tint val="20000"/>
                  <a:satMod val="125000"/>
                </a:sysClr>
              </a:gs>
            </a:gsLst>
            <a:lin ang="5400000" scaled="0"/>
          </a:gradFill>
          <a:ln w="1200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ysClr val="windowText" lastClr="000000">
                <a:alpha val="45000"/>
                <a:satMod val="120000"/>
              </a:sysClr>
            </a:glo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Джозеф Сван 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0432" r="39521"/>
          <a:stretch>
            <a:fillRect/>
          </a:stretch>
        </p:blipFill>
        <p:spPr bwMode="auto">
          <a:xfrm>
            <a:off x="4211960" y="3284984"/>
            <a:ext cx="3168352" cy="342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14678" cy="503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5072074"/>
            <a:ext cx="2849563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/>
              <a:t>Томас </a:t>
            </a:r>
            <a:r>
              <a:rPr lang="ru-RU" sz="2000" b="1" dirty="0" err="1" smtClean="0"/>
              <a:t>Альва</a:t>
            </a:r>
            <a:r>
              <a:rPr lang="ru-RU" sz="2000" b="1" dirty="0" smtClean="0"/>
              <a:t> Эдисон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57554" y="0"/>
            <a:ext cx="564360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 второй половине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3" tooltip="1870-е"/>
              </a:rPr>
              <a:t>1870-х годов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американский изобретатель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4" tooltip="Томас Эдисон"/>
              </a:rPr>
              <a:t>Томас Эдисон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проводит исследовательскую работу, в которой он пробует в качестве нити различные металлы. В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5" tooltip="1879 год"/>
              </a:rPr>
              <a:t>1879 году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он патентует лампу с платиновой нитью. В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6" tooltip="1880 год"/>
              </a:rPr>
              <a:t>1880 году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он возвращается к угольному волокну и создаёт лампу с временем жизни 40 часов. Одновременно Эдисон изобрёл патрон, цоколь и выключатель. </a:t>
            </a:r>
            <a:endParaRPr lang="ru-RU" sz="16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/>
          <a:srcRect l="54981" t="3715" r="5855" b="6012"/>
          <a:stretch>
            <a:fillRect/>
          </a:stretch>
        </p:blipFill>
        <p:spPr bwMode="auto">
          <a:xfrm>
            <a:off x="7596336" y="4470738"/>
            <a:ext cx="1259632" cy="23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79712" y="55172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Несмотря на столь непродолжительное время жизни его лампы вытесняют использовавшееся до тех пор газовое освещение.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1"/>
            <a:ext cx="2701534" cy="418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509120"/>
            <a:ext cx="3001143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 smtClean="0"/>
              <a:t>Александр Николаевич </a:t>
            </a:r>
          </a:p>
          <a:p>
            <a:pPr algn="ctr"/>
            <a:r>
              <a:rPr lang="ru-RU" b="1" dirty="0" smtClean="0"/>
              <a:t>Лодыгин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332656"/>
            <a:ext cx="54230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3" tooltip="11 июля"/>
              </a:rPr>
              <a:t>11 июля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4" tooltip="1874 год"/>
              </a:rPr>
              <a:t>1874 года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российский инженер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5" tooltip="Лодыгин, Александр Николаевич"/>
              </a:rPr>
              <a:t>Александр Николаевич Лодыгин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получил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6" tooltip="Патент"/>
              </a:rPr>
              <a:t>патент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за номером 1619 на нитевую лампу. </a:t>
            </a:r>
          </a:p>
          <a:p>
            <a:pPr algn="ctr"/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качестве нити накала он использовал </a:t>
            </a:r>
            <a:r>
              <a:rPr lang="ru-RU" sz="2400" b="1" dirty="0" smtClean="0">
                <a:latin typeface="Arial" pitchFamily="34" charset="0"/>
                <a:cs typeface="Arial" pitchFamily="34" charset="0"/>
                <a:hlinkClick r:id="rId7" tooltip="Уголь"/>
              </a:rPr>
              <a:t>угольный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стержень, помещённый в вакуумированный сосуд.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88340"/>
            <a:ext cx="5328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1890-х годах Лодыгин изобретает несколько типов ламп с металлическими нитями накала.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3733800"/>
            <a:ext cx="2894459" cy="297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ткрыт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3">
    <a:dk1>
      <a:sysClr val="windowText" lastClr="000000"/>
    </a:dk1>
    <a:lt1>
      <a:sysClr val="window" lastClr="FFFFFF"/>
    </a:lt1>
    <a:dk2>
      <a:srgbClr val="7F7F7F"/>
    </a:dk2>
    <a:lt2>
      <a:srgbClr val="66FF33"/>
    </a:lt2>
    <a:accent1>
      <a:srgbClr val="FFFF00"/>
    </a:accent1>
    <a:accent2>
      <a:srgbClr val="9B2D1F"/>
    </a:accent2>
    <a:accent3>
      <a:srgbClr val="00B0F0"/>
    </a:accent3>
    <a:accent4>
      <a:srgbClr val="956251"/>
    </a:accent4>
    <a:accent5>
      <a:srgbClr val="918485"/>
    </a:accent5>
    <a:accent6>
      <a:srgbClr val="855D5D"/>
    </a:accent6>
    <a:hlink>
      <a:srgbClr val="0C0C0C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374</TotalTime>
  <Words>755</Words>
  <Application>Microsoft Office PowerPoint</Application>
  <PresentationFormat>Экран (4:3)</PresentationFormat>
  <Paragraphs>87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Открытая</vt:lpstr>
      <vt:lpstr>Яркая</vt:lpstr>
      <vt:lpstr>Оформление по умолчанию</vt:lpstr>
      <vt:lpstr>Аспект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Свеча Яблочкова </vt:lpstr>
      <vt:lpstr>Презентация PowerPoint</vt:lpstr>
      <vt:lpstr>Принцип действия</vt:lpstr>
      <vt:lpstr>Принцип действия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pavel-57</cp:lastModifiedBy>
  <cp:revision>52</cp:revision>
  <dcterms:created xsi:type="dcterms:W3CDTF">2009-07-09T20:37:51Z</dcterms:created>
  <dcterms:modified xsi:type="dcterms:W3CDTF">2012-05-02T18:39:25Z</dcterms:modified>
</cp:coreProperties>
</file>