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60" r:id="rId5"/>
    <p:sldId id="259" r:id="rId6"/>
    <p:sldId id="261" r:id="rId7"/>
    <p:sldId id="262" r:id="rId8"/>
    <p:sldId id="263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1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571868" y="2714620"/>
            <a:ext cx="23574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урок в 6 классе </a:t>
            </a:r>
            <a:endParaRPr kumimoji="0" lang="ru-RU" sz="32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1670" y="2000240"/>
            <a:ext cx="6848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Тема урока: Длина окружности и площадь круга</a:t>
            </a:r>
            <a:endParaRPr lang="ru-RU" sz="2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071802" y="3714752"/>
            <a:ext cx="35718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Тимофеева Ирина Алексеевна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МОУ СОШ п. 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Кушумский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Ершовского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района Саратовской области.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643042" y="2357430"/>
            <a:ext cx="70723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« Да, много решено загадок от прадеда и до отца,</a:t>
            </a: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и нам с тобой продолжить надо тропу, которой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нет конца…»    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428728" y="1705735"/>
            <a:ext cx="59293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1.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бруч , 2. Радиус, 3. Кольцо, 4. Хорда)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728" y="3348809"/>
            <a:ext cx="58579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1. Центр, 2. Диск, 3. Колесо, 4. Диаметр)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2214554"/>
            <a:ext cx="2571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окружность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3929066"/>
            <a:ext cx="1571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круг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             Стоп - игра!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72452" cy="4873752"/>
          </a:xfrm>
        </p:spPr>
        <p:txBody>
          <a:bodyPr/>
          <a:lstStyle/>
          <a:p>
            <a:r>
              <a:rPr lang="ru-RU" sz="2800" dirty="0" smtClean="0"/>
              <a:t>Учитель говорит понятия и поочерёдно показывает несколько карточек-слайдов с изображением окружности и отрезков.</a:t>
            </a:r>
          </a:p>
          <a:p>
            <a:r>
              <a:rPr lang="ru-RU" sz="2800" dirty="0" smtClean="0"/>
              <a:t>Ученики пишут  в тетрадях название тех отрезков, которые соответствуют понятию. </a:t>
            </a:r>
          </a:p>
          <a:p>
            <a:r>
              <a:rPr lang="ru-RU" sz="2800" dirty="0" smtClean="0"/>
              <a:t>Учитель говорит: «Стоп  игра!», учащиеся ставят в тетради вертикальную черту. </a:t>
            </a:r>
          </a:p>
          <a:p>
            <a:r>
              <a:rPr lang="ru-RU" sz="2800" dirty="0" smtClean="0"/>
              <a:t>Учитель говорит следующее понятие, ученики продолжают писать после черты.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857224" y="1071546"/>
            <a:ext cx="2214578" cy="2143140"/>
          </a:xfrm>
          <a:prstGeom prst="ellipse">
            <a:avLst/>
          </a:prstGeom>
          <a:solidFill>
            <a:srgbClr val="00B0F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00364" y="214290"/>
            <a:ext cx="2414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3600" b="1" i="1" dirty="0" smtClean="0">
                <a:solidFill>
                  <a:srgbClr val="0000FF"/>
                </a:solidFill>
              </a:rPr>
              <a:t>радиусы</a:t>
            </a:r>
            <a:endParaRPr lang="ru-RU" sz="3600" b="1" i="1" dirty="0">
              <a:solidFill>
                <a:srgbClr val="0000FF"/>
              </a:solidFill>
            </a:endParaRPr>
          </a:p>
        </p:txBody>
      </p:sp>
      <p:cxnSp>
        <p:nvCxnSpPr>
          <p:cNvPr id="8" name="Прямая соединительная линия 7"/>
          <p:cNvCxnSpPr>
            <a:stCxn id="5" idx="3"/>
            <a:endCxn id="5" idx="7"/>
          </p:cNvCxnSpPr>
          <p:nvPr/>
        </p:nvCxnSpPr>
        <p:spPr>
          <a:xfrm rot="5400000" flipH="1" flipV="1">
            <a:off x="1206798" y="1360145"/>
            <a:ext cx="1515430" cy="156594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>
            <a:off x="857224" y="1214422"/>
            <a:ext cx="1071570" cy="10001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57488" y="1071546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00034" y="100010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85786" y="300037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5286380" y="1071546"/>
            <a:ext cx="2214578" cy="2143140"/>
          </a:xfrm>
          <a:prstGeom prst="ellipse">
            <a:avLst/>
          </a:prstGeom>
          <a:solidFill>
            <a:srgbClr val="00B0F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6" name="Прямая соединительная линия 15"/>
          <p:cNvCxnSpPr>
            <a:stCxn id="14" idx="3"/>
            <a:endCxn id="14" idx="0"/>
          </p:cNvCxnSpPr>
          <p:nvPr/>
        </p:nvCxnSpPr>
        <p:spPr>
          <a:xfrm rot="5400000" flipH="1" flipV="1">
            <a:off x="5087540" y="1594703"/>
            <a:ext cx="1829285" cy="78297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14" idx="6"/>
          </p:cNvCxnSpPr>
          <p:nvPr/>
        </p:nvCxnSpPr>
        <p:spPr>
          <a:xfrm>
            <a:off x="6429388" y="2143116"/>
            <a:ext cx="107157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6286512" y="2285992"/>
            <a:ext cx="642942" cy="35718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86380" y="3000372"/>
            <a:ext cx="3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215074" y="642918"/>
            <a:ext cx="36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215074" y="1714488"/>
            <a:ext cx="359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715272" y="2000240"/>
            <a:ext cx="37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16" y="2500306"/>
            <a:ext cx="364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857224" y="4071942"/>
            <a:ext cx="2214578" cy="2143140"/>
          </a:xfrm>
          <a:prstGeom prst="ellipse">
            <a:avLst/>
          </a:prstGeom>
          <a:solidFill>
            <a:srgbClr val="00B0F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>
            <a:stCxn id="30" idx="2"/>
            <a:endCxn id="30" idx="7"/>
          </p:cNvCxnSpPr>
          <p:nvPr/>
        </p:nvCxnSpPr>
        <p:spPr>
          <a:xfrm rot="10800000" flipH="1">
            <a:off x="857224" y="4385798"/>
            <a:ext cx="1890260" cy="7577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endCxn id="30" idx="2"/>
          </p:cNvCxnSpPr>
          <p:nvPr/>
        </p:nvCxnSpPr>
        <p:spPr>
          <a:xfrm rot="10800000">
            <a:off x="857224" y="5143512"/>
            <a:ext cx="107157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28596" y="507207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1857356" y="521495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2786050" y="4071942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5357818" y="4000504"/>
            <a:ext cx="2214578" cy="2143140"/>
          </a:xfrm>
          <a:prstGeom prst="ellipse">
            <a:avLst/>
          </a:prstGeom>
          <a:solidFill>
            <a:srgbClr val="00B0F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>
            <a:endCxn id="38" idx="5"/>
          </p:cNvCxnSpPr>
          <p:nvPr/>
        </p:nvCxnSpPr>
        <p:spPr>
          <a:xfrm rot="16200000" flipH="1">
            <a:off x="6459876" y="5041586"/>
            <a:ext cx="1543533" cy="328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endCxn id="38" idx="3"/>
          </p:cNvCxnSpPr>
          <p:nvPr/>
        </p:nvCxnSpPr>
        <p:spPr>
          <a:xfrm rot="10800000" flipV="1">
            <a:off x="5682136" y="5072073"/>
            <a:ext cx="818690" cy="7577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215206" y="385762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7358082" y="578645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6500826" y="492919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5286380" y="578645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/>
      <p:bldP spid="13" grpId="0"/>
      <p:bldP spid="14" grpId="0" animBg="1"/>
      <p:bldP spid="21" grpId="0"/>
      <p:bldP spid="22" grpId="0"/>
      <p:bldP spid="23" grpId="0"/>
      <p:bldP spid="25" grpId="0"/>
      <p:bldP spid="26" grpId="0"/>
      <p:bldP spid="30" grpId="0" animBg="1"/>
      <p:bldP spid="35" grpId="0"/>
      <p:bldP spid="36" grpId="0"/>
      <p:bldP spid="37" grpId="0"/>
      <p:bldP spid="38" grpId="0" animBg="1"/>
      <p:bldP spid="43" grpId="0"/>
      <p:bldP spid="44" grpId="0"/>
      <p:bldP spid="46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857224" y="1071546"/>
            <a:ext cx="2214578" cy="2143140"/>
          </a:xfrm>
          <a:prstGeom prst="ellipse">
            <a:avLst/>
          </a:prstGeom>
          <a:solidFill>
            <a:srgbClr val="00B0F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500430" y="214290"/>
            <a:ext cx="1784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3600" b="1" i="1" dirty="0" smtClean="0">
                <a:solidFill>
                  <a:srgbClr val="0000FF"/>
                </a:solidFill>
              </a:rPr>
              <a:t>хорды</a:t>
            </a:r>
            <a:endParaRPr lang="ru-RU" sz="3600" b="1" i="1" dirty="0">
              <a:solidFill>
                <a:srgbClr val="0000FF"/>
              </a:solidFill>
            </a:endParaRPr>
          </a:p>
        </p:txBody>
      </p:sp>
      <p:cxnSp>
        <p:nvCxnSpPr>
          <p:cNvPr id="8" name="Прямая соединительная линия 7"/>
          <p:cNvCxnSpPr>
            <a:stCxn id="5" idx="3"/>
            <a:endCxn id="5" idx="7"/>
          </p:cNvCxnSpPr>
          <p:nvPr/>
        </p:nvCxnSpPr>
        <p:spPr>
          <a:xfrm rot="5400000" flipH="1" flipV="1">
            <a:off x="1206798" y="1360145"/>
            <a:ext cx="1515430" cy="156594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>
            <a:off x="857224" y="1214422"/>
            <a:ext cx="1071570" cy="10001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57488" y="1071546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00034" y="100010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85786" y="300037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5286380" y="1071546"/>
            <a:ext cx="2214578" cy="2143140"/>
          </a:xfrm>
          <a:prstGeom prst="ellipse">
            <a:avLst/>
          </a:prstGeom>
          <a:solidFill>
            <a:srgbClr val="00B0F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6" name="Прямая соединительная линия 15"/>
          <p:cNvCxnSpPr>
            <a:stCxn id="14" idx="3"/>
            <a:endCxn id="14" idx="0"/>
          </p:cNvCxnSpPr>
          <p:nvPr/>
        </p:nvCxnSpPr>
        <p:spPr>
          <a:xfrm rot="5400000" flipH="1" flipV="1">
            <a:off x="5087540" y="1594703"/>
            <a:ext cx="1829285" cy="78297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14" idx="6"/>
          </p:cNvCxnSpPr>
          <p:nvPr/>
        </p:nvCxnSpPr>
        <p:spPr>
          <a:xfrm>
            <a:off x="6429388" y="2143116"/>
            <a:ext cx="107157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6286512" y="2285992"/>
            <a:ext cx="642942" cy="35718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86380" y="3000372"/>
            <a:ext cx="3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215074" y="642918"/>
            <a:ext cx="36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215074" y="1714488"/>
            <a:ext cx="359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715272" y="2000240"/>
            <a:ext cx="37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16" y="2500306"/>
            <a:ext cx="364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2928926" y="4000504"/>
            <a:ext cx="2214578" cy="2143140"/>
          </a:xfrm>
          <a:prstGeom prst="ellipse">
            <a:avLst/>
          </a:prstGeom>
          <a:solidFill>
            <a:srgbClr val="00B0F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>
            <a:stCxn id="30" idx="2"/>
            <a:endCxn id="30" idx="7"/>
          </p:cNvCxnSpPr>
          <p:nvPr/>
        </p:nvCxnSpPr>
        <p:spPr>
          <a:xfrm rot="10800000" flipH="1">
            <a:off x="2928926" y="4314360"/>
            <a:ext cx="1890260" cy="7577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endCxn id="30" idx="2"/>
          </p:cNvCxnSpPr>
          <p:nvPr/>
        </p:nvCxnSpPr>
        <p:spPr>
          <a:xfrm rot="10800000">
            <a:off x="2928926" y="5072074"/>
            <a:ext cx="107157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500298" y="500063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4000496" y="5072074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000628" y="3929066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/>
      <p:bldP spid="13" grpId="0"/>
      <p:bldP spid="14" grpId="0" animBg="1"/>
      <p:bldP spid="21" grpId="0"/>
      <p:bldP spid="22" grpId="0"/>
      <p:bldP spid="23" grpId="0"/>
      <p:bldP spid="25" grpId="0"/>
      <p:bldP spid="26" grpId="0"/>
      <p:bldP spid="30" grpId="0" animBg="1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285852" y="2214554"/>
            <a:ext cx="2214578" cy="2143140"/>
          </a:xfrm>
          <a:prstGeom prst="ellipse">
            <a:avLst/>
          </a:prstGeom>
          <a:solidFill>
            <a:srgbClr val="00B0F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928926" y="357166"/>
            <a:ext cx="29674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3600" b="1" i="1" dirty="0" smtClean="0">
                <a:solidFill>
                  <a:srgbClr val="0000FF"/>
                </a:solidFill>
              </a:rPr>
              <a:t>диаметры</a:t>
            </a:r>
            <a:endParaRPr lang="ru-RU" sz="3600" b="1" i="1" dirty="0">
              <a:solidFill>
                <a:srgbClr val="0000FF"/>
              </a:solidFill>
            </a:endParaRPr>
          </a:p>
        </p:txBody>
      </p:sp>
      <p:cxnSp>
        <p:nvCxnSpPr>
          <p:cNvPr id="8" name="Прямая соединительная линия 7"/>
          <p:cNvCxnSpPr>
            <a:stCxn id="5" idx="3"/>
            <a:endCxn id="5" idx="7"/>
          </p:cNvCxnSpPr>
          <p:nvPr/>
        </p:nvCxnSpPr>
        <p:spPr>
          <a:xfrm rot="5400000" flipH="1" flipV="1">
            <a:off x="1635426" y="2503153"/>
            <a:ext cx="1515430" cy="156594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>
            <a:off x="1285852" y="2357430"/>
            <a:ext cx="1071570" cy="10001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86116" y="2214554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28662" y="214311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214414" y="414338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5214942" y="2071678"/>
            <a:ext cx="2214578" cy="2143140"/>
          </a:xfrm>
          <a:prstGeom prst="ellipse">
            <a:avLst/>
          </a:prstGeom>
          <a:solidFill>
            <a:srgbClr val="00B0F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6" name="Прямая соединительная линия 15"/>
          <p:cNvCxnSpPr>
            <a:stCxn id="14" idx="3"/>
            <a:endCxn id="14" idx="0"/>
          </p:cNvCxnSpPr>
          <p:nvPr/>
        </p:nvCxnSpPr>
        <p:spPr>
          <a:xfrm rot="5400000" flipH="1" flipV="1">
            <a:off x="5016102" y="2594835"/>
            <a:ext cx="1829285" cy="78297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4" idx="2"/>
            <a:endCxn id="14" idx="6"/>
          </p:cNvCxnSpPr>
          <p:nvPr/>
        </p:nvCxnSpPr>
        <p:spPr>
          <a:xfrm rot="10800000" flipH="1">
            <a:off x="5214942" y="3143248"/>
            <a:ext cx="221457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43636" y="1643050"/>
            <a:ext cx="36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714876" y="2928934"/>
            <a:ext cx="359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643834" y="3000372"/>
            <a:ext cx="37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5143504" y="3929066"/>
            <a:ext cx="364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/>
      <p:bldP spid="13" grpId="0"/>
      <p:bldP spid="14" grpId="0" animBg="1"/>
      <p:bldP spid="22" grpId="0"/>
      <p:bldP spid="23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429684" cy="4873752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/>
              <a:t>После выполнения упражнения, в тетрадях </a:t>
            </a:r>
          </a:p>
          <a:p>
            <a:pPr algn="ctr">
              <a:buNone/>
            </a:pPr>
            <a:r>
              <a:rPr lang="ru-RU" sz="2800" dirty="0" smtClean="0"/>
              <a:t>должна получиться запись: </a:t>
            </a:r>
          </a:p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2800" dirty="0" smtClean="0">
                <a:solidFill>
                  <a:srgbClr val="0000FF"/>
                </a:solidFill>
              </a:rPr>
              <a:t>ОР, ОУ, КН, СЖ, ТЬ // РУ, АД, СИ // РУ, ГК</a:t>
            </a:r>
            <a:r>
              <a:rPr lang="ru-RU" dirty="0" smtClean="0">
                <a:solidFill>
                  <a:srgbClr val="0000FF"/>
                </a:solidFill>
              </a:rPr>
              <a:t>. </a:t>
            </a:r>
          </a:p>
          <a:p>
            <a:pPr>
              <a:buNone/>
            </a:pPr>
            <a:endParaRPr lang="ru-RU" dirty="0" smtClean="0">
              <a:solidFill>
                <a:srgbClr val="0000FF"/>
              </a:solidFill>
            </a:endParaRPr>
          </a:p>
          <a:p>
            <a:pPr algn="ctr">
              <a:buNone/>
            </a:pPr>
            <a:r>
              <a:rPr lang="ru-RU" sz="2800" dirty="0" smtClean="0"/>
              <a:t>Из полученных букв в каждой группе составить слова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00034" y="1000108"/>
          <a:ext cx="7929618" cy="1482412"/>
        </p:xfrm>
        <a:graphic>
          <a:graphicData uri="http://schemas.openxmlformats.org/drawingml/2006/table">
            <a:tbl>
              <a:tblPr/>
              <a:tblGrid>
                <a:gridCol w="7929618"/>
              </a:tblGrid>
              <a:tr h="148241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p"/>
                        <a:tabLst>
                          <a:tab pos="457200" algn="l"/>
                        </a:tabLst>
                      </a:pPr>
                      <a:r>
                        <a:rPr lang="ru-RU" sz="36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≈    3,141592653589793238462643….)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7649" name="Picture 1" descr="D:\Картинки\числа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857496"/>
            <a:ext cx="3405210" cy="3295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93</TotalTime>
  <Words>228</Words>
  <Application>Microsoft Office PowerPoint</Application>
  <PresentationFormat>Экран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Слайд 1</vt:lpstr>
      <vt:lpstr>Слайд 2</vt:lpstr>
      <vt:lpstr>Слайд 3</vt:lpstr>
      <vt:lpstr>              Стоп - игра! 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BEST</cp:lastModifiedBy>
  <cp:revision>12</cp:revision>
  <dcterms:created xsi:type="dcterms:W3CDTF">2005-01-01T20:39:53Z</dcterms:created>
  <dcterms:modified xsi:type="dcterms:W3CDTF">2013-10-02T20:48:43Z</dcterms:modified>
</cp:coreProperties>
</file>