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3" r:id="rId1"/>
  </p:sldMasterIdLst>
  <p:notesMasterIdLst>
    <p:notesMasterId r:id="rId28"/>
  </p:notesMasterIdLst>
  <p:sldIdLst>
    <p:sldId id="279" r:id="rId2"/>
    <p:sldId id="283" r:id="rId3"/>
    <p:sldId id="284" r:id="rId4"/>
    <p:sldId id="285" r:id="rId5"/>
    <p:sldId id="286" r:id="rId6"/>
    <p:sldId id="287" r:id="rId7"/>
    <p:sldId id="288" r:id="rId8"/>
    <p:sldId id="290" r:id="rId9"/>
    <p:sldId id="289" r:id="rId10"/>
    <p:sldId id="291" r:id="rId11"/>
    <p:sldId id="292" r:id="rId12"/>
    <p:sldId id="258" r:id="rId13"/>
    <p:sldId id="305" r:id="rId14"/>
    <p:sldId id="259" r:id="rId15"/>
    <p:sldId id="293" r:id="rId16"/>
    <p:sldId id="295" r:id="rId17"/>
    <p:sldId id="261" r:id="rId18"/>
    <p:sldId id="263" r:id="rId19"/>
    <p:sldId id="297" r:id="rId20"/>
    <p:sldId id="298" r:id="rId21"/>
    <p:sldId id="265" r:id="rId22"/>
    <p:sldId id="306" r:id="rId23"/>
    <p:sldId id="277" r:id="rId24"/>
    <p:sldId id="307" r:id="rId25"/>
    <p:sldId id="278" r:id="rId26"/>
    <p:sldId id="299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6EA9"/>
    <a:srgbClr val="006600"/>
    <a:srgbClr val="CCFF33"/>
    <a:srgbClr val="66FFCC"/>
    <a:srgbClr val="339933"/>
    <a:srgbClr val="0033CC"/>
    <a:srgbClr val="800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2" autoAdjust="0"/>
    <p:restoredTop sz="94610" autoAdjust="0"/>
  </p:normalViewPr>
  <p:slideViewPr>
    <p:cSldViewPr>
      <p:cViewPr>
        <p:scale>
          <a:sx n="62" d="100"/>
          <a:sy n="62" d="100"/>
        </p:scale>
        <p:origin x="-1830" y="-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4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9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09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D181CFE-578E-4987-B5D5-7894F8A100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A3606E-0A7D-48EE-8AD9-B3F7392FC04D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733E03-170F-47C5-B3EE-B95CDA776CC0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C861D1D-F6E8-479B-87F2-02B283794D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7A65E-55A6-497B-8A2A-376B5C7AD8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25756-3C89-4F53-BFFA-BA7394D5DE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FF26F-C7BF-455A-82B2-0DDC36A338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2846F-81A6-42B2-983B-DCA34FFD10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EA13F-CE95-44CA-B0AA-138128CF5D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01109-B0BD-4D19-968F-6580925565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4298A60-C84C-4864-AB96-5EF7685E15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9F05B-89D4-47F8-ADF5-66F507D58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C04DC4-F8D4-4948-A019-738BA87A9E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70808-ECF0-4F96-B514-7FA747031A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234ECF-3C20-4FC8-A31F-7B153207E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A39E7B-74F5-45D2-B43D-607400F7DC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48BF2F-3011-4EF8-B6EC-E6B63D2488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B7561B3F-B08D-4D71-8EF6-B6377BBAC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5" r:id="rId1"/>
    <p:sldLayoutId id="2147484057" r:id="rId2"/>
    <p:sldLayoutId id="2147484066" r:id="rId3"/>
    <p:sldLayoutId id="2147484058" r:id="rId4"/>
    <p:sldLayoutId id="2147484067" r:id="rId5"/>
    <p:sldLayoutId id="2147484059" r:id="rId6"/>
    <p:sldLayoutId id="2147484068" r:id="rId7"/>
    <p:sldLayoutId id="2147484069" r:id="rId8"/>
    <p:sldLayoutId id="2147484070" r:id="rId9"/>
    <p:sldLayoutId id="2147484060" r:id="rId10"/>
    <p:sldLayoutId id="2147484061" r:id="rId11"/>
    <p:sldLayoutId id="2147484062" r:id="rId12"/>
    <p:sldLayoutId id="2147484063" r:id="rId13"/>
    <p:sldLayoutId id="2147484064" r:id="rId14"/>
  </p:sldLayoutIdLst>
  <p:transition spd="med">
    <p:cover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00C1FF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00C1FF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00C1FF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00C1FF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00C1FF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00C1FF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00C1FF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00C1FF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00C1FF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6BB1C9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6585CF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08A4~1\AppData\Local\Temp\Rar$DR75.193\&#1050;&#1083;&#1072;&#1089;&#1089;&#1085;&#1099;&#1081;%20&#1095;&#1072;&#1089;%20&#1076;&#1077;&#1085;&#1100;%20&#1084;&#1072;&#1090;&#1077;&#1088;&#1080;\&#1047;&#1072;%20&#1076;&#1077;&#1085;&#1100;%20&#1076;&#1086;%20&#1089;&#1074;&#1086;&#1077;&#1075;&#1086;%20&#1088;&#1086;&#1078;&#1076;&#1077;&#1085;&#1080;&#1103;%20&#1088;&#1077;&#1073;&#1105;&#1085;&#1086;&#1082;%20&#1089;&#1087;&#1088;&#1086;&#1089;&#1080;&#1083;.wmv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0"/>
            <a:ext cx="4357718" cy="370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214414" y="3857628"/>
            <a:ext cx="7500990" cy="923330"/>
          </a:xfrm>
          <a:prstGeom prst="rect">
            <a:avLst/>
          </a:prstGeom>
          <a:noFill/>
        </p:spPr>
        <p:txBody>
          <a:bodyPr>
            <a:prstTxWarp prst="textChevronInverted">
              <a:avLst/>
            </a:prstTxWarp>
            <a:spAutoFit/>
            <a:scene3d>
              <a:camera prst="perspective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/>
                <a:solidFill>
                  <a:srgbClr val="C66EA9"/>
                </a:solidFill>
              </a:rPr>
              <a:t>День матери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97406" y="6143644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 smtClean="0">
                <a:ln/>
                <a:solidFill>
                  <a:srgbClr val="C66EA9"/>
                </a:solidFill>
              </a:rPr>
              <a:t>Prezentacii.com</a:t>
            </a:r>
            <a:endParaRPr lang="ru-RU" b="1" dirty="0">
              <a:ln/>
              <a:solidFill>
                <a:srgbClr val="C66EA9"/>
              </a:solidFill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0" y="4357688"/>
            <a:ext cx="161607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1143000" y="571500"/>
            <a:ext cx="7499350" cy="4800600"/>
          </a:xfrm>
        </p:spPr>
        <p:txBody>
          <a:bodyPr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  Вслед за США второе воскресенье мая объявили праздником 23 страны (в их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числе:Бахрейн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, Гонконг, Индия, Малайзия, Мексика, Никарагуа, Объединённые Арабские Эмираты, Оман, Пакистан, Катар, Саудовская Аравия, Сингапур и др.), а ещё более 30 отмечают праздник в другие дни.</a:t>
            </a:r>
            <a:endParaRPr lang="ru-RU" dirty="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5" y="5130800"/>
            <a:ext cx="1500188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38" y="5500688"/>
            <a:ext cx="928687" cy="123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644650" y="1447800"/>
            <a:ext cx="7499350" cy="4800600"/>
          </a:xfrm>
        </p:spPr>
        <p:txBody>
          <a:bodyPr>
            <a:normAutofit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  В США и Австралии существует традиция носить в этот день на одежде цветок гвоздики. Причем цвет имеет значение, так цветная гвоздика имеет значение «мать человека жива», а белые цветы прикалывают к одежде в память об ушедших матерях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688" y="5429250"/>
            <a:ext cx="947737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72438" y="500063"/>
            <a:ext cx="661987" cy="117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3" y="357188"/>
            <a:ext cx="1000125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4438" y="428625"/>
            <a:ext cx="928687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9" name="Picture 9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143636" y="428604"/>
            <a:ext cx="952507" cy="924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6810" name="Picture 10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143240" y="500042"/>
            <a:ext cx="714380" cy="864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25" y="4929188"/>
            <a:ext cx="173831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431925" y="360363"/>
            <a:ext cx="7407275" cy="711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i="1" dirty="0" smtClean="0">
                <a:solidFill>
                  <a:srgbClr val="339933"/>
                </a:solidFill>
                <a:latin typeface="Monotype Corsiva" pitchFamily="66" charset="0"/>
              </a:rPr>
              <a:t>День матери в России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1000125"/>
            <a:ext cx="7407275" cy="1752600"/>
          </a:xfrm>
        </p:spPr>
        <p:txBody>
          <a:bodyPr>
            <a:no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latin typeface="Monotype Corsiva" pitchFamily="66" charset="0"/>
              </a:rPr>
              <a:t>В России День матери стали отмечать сравнительно недавно. Установленный Указом Президента Российской Федерации Б. Н. Ельцина № 120 «О Дне матери» от 30 января 1998 года, он празднуется в последнее воскресенье ноября, воздавая должное материнскому труду и их бескорыстной жертве ради блага своих детей.</a:t>
            </a: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pic>
        <p:nvPicPr>
          <p:cNvPr id="5" name="За день до своего рождения ребёнок спросил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3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285750"/>
            <a:ext cx="650081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11"/>
          <p:cNvSpPr>
            <a:spLocks noChangeArrowheads="1"/>
          </p:cNvSpPr>
          <p:nvPr/>
        </p:nvSpPr>
        <p:spPr bwMode="auto">
          <a:xfrm>
            <a:off x="1143000" y="3143250"/>
            <a:ext cx="80010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На белом свете есть слова, </a:t>
            </a:r>
          </a:p>
          <a:p>
            <a:pPr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которые мы называем святыми.</a:t>
            </a:r>
          </a:p>
          <a:p>
            <a:pPr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И одно из таких святых, теплых </a:t>
            </a:r>
          </a:p>
          <a:p>
            <a:pPr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ласковых слов — это слово «МАМА». </a:t>
            </a:r>
          </a:p>
          <a:p>
            <a:pPr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Слово, которое ребенок говорит чаще </a:t>
            </a:r>
          </a:p>
          <a:p>
            <a:pPr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всего — слово «МАМА». Слово, при котором взрослый, хмурый человек улыбнется, это тоже слово «МАМА». </a:t>
            </a:r>
            <a:br>
              <a:rPr lang="ru-RU" sz="28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endParaRPr lang="ru-RU" sz="2800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2532" name="Picture 3" descr="M:\школьный компьютер\Мои рисунки\482448-a70005c93646790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63" y="3643313"/>
            <a:ext cx="13176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857250"/>
            <a:ext cx="2535238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>
            <a:off x="4786313" y="642938"/>
            <a:ext cx="4071937" cy="57229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Кто любовью согревает,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Всё на свете успевает,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Даже поиграть чуток?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Кто тебя всегда утешит,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И умоет, и причешет,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 щечку поцелует - чмок?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Вот она всегда какая -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Моя мамочка родная!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endParaRPr lang="ru-RU" sz="3200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13" y="1143000"/>
            <a:ext cx="2714625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5072063" y="363538"/>
            <a:ext cx="4071937" cy="64944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Мне мама </a:t>
            </a:r>
            <a:r>
              <a:rPr lang="ru-RU" sz="2600" dirty="0" err="1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пpиносит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</a:p>
          <a:p>
            <a:pPr>
              <a:defRPr/>
            </a:pPr>
            <a:r>
              <a:rPr lang="ru-RU" sz="2600" dirty="0" err="1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Игpyшки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, конфеты, </a:t>
            </a:r>
          </a:p>
          <a:p>
            <a:pPr>
              <a:defRPr/>
            </a:pPr>
            <a:r>
              <a:rPr lang="ru-RU" sz="2600" dirty="0" err="1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Hо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2600" dirty="0" err="1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мамy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люблю я </a:t>
            </a:r>
          </a:p>
          <a:p>
            <a:pPr>
              <a:defRPr/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Совсем не за это. </a:t>
            </a:r>
          </a:p>
          <a:p>
            <a:pPr>
              <a:defRPr/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Веселые песни </a:t>
            </a:r>
          </a:p>
          <a:p>
            <a:pPr>
              <a:defRPr/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Она напевает, </a:t>
            </a:r>
          </a:p>
          <a:p>
            <a:pPr>
              <a:defRPr/>
            </a:pPr>
            <a:r>
              <a:rPr lang="ru-RU" sz="2600" dirty="0" err="1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Hам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 скучно вдвоем</a:t>
            </a:r>
          </a:p>
          <a:p>
            <a:pPr>
              <a:defRPr/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Никогда не бывает. </a:t>
            </a:r>
          </a:p>
          <a:p>
            <a:pPr>
              <a:defRPr/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Я ей </a:t>
            </a:r>
            <a:r>
              <a:rPr lang="ru-RU" sz="2600" dirty="0" err="1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откpываю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</a:p>
          <a:p>
            <a:pPr>
              <a:defRPr/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Свои все </a:t>
            </a:r>
            <a:r>
              <a:rPr lang="ru-RU" sz="2600" dirty="0" err="1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секpеты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. </a:t>
            </a:r>
          </a:p>
          <a:p>
            <a:pPr>
              <a:defRPr/>
            </a:pPr>
            <a:r>
              <a:rPr lang="ru-RU" sz="2600" dirty="0" err="1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Hо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маму люблю я </a:t>
            </a:r>
          </a:p>
          <a:p>
            <a:pPr>
              <a:defRPr/>
            </a:pPr>
            <a:r>
              <a:rPr lang="ru-RU" sz="2600" dirty="0" err="1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Hе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только за это. </a:t>
            </a:r>
          </a:p>
          <a:p>
            <a:pPr>
              <a:defRPr/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Люблю свою маму, </a:t>
            </a:r>
          </a:p>
          <a:p>
            <a:pPr>
              <a:defRPr/>
            </a:pPr>
            <a:r>
              <a:rPr lang="ru-RU" sz="2600" dirty="0" err="1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Скажy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я вам </a:t>
            </a:r>
            <a:r>
              <a:rPr lang="ru-RU" sz="2600" dirty="0" err="1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пpямо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, </a:t>
            </a:r>
          </a:p>
          <a:p>
            <a:pPr>
              <a:defRPr/>
            </a:pPr>
            <a:r>
              <a:rPr lang="ru-RU" sz="2600" dirty="0" err="1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Hy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2600" dirty="0" err="1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пpосто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за то, </a:t>
            </a:r>
          </a:p>
          <a:p>
            <a:pPr>
              <a:defRPr/>
            </a:pPr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Что она моя мама!</a:t>
            </a: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"/>
          <p:cNvSpPr>
            <a:spLocks noGrp="1" noChangeArrowheads="1"/>
          </p:cNvSpPr>
          <p:nvPr>
            <p:ph type="subTitle" idx="4294967295"/>
          </p:nvPr>
        </p:nvSpPr>
        <p:spPr>
          <a:xfrm>
            <a:off x="571500" y="142875"/>
            <a:ext cx="8358188" cy="1752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bg2"/>
                </a:solidFill>
                <a:latin typeface="Monotype Corsiva" pitchFamily="66" charset="0"/>
              </a:rPr>
              <a:t>   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Дети — самое дорогое для матери. Счастлив тот, кто с детства знает материнскую любовь, ласку, заботу. А дети должны отвечать ей тем же — любовью, вниманием, заботой. С уважением и признательностью мы относимся к тем людям, которые до седых волос почтительно произносят имя матери, оберегают ее старость</a:t>
            </a:r>
          </a:p>
        </p:txBody>
      </p:sp>
      <p:pic>
        <p:nvPicPr>
          <p:cNvPr id="25603" name="Picture 4" descr="M:\день матери\1_mor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2643188"/>
            <a:ext cx="2595563" cy="389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Прямоугольник 3"/>
          <p:cNvSpPr>
            <a:spLocks noChangeArrowheads="1"/>
          </p:cNvSpPr>
          <p:nvPr/>
        </p:nvSpPr>
        <p:spPr bwMode="auto">
          <a:xfrm>
            <a:off x="4071938" y="2286000"/>
            <a:ext cx="4572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3">
              <a:buFont typeface="Wingdings" pitchFamily="2" charset="2"/>
              <a:buNone/>
            </a:pPr>
            <a:r>
              <a:rPr lang="ru-RU" sz="2400" b="1">
                <a:solidFill>
                  <a:srgbClr val="006600"/>
                </a:solidFill>
                <a:latin typeface="Monotype Corsiva" pitchFamily="66" charset="0"/>
              </a:rPr>
              <a:t>Мама, очень-очень</a:t>
            </a:r>
          </a:p>
          <a:p>
            <a:pPr lvl="3">
              <a:buFont typeface="Wingdings" pitchFamily="2" charset="2"/>
              <a:buNone/>
            </a:pPr>
            <a:r>
              <a:rPr lang="ru-RU" sz="2400" b="1">
                <a:solidFill>
                  <a:srgbClr val="006600"/>
                </a:solidFill>
                <a:latin typeface="Monotype Corsiva" pitchFamily="66" charset="0"/>
              </a:rPr>
              <a:t>Я тебя люблю!</a:t>
            </a:r>
          </a:p>
          <a:p>
            <a:pPr lvl="3">
              <a:buFont typeface="Wingdings" pitchFamily="2" charset="2"/>
              <a:buNone/>
            </a:pPr>
            <a:r>
              <a:rPr lang="ru-RU" sz="2400" b="1">
                <a:solidFill>
                  <a:srgbClr val="006600"/>
                </a:solidFill>
                <a:latin typeface="Monotype Corsiva" pitchFamily="66" charset="0"/>
              </a:rPr>
              <a:t>Так люблю, что ночью</a:t>
            </a:r>
          </a:p>
          <a:p>
            <a:pPr lvl="3">
              <a:buFont typeface="Wingdings" pitchFamily="2" charset="2"/>
              <a:buNone/>
            </a:pPr>
            <a:r>
              <a:rPr lang="ru-RU" sz="2400" b="1">
                <a:solidFill>
                  <a:srgbClr val="006600"/>
                </a:solidFill>
                <a:latin typeface="Monotype Corsiva" pitchFamily="66" charset="0"/>
              </a:rPr>
              <a:t>В темноте не сплю.</a:t>
            </a:r>
          </a:p>
          <a:p>
            <a:pPr lvl="3">
              <a:buFont typeface="Wingdings" pitchFamily="2" charset="2"/>
              <a:buNone/>
            </a:pPr>
            <a:r>
              <a:rPr lang="ru-RU" sz="2400" b="1">
                <a:solidFill>
                  <a:srgbClr val="006600"/>
                </a:solidFill>
                <a:latin typeface="Monotype Corsiva" pitchFamily="66" charset="0"/>
              </a:rPr>
              <a:t>Вглядываюсь в темень,</a:t>
            </a:r>
          </a:p>
          <a:p>
            <a:pPr lvl="3">
              <a:buFont typeface="Wingdings" pitchFamily="2" charset="2"/>
              <a:buNone/>
            </a:pPr>
            <a:r>
              <a:rPr lang="ru-RU" sz="2400" b="1">
                <a:solidFill>
                  <a:srgbClr val="006600"/>
                </a:solidFill>
                <a:latin typeface="Monotype Corsiva" pitchFamily="66" charset="0"/>
              </a:rPr>
              <a:t>Зорьку тороплю.</a:t>
            </a:r>
          </a:p>
          <a:p>
            <a:pPr lvl="3">
              <a:buFont typeface="Wingdings" pitchFamily="2" charset="2"/>
              <a:buNone/>
            </a:pPr>
            <a:r>
              <a:rPr lang="ru-RU" sz="2400" b="1">
                <a:solidFill>
                  <a:srgbClr val="006600"/>
                </a:solidFill>
                <a:latin typeface="Monotype Corsiva" pitchFamily="66" charset="0"/>
              </a:rPr>
              <a:t>Я тебя всё время,</a:t>
            </a:r>
          </a:p>
          <a:p>
            <a:pPr lvl="3">
              <a:buFont typeface="Wingdings" pitchFamily="2" charset="2"/>
              <a:buNone/>
            </a:pPr>
            <a:r>
              <a:rPr lang="ru-RU" sz="2400" b="1">
                <a:solidFill>
                  <a:srgbClr val="006600"/>
                </a:solidFill>
                <a:latin typeface="Monotype Corsiva" pitchFamily="66" charset="0"/>
              </a:rPr>
              <a:t>Мамочка, люблю!</a:t>
            </a:r>
          </a:p>
          <a:p>
            <a:pPr lvl="3">
              <a:buFont typeface="Wingdings" pitchFamily="2" charset="2"/>
              <a:buNone/>
            </a:pPr>
            <a:r>
              <a:rPr lang="ru-RU" sz="2400" b="1">
                <a:solidFill>
                  <a:srgbClr val="006600"/>
                </a:solidFill>
                <a:latin typeface="Monotype Corsiva" pitchFamily="66" charset="0"/>
              </a:rPr>
              <a:t>Вот и зорька светит.</a:t>
            </a:r>
          </a:p>
          <a:p>
            <a:pPr lvl="3">
              <a:buFont typeface="Wingdings" pitchFamily="2" charset="2"/>
              <a:buNone/>
            </a:pPr>
            <a:r>
              <a:rPr lang="ru-RU" sz="2400" b="1">
                <a:solidFill>
                  <a:srgbClr val="006600"/>
                </a:solidFill>
                <a:latin typeface="Monotype Corsiva" pitchFamily="66" charset="0"/>
              </a:rPr>
              <a:t>Вот уже рассвет.</a:t>
            </a:r>
          </a:p>
          <a:p>
            <a:pPr lvl="3">
              <a:buFont typeface="Wingdings" pitchFamily="2" charset="2"/>
              <a:buNone/>
            </a:pPr>
            <a:r>
              <a:rPr lang="ru-RU" sz="2400" b="1">
                <a:solidFill>
                  <a:srgbClr val="006600"/>
                </a:solidFill>
                <a:latin typeface="Monotype Corsiva" pitchFamily="66" charset="0"/>
              </a:rPr>
              <a:t>Никого на свете</a:t>
            </a:r>
          </a:p>
          <a:p>
            <a:pPr lvl="3">
              <a:buFont typeface="Wingdings" pitchFamily="2" charset="2"/>
              <a:buNone/>
            </a:pPr>
            <a:r>
              <a:rPr lang="ru-RU" sz="2400" b="1">
                <a:solidFill>
                  <a:srgbClr val="006600"/>
                </a:solidFill>
                <a:latin typeface="Monotype Corsiva" pitchFamily="66" charset="0"/>
              </a:rPr>
              <a:t>Лучше мамы нет!</a:t>
            </a:r>
            <a:endParaRPr lang="ru-RU" sz="2400">
              <a:solidFill>
                <a:srgbClr val="0066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title"/>
          </p:nvPr>
        </p:nvSpPr>
        <p:spPr>
          <a:xfrm>
            <a:off x="914400" y="142875"/>
            <a:ext cx="8229600" cy="13716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На свете не существует человека роднее и ближе матери. Ее любовь к детям безгранична, бескорыстна, полна самоотверженности. А материнство на Руси всегда было равноценно синониму святости.</a:t>
            </a:r>
          </a:p>
        </p:txBody>
      </p:sp>
      <p:sp>
        <p:nvSpPr>
          <p:cNvPr id="26627" name="Содержимое 3"/>
          <p:cNvSpPr>
            <a:spLocks noGrp="1"/>
          </p:cNvSpPr>
          <p:nvPr>
            <p:ph sz="half" idx="2"/>
          </p:nvPr>
        </p:nvSpPr>
        <p:spPr>
          <a:xfrm>
            <a:off x="2286000" y="1643063"/>
            <a:ext cx="4714875" cy="49291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>                           По имени Мать</a:t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>Дождь в окошко стучит, как замерзшая птица.</a:t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>Но она не уснет, продолжая нас ждать.</a:t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>Я сегодня хочу до земли поклониться</a:t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>Нашей женщине русской, по имени МАТЬ.</a:t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/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>Той, которая жизнь подарила нам в муках,</a:t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>Той, что снами, порой, не спала по ночам.</a:t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>Прижимали к груди ее теплые руки.</a:t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>И молилась за нас всем Святым Образам.</a:t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/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>Той, которая Бога просила о счастье,</a:t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>За здоровье своих дочерей, сыновей.</a:t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>Каждый новый наш шаг – для нее был как праздник.</a:t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>И больнее ей было от боли детей.</a:t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/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>Из родного гнезда вылетаем, как птицы:</a:t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>Поскорее нам хочется взрослыми стать.</a:t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>Я сегодня хочу до земли поклониться.</a:t>
            </a:r>
            <a:b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</a:br>
            <a:r>
              <a:rPr lang="ru-RU" sz="1600" smtClean="0">
                <a:solidFill>
                  <a:srgbClr val="006600"/>
                </a:solidFill>
                <a:latin typeface="Monotype Corsiva" pitchFamily="66" charset="0"/>
              </a:rPr>
              <a:t>Нашей женщине русской, по имени МАТЬ.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75" y="3929063"/>
            <a:ext cx="1938338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4688" y="1643063"/>
            <a:ext cx="19907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63" y="1643063"/>
            <a:ext cx="1428750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4357688"/>
            <a:ext cx="1401763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88" y="714375"/>
            <a:ext cx="8069262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Что может быть на свете более священным, чем имя «Мать»  для любого из нас, ребенка, подростка, юноши иль поседевшего взрослого, мать - самый родной, самый дорогой человек на свете, давший самое ценное - жизнь.</a:t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endParaRPr lang="ru-RU" sz="2800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7651" name="Picture 4" descr="M:\день матери\4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 bwMode="auto">
          <a:xfrm>
            <a:off x="3071813" y="2000250"/>
            <a:ext cx="314325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5" descr="C:\Documents and Settings\Комп.2084E386F6C8444\Мои документы\Мои рисунки\Кленовый\9685c4858ff836cff3451286e46d3a7d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88" y="3925888"/>
            <a:ext cx="100012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 descr="C:\Documents and Settings\Комп.2084E386F6C8444\Мои документы\Мои рисунки\Кленовый\9685c4858ff836cff3451286e46d3a7d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96088" y="3929063"/>
            <a:ext cx="1100137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1925" y="360363"/>
            <a:ext cx="7407275" cy="14716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i="1" dirty="0" smtClean="0">
                <a:solidFill>
                  <a:schemeClr val="bg2"/>
                </a:solidFill>
                <a:latin typeface="Georgia" pitchFamily="18" charset="0"/>
              </a:rPr>
              <a:t>История создания праздника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88" y="1643063"/>
            <a:ext cx="5643562" cy="17526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000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Во многих странах мира отмечают День матери, правда, в разное время.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000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 День матери чествуются только матери и беременные женщины, а не все представительницы слабого пола.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4000" dirty="0">
              <a:solidFill>
                <a:srgbClr val="339933"/>
              </a:solidFill>
              <a:latin typeface="Monotype Corsiva" pitchFamily="66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9100" y="1214438"/>
            <a:ext cx="20351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5275" y="4572000"/>
            <a:ext cx="219868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313" y="5857875"/>
            <a:ext cx="414337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50" y="785813"/>
            <a:ext cx="7407275" cy="107156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Мама, мамочка... Сколько тепла таит это магическое слово, которым называют самого близкого, родного, единственного.</a:t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endParaRPr lang="ru-RU" sz="2800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429000" y="1500188"/>
            <a:ext cx="2857500" cy="4429125"/>
          </a:xfrm>
        </p:spPr>
        <p:txBody>
          <a:bodyPr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С кем первым мы встречаемся,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Придя на белый свет, -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Так это наша мамочка,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Ее милее нет.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Вся жизнь вокруг нее вращается,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Весь мир наш ею обогрет,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Весь век она старается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Нас уберечь от бед.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Она — опора в доме,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Хлопочет каждый час.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И никого нет кроме,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Кто так любил бы нас.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Так счастья ей побольше,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И жизни лет подольше,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И радость ей в удел,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6600"/>
                </a:solidFill>
                <a:latin typeface="Monotype Corsiva" pitchFamily="66" charset="0"/>
              </a:rPr>
              <a:t>И меньше грустных дел!</a:t>
            </a:r>
            <a:endParaRPr lang="ru-RU" b="1" dirty="0">
              <a:solidFill>
                <a:srgbClr val="006600"/>
              </a:solidFill>
              <a:latin typeface="Monotype Corsiva" pitchFamily="66" charset="0"/>
            </a:endParaRPr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0" y="2686050"/>
            <a:ext cx="1214438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2649538"/>
            <a:ext cx="1214438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00125" y="142875"/>
            <a:ext cx="8143875" cy="37147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mtClean="0">
                <a:solidFill>
                  <a:schemeClr val="bg2"/>
                </a:solidFill>
                <a:latin typeface="Monotype Corsiva" pitchFamily="66" charset="0"/>
              </a:rPr>
              <a:t>  Повторяя движения </a:t>
            </a:r>
            <a:r>
              <a:rPr lang="ru-RU" i="1" smtClean="0">
                <a:solidFill>
                  <a:schemeClr val="bg2"/>
                </a:solidFill>
                <a:latin typeface="Monotype Corsiva" pitchFamily="66" charset="0"/>
              </a:rPr>
              <a:t>губ </a:t>
            </a:r>
            <a:r>
              <a:rPr lang="ru-RU" smtClean="0">
                <a:solidFill>
                  <a:schemeClr val="bg2"/>
                </a:solidFill>
                <a:latin typeface="Monotype Corsiva" pitchFamily="66" charset="0"/>
              </a:rPr>
              <a:t>матери, мы произносим свое первое в жизни слово: мама. Пройдет 10 лет, 12, 50... Забудутся в нашей памяти многие события, люди и встречи. Но, что бы ни пережили мы, воспоминания всегда будут возвращать нас в светлый мир детства, к образу матери, научившей нас говорить.</a:t>
            </a: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28926" y="2928934"/>
            <a:ext cx="3929066" cy="3929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M:\день матери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1357313"/>
            <a:ext cx="3214688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Прямоугольник 2"/>
          <p:cNvSpPr>
            <a:spLocks noChangeArrowheads="1"/>
          </p:cNvSpPr>
          <p:nvPr/>
        </p:nvSpPr>
        <p:spPr bwMode="auto">
          <a:xfrm>
            <a:off x="4786313" y="642938"/>
            <a:ext cx="4071937" cy="608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006600"/>
                </a:solidFill>
                <a:latin typeface="Monotype Corsiva" pitchFamily="66" charset="0"/>
              </a:rPr>
              <a:t>Знаешь, мама, день обычный </a:t>
            </a:r>
          </a:p>
          <a:p>
            <a:r>
              <a:rPr lang="ru-RU" sz="2000">
                <a:solidFill>
                  <a:srgbClr val="006600"/>
                </a:solidFill>
                <a:latin typeface="Monotype Corsiva" pitchFamily="66" charset="0"/>
              </a:rPr>
              <a:t>Без тебя нам не прожить! </a:t>
            </a:r>
          </a:p>
          <a:p>
            <a:r>
              <a:rPr lang="ru-RU" sz="2000">
                <a:solidFill>
                  <a:srgbClr val="006600"/>
                </a:solidFill>
                <a:latin typeface="Monotype Corsiva" pitchFamily="66" charset="0"/>
              </a:rPr>
              <a:t>Слово мама так привычно </a:t>
            </a:r>
          </a:p>
          <a:p>
            <a:r>
              <a:rPr lang="ru-RU" sz="2000">
                <a:solidFill>
                  <a:srgbClr val="006600"/>
                </a:solidFill>
                <a:latin typeface="Monotype Corsiva" pitchFamily="66" charset="0"/>
              </a:rPr>
              <a:t>С первых дней нам говорить! </a:t>
            </a:r>
          </a:p>
          <a:p>
            <a:endParaRPr lang="ru-RU" sz="2000">
              <a:solidFill>
                <a:srgbClr val="006600"/>
              </a:solidFill>
              <a:latin typeface="Monotype Corsiva" pitchFamily="66" charset="0"/>
            </a:endParaRPr>
          </a:p>
          <a:p>
            <a:r>
              <a:rPr lang="ru-RU" sz="2000">
                <a:solidFill>
                  <a:srgbClr val="006600"/>
                </a:solidFill>
                <a:latin typeface="Monotype Corsiva" pitchFamily="66" charset="0"/>
              </a:rPr>
              <a:t>Стоит только приглядеться, </a:t>
            </a:r>
          </a:p>
          <a:p>
            <a:r>
              <a:rPr lang="ru-RU" sz="2000">
                <a:solidFill>
                  <a:srgbClr val="006600"/>
                </a:solidFill>
                <a:latin typeface="Monotype Corsiva" pitchFamily="66" charset="0"/>
              </a:rPr>
              <a:t>-Целый мир согрет вокруг</a:t>
            </a:r>
          </a:p>
          <a:p>
            <a:r>
              <a:rPr lang="ru-RU" sz="2000">
                <a:solidFill>
                  <a:srgbClr val="006600"/>
                </a:solidFill>
                <a:latin typeface="Monotype Corsiva" pitchFamily="66" charset="0"/>
              </a:rPr>
              <a:t>Теплотою маминого сердца,</a:t>
            </a:r>
          </a:p>
          <a:p>
            <a:r>
              <a:rPr lang="ru-RU" sz="2000">
                <a:solidFill>
                  <a:srgbClr val="006600"/>
                </a:solidFill>
                <a:latin typeface="Monotype Corsiva" pitchFamily="66" charset="0"/>
              </a:rPr>
              <a:t>Нежных, добрых рук... </a:t>
            </a:r>
          </a:p>
          <a:p>
            <a:endParaRPr lang="ru-RU" sz="2000">
              <a:solidFill>
                <a:srgbClr val="006600"/>
              </a:solidFill>
              <a:latin typeface="Monotype Corsiva" pitchFamily="66" charset="0"/>
            </a:endParaRPr>
          </a:p>
          <a:p>
            <a:r>
              <a:rPr lang="ru-RU" sz="2000">
                <a:solidFill>
                  <a:srgbClr val="006600"/>
                </a:solidFill>
                <a:latin typeface="Monotype Corsiva" pitchFamily="66" charset="0"/>
              </a:rPr>
              <a:t>Наши беды и невзгоды </a:t>
            </a:r>
          </a:p>
          <a:p>
            <a:r>
              <a:rPr lang="ru-RU" sz="2000">
                <a:solidFill>
                  <a:srgbClr val="006600"/>
                </a:solidFill>
                <a:latin typeface="Monotype Corsiva" pitchFamily="66" charset="0"/>
              </a:rPr>
              <a:t>Отступают пред тобой, </a:t>
            </a:r>
          </a:p>
          <a:p>
            <a:r>
              <a:rPr lang="ru-RU" sz="2000">
                <a:solidFill>
                  <a:srgbClr val="006600"/>
                </a:solidFill>
                <a:latin typeface="Monotype Corsiva" pitchFamily="66" charset="0"/>
              </a:rPr>
              <a:t>Всё ясней нам с каждым годом, </a:t>
            </a:r>
          </a:p>
          <a:p>
            <a:r>
              <a:rPr lang="ru-RU" sz="2000">
                <a:solidFill>
                  <a:srgbClr val="006600"/>
                </a:solidFill>
                <a:latin typeface="Monotype Corsiva" pitchFamily="66" charset="0"/>
              </a:rPr>
              <a:t>Как за нас ведешь ты бой! </a:t>
            </a:r>
          </a:p>
          <a:p>
            <a:endParaRPr lang="ru-RU" sz="2000">
              <a:solidFill>
                <a:srgbClr val="006600"/>
              </a:solidFill>
              <a:latin typeface="Monotype Corsiva" pitchFamily="66" charset="0"/>
            </a:endParaRPr>
          </a:p>
          <a:p>
            <a:r>
              <a:rPr lang="ru-RU" sz="2000">
                <a:solidFill>
                  <a:srgbClr val="006600"/>
                </a:solidFill>
                <a:latin typeface="Monotype Corsiva" pitchFamily="66" charset="0"/>
              </a:rPr>
              <a:t>Мама, - друга нет дороже </a:t>
            </a:r>
          </a:p>
          <a:p>
            <a:r>
              <a:rPr lang="ru-RU" sz="2000">
                <a:solidFill>
                  <a:srgbClr val="006600"/>
                </a:solidFill>
                <a:latin typeface="Monotype Corsiva" pitchFamily="66" charset="0"/>
              </a:rPr>
              <a:t>- Веришь ты в наш каждый взлет!</a:t>
            </a:r>
          </a:p>
          <a:p>
            <a:r>
              <a:rPr lang="ru-RU" sz="2000">
                <a:solidFill>
                  <a:srgbClr val="006600"/>
                </a:solidFill>
                <a:latin typeface="Monotype Corsiva" pitchFamily="66" charset="0"/>
              </a:rPr>
              <a:t>Кто еще, как ты, поможет?! </a:t>
            </a:r>
          </a:p>
          <a:p>
            <a:r>
              <a:rPr lang="ru-RU" sz="2000">
                <a:solidFill>
                  <a:srgbClr val="006600"/>
                </a:solidFill>
                <a:latin typeface="Monotype Corsiva" pitchFamily="66" charset="0"/>
              </a:rPr>
              <a:t>Кто еще, как ты, поймет?!</a:t>
            </a: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63" y="142875"/>
            <a:ext cx="6202362" cy="1371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sz="31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Мы любим сестру, и жену, и отца,</a:t>
            </a:r>
            <a:br>
              <a:rPr lang="ru-RU" sz="31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1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Но в муках мы мать вспоминаем, - </a:t>
            </a:r>
            <a:br>
              <a:rPr lang="ru-RU" sz="31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31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                                              сказал Некрасов.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14375" y="1785938"/>
            <a:ext cx="4546600" cy="47148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chemeClr val="bg2"/>
                </a:solidFill>
                <a:latin typeface="Georgia" pitchFamily="18" charset="0"/>
              </a:rPr>
              <a:t>    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В муках, в страданиях человек шепчет «мама», и в этом слове сосредотачивается для него все, оно становится равнозначным слову «жизнь». Человек зовет мать и верит, что, где бы она ни была, она слышит его, сострадает, спешит на помощь.</a:t>
            </a:r>
          </a:p>
        </p:txBody>
      </p:sp>
      <p:pic>
        <p:nvPicPr>
          <p:cNvPr id="31748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86375" y="1928813"/>
            <a:ext cx="3675063" cy="4133850"/>
          </a:xfrm>
          <a:noFill/>
        </p:spPr>
      </p:pic>
      <p:pic>
        <p:nvPicPr>
          <p:cNvPr id="31749" name="Picture 8" descr="M:\школьный компьютер\Мои рисунки\482448-a70005c9364679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63" y="5757863"/>
            <a:ext cx="8572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Подзаголовок 6"/>
          <p:cNvSpPr>
            <a:spLocks noGrp="1"/>
          </p:cNvSpPr>
          <p:nvPr>
            <p:ph type="subTitle" idx="4294967295"/>
          </p:nvPr>
        </p:nvSpPr>
        <p:spPr>
          <a:xfrm>
            <a:off x="1714500" y="214313"/>
            <a:ext cx="3049588" cy="50720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1800" smtClean="0">
                <a:solidFill>
                  <a:srgbClr val="006600"/>
                </a:solidFill>
                <a:latin typeface="Monotype Corsiva" pitchFamily="66" charset="0"/>
              </a:rPr>
              <a:t>Кто открыл мне этот мир,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>
                <a:solidFill>
                  <a:srgbClr val="006600"/>
                </a:solidFill>
                <a:latin typeface="Monotype Corsiva" pitchFamily="66" charset="0"/>
              </a:rPr>
              <a:t>Не жалея своих сил?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>
                <a:solidFill>
                  <a:srgbClr val="006600"/>
                </a:solidFill>
                <a:latin typeface="Monotype Corsiva" pitchFamily="66" charset="0"/>
              </a:rPr>
              <a:t>И всегда оберегала?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>
                <a:solidFill>
                  <a:srgbClr val="006600"/>
                </a:solidFill>
                <a:latin typeface="Monotype Corsiva" pitchFamily="66" charset="0"/>
              </a:rPr>
              <a:t>Лучшая на свете МАМА.</a:t>
            </a:r>
          </a:p>
          <a:p>
            <a:pPr eaLnBrk="1" hangingPunct="1">
              <a:buFont typeface="Wingdings 2" pitchFamily="18" charset="2"/>
              <a:buNone/>
            </a:pPr>
            <a:endParaRPr lang="ru-RU" sz="1800" smtClean="0">
              <a:solidFill>
                <a:srgbClr val="006600"/>
              </a:solidFill>
              <a:latin typeface="Monotype Corsiva" pitchFamily="66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>
                <a:solidFill>
                  <a:srgbClr val="006600"/>
                </a:solidFill>
                <a:latin typeface="Monotype Corsiva" pitchFamily="66" charset="0"/>
              </a:rPr>
              <a:t>Кто на свете всех милее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>
                <a:solidFill>
                  <a:srgbClr val="006600"/>
                </a:solidFill>
                <a:latin typeface="Monotype Corsiva" pitchFamily="66" charset="0"/>
              </a:rPr>
              <a:t>И теплом своим согреет,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>
                <a:solidFill>
                  <a:srgbClr val="006600"/>
                </a:solidFill>
                <a:latin typeface="Monotype Corsiva" pitchFamily="66" charset="0"/>
              </a:rPr>
              <a:t>Любит больше, чем себя?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>
                <a:solidFill>
                  <a:srgbClr val="006600"/>
                </a:solidFill>
                <a:latin typeface="Monotype Corsiva" pitchFamily="66" charset="0"/>
              </a:rPr>
              <a:t>Это МАМОЧКА моя.</a:t>
            </a:r>
          </a:p>
          <a:p>
            <a:pPr eaLnBrk="1" hangingPunct="1">
              <a:buFont typeface="Wingdings 2" pitchFamily="18" charset="2"/>
              <a:buNone/>
            </a:pPr>
            <a:endParaRPr lang="ru-RU" sz="1800" smtClean="0">
              <a:solidFill>
                <a:srgbClr val="006600"/>
              </a:solidFill>
              <a:latin typeface="Monotype Corsiva" pitchFamily="66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>
                <a:solidFill>
                  <a:srgbClr val="006600"/>
                </a:solidFill>
                <a:latin typeface="Monotype Corsiva" pitchFamily="66" charset="0"/>
              </a:rPr>
              <a:t> Книжки вечером читает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>
                <a:solidFill>
                  <a:srgbClr val="006600"/>
                </a:solidFill>
                <a:latin typeface="Monotype Corsiva" pitchFamily="66" charset="0"/>
              </a:rPr>
              <a:t>И всегда всё понимает,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>
                <a:solidFill>
                  <a:srgbClr val="006600"/>
                </a:solidFill>
                <a:latin typeface="Monotype Corsiva" pitchFamily="66" charset="0"/>
              </a:rPr>
              <a:t>Даже если я упряма,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>
                <a:solidFill>
                  <a:srgbClr val="006600"/>
                </a:solidFill>
                <a:latin typeface="Monotype Corsiva" pitchFamily="66" charset="0"/>
              </a:rPr>
              <a:t>Знаю, любит меня МАМА.</a:t>
            </a:r>
          </a:p>
          <a:p>
            <a:pPr eaLnBrk="1" hangingPunct="1">
              <a:buFont typeface="Wingdings 2" pitchFamily="18" charset="2"/>
              <a:buNone/>
            </a:pPr>
            <a:endParaRPr lang="ru-RU" sz="1800" smtClean="0">
              <a:latin typeface="Monotype Corsiva" pitchFamily="66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1800" smtClean="0">
              <a:latin typeface="Monotype Corsiva" pitchFamily="66" charset="0"/>
            </a:endParaRPr>
          </a:p>
        </p:txBody>
      </p:sp>
      <p:sp>
        <p:nvSpPr>
          <p:cNvPr id="32771" name="Прямоугольник 8"/>
          <p:cNvSpPr>
            <a:spLocks noChangeArrowheads="1"/>
          </p:cNvSpPr>
          <p:nvPr/>
        </p:nvSpPr>
        <p:spPr bwMode="auto">
          <a:xfrm>
            <a:off x="5143500" y="0"/>
            <a:ext cx="3643313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Monotype Corsiva" pitchFamily="66" charset="0"/>
            </a:endParaRPr>
          </a:p>
          <a:p>
            <a:r>
              <a:rPr lang="ru-RU">
                <a:solidFill>
                  <a:srgbClr val="006600"/>
                </a:solidFill>
                <a:latin typeface="Monotype Corsiva" pitchFamily="66" charset="0"/>
              </a:rPr>
              <a:t>Никогда не унывает,</a:t>
            </a:r>
          </a:p>
          <a:p>
            <a:r>
              <a:rPr lang="ru-RU">
                <a:solidFill>
                  <a:srgbClr val="006600"/>
                </a:solidFill>
                <a:latin typeface="Monotype Corsiva" pitchFamily="66" charset="0"/>
              </a:rPr>
              <a:t>Что мне надо, точно знает.</a:t>
            </a:r>
          </a:p>
          <a:p>
            <a:r>
              <a:rPr lang="ru-RU">
                <a:solidFill>
                  <a:srgbClr val="006600"/>
                </a:solidFill>
                <a:latin typeface="Monotype Corsiva" pitchFamily="66" charset="0"/>
              </a:rPr>
              <a:t>Если, вдруг, случится драма,</a:t>
            </a:r>
          </a:p>
          <a:p>
            <a:r>
              <a:rPr lang="ru-RU">
                <a:solidFill>
                  <a:srgbClr val="006600"/>
                </a:solidFill>
                <a:latin typeface="Monotype Corsiva" pitchFamily="66" charset="0"/>
              </a:rPr>
              <a:t>Кто поддержит? Моя МАМА.</a:t>
            </a:r>
          </a:p>
          <a:p>
            <a:endParaRPr lang="ru-RU">
              <a:solidFill>
                <a:srgbClr val="006600"/>
              </a:solidFill>
              <a:latin typeface="Monotype Corsiva" pitchFamily="66" charset="0"/>
            </a:endParaRPr>
          </a:p>
          <a:p>
            <a:r>
              <a:rPr lang="ru-RU">
                <a:solidFill>
                  <a:srgbClr val="006600"/>
                </a:solidFill>
                <a:latin typeface="Monotype Corsiva" pitchFamily="66" charset="0"/>
              </a:rPr>
              <a:t>Я шагаю по дорожке,</a:t>
            </a:r>
          </a:p>
          <a:p>
            <a:r>
              <a:rPr lang="ru-RU">
                <a:solidFill>
                  <a:srgbClr val="006600"/>
                </a:solidFill>
                <a:latin typeface="Monotype Corsiva" pitchFamily="66" charset="0"/>
              </a:rPr>
              <a:t>Но устали мои ножки.</a:t>
            </a:r>
          </a:p>
          <a:p>
            <a:r>
              <a:rPr lang="ru-RU">
                <a:solidFill>
                  <a:srgbClr val="006600"/>
                </a:solidFill>
                <a:latin typeface="Monotype Corsiva" pitchFamily="66" charset="0"/>
              </a:rPr>
              <a:t>Перепрыгнуть через яму</a:t>
            </a:r>
          </a:p>
          <a:p>
            <a:r>
              <a:rPr lang="ru-RU">
                <a:solidFill>
                  <a:srgbClr val="006600"/>
                </a:solidFill>
                <a:latin typeface="Monotype Corsiva" pitchFamily="66" charset="0"/>
              </a:rPr>
              <a:t>Кто поможет? Знаю - МАМА.</a:t>
            </a:r>
          </a:p>
        </p:txBody>
      </p:sp>
      <p:pic>
        <p:nvPicPr>
          <p:cNvPr id="3277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75" y="2928938"/>
            <a:ext cx="2709863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0" y="5214938"/>
            <a:ext cx="1222375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857250" y="1571625"/>
            <a:ext cx="8143875" cy="47148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>
                <a:latin typeface="Georgia" pitchFamily="18" charset="0"/>
              </a:rPr>
              <a:t>    </a:t>
            </a:r>
            <a:r>
              <a:rPr lang="ru-RU" sz="4000" smtClean="0">
                <a:solidFill>
                  <a:schemeClr val="bg2"/>
                </a:solidFill>
                <a:latin typeface="Monotype Corsiva" pitchFamily="66" charset="0"/>
              </a:rPr>
              <a:t>Какими бы взрослыми, сильными, умными, красивыми мы ни стали,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4000" smtClean="0">
                <a:solidFill>
                  <a:schemeClr val="bg2"/>
                </a:solidFill>
                <a:latin typeface="Monotype Corsiva" pitchFamily="66" charset="0"/>
              </a:rPr>
              <a:t>как бы далеко жизнь ни увела нас от родительского крова, мама всегда остается для нас мамой, а мы - ее детьми.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4000" smtClean="0">
                <a:solidFill>
                  <a:schemeClr val="bg2"/>
                </a:solidFill>
                <a:latin typeface="Monotype Corsiva" pitchFamily="66" charset="0"/>
              </a:rPr>
              <a:t>              </a:t>
            </a:r>
            <a:endParaRPr lang="ru-RU" sz="4000" smtClean="0">
              <a:solidFill>
                <a:schemeClr val="bg2"/>
              </a:solidFill>
              <a:latin typeface="Monotype Corsiva" pitchFamily="66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4000" smtClean="0">
                <a:solidFill>
                  <a:schemeClr val="bg2"/>
                </a:solidFill>
                <a:latin typeface="Monotype Corsiva" pitchFamily="66" charset="0"/>
              </a:rPr>
              <a:t>                  </a:t>
            </a:r>
            <a:r>
              <a:rPr lang="ru-RU" sz="4000" smtClean="0">
                <a:solidFill>
                  <a:srgbClr val="800080"/>
                </a:solidFill>
                <a:latin typeface="Monotype Corsiva" pitchFamily="66" charset="0"/>
              </a:rPr>
              <a:t>Берегите своих матерей!</a:t>
            </a:r>
          </a:p>
        </p:txBody>
      </p:sp>
      <p:pic>
        <p:nvPicPr>
          <p:cNvPr id="33795" name="Picture 7" descr="M:\домашний компьютер\скинуть\Мои рисунки\6ae0d8a74f9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25" y="642938"/>
            <a:ext cx="3643313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 descr="C:\Documents and Settings\Комп.2084E386F6C8444\Мои документы\Мои рисунки\88380eefd0c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785938"/>
            <a:ext cx="68580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313" y="857250"/>
            <a:ext cx="7497762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По некоторым источникам традиция празднования Дня матери берет начало еще в древнем Риме, </a:t>
            </a:r>
            <a:r>
              <a:rPr lang="ru-RU" sz="3600" dirty="0" smtClean="0">
                <a:solidFill>
                  <a:srgbClr val="339933"/>
                </a:solidFill>
                <a:latin typeface="Monotype Corsiva" pitchFamily="66" charset="0"/>
              </a:rPr>
              <a:t>Римляне посвящали три дня в марте (с 22 по 25) матери богов – восточной Кибеле</a:t>
            </a:r>
            <a:endParaRPr lang="ru-RU" sz="3600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63" y="2543175"/>
            <a:ext cx="2714625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8" y="3582988"/>
            <a:ext cx="3119437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313" y="500063"/>
            <a:ext cx="7497762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Древние греки </a:t>
            </a:r>
            <a:r>
              <a:rPr lang="ru-RU" sz="4400" dirty="0" smtClean="0">
                <a:solidFill>
                  <a:srgbClr val="339933"/>
                </a:solidFill>
                <a:latin typeface="Monotype Corsiva" pitchFamily="66" charset="0"/>
              </a:rPr>
              <a:t>отдавали дань уважения матери всех богов - Гее.</a:t>
            </a:r>
            <a:endParaRPr lang="ru-RU" dirty="0">
              <a:solidFill>
                <a:srgbClr val="339933"/>
              </a:solidFill>
              <a:latin typeface="Monotype Corsiva" pitchFamily="66" charset="0"/>
            </a:endParaRP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38" y="2084388"/>
            <a:ext cx="4100512" cy="434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rgbClr val="339933"/>
                </a:solidFill>
                <a:latin typeface="Monotype Corsiva" pitchFamily="66" charset="0"/>
              </a:rPr>
              <a:t>Для кельтов Днем матери был день чествования богини </a:t>
            </a:r>
            <a:r>
              <a:rPr lang="ru-RU" sz="4400" dirty="0" err="1" smtClean="0">
                <a:solidFill>
                  <a:srgbClr val="339933"/>
                </a:solidFill>
                <a:latin typeface="Monotype Corsiva" pitchFamily="66" charset="0"/>
              </a:rPr>
              <a:t>Бриджит</a:t>
            </a:r>
            <a:r>
              <a:rPr lang="ru-RU" sz="4400" dirty="0" smtClean="0">
                <a:solidFill>
                  <a:srgbClr val="339933"/>
                </a:solidFill>
                <a:latin typeface="Monotype Corsiva" pitchFamily="66" charset="0"/>
              </a:rPr>
              <a:t>.</a:t>
            </a:r>
            <a:endParaRPr lang="ru-RU" dirty="0">
              <a:solidFill>
                <a:srgbClr val="339933"/>
              </a:solidFill>
              <a:latin typeface="Monotype Corsiva" pitchFamily="66" charset="0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6688" y="1714500"/>
            <a:ext cx="4794250" cy="491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339933"/>
                </a:solidFill>
                <a:latin typeface="Monotype Corsiva" pitchFamily="66" charset="0"/>
              </a:rPr>
              <a:t>На Руси почиталась </a:t>
            </a:r>
            <a:br>
              <a:rPr lang="ru-RU" dirty="0" smtClean="0">
                <a:solidFill>
                  <a:srgbClr val="339933"/>
                </a:solidFill>
                <a:latin typeface="Monotype Corsiva" pitchFamily="66" charset="0"/>
              </a:rPr>
            </a:br>
            <a:r>
              <a:rPr lang="ru-RU" dirty="0" err="1" smtClean="0">
                <a:solidFill>
                  <a:srgbClr val="339933"/>
                </a:solidFill>
                <a:latin typeface="Monotype Corsiva" pitchFamily="66" charset="0"/>
              </a:rPr>
              <a:t>Мокоша</a:t>
            </a:r>
            <a:r>
              <a:rPr lang="ru-RU" dirty="0" smtClean="0">
                <a:solidFill>
                  <a:srgbClr val="339933"/>
                </a:solidFill>
                <a:latin typeface="Monotype Corsiva" pitchFamily="66" charset="0"/>
              </a:rPr>
              <a:t> - Богиня материнства</a:t>
            </a:r>
            <a:endParaRPr lang="ru-RU" dirty="0">
              <a:solidFill>
                <a:srgbClr val="339933"/>
              </a:solidFill>
              <a:latin typeface="Monotype Corsiva" pitchFamily="66" charset="0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1792288"/>
            <a:ext cx="3119438" cy="426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5888" y="4071938"/>
            <a:ext cx="1651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75" y="4000500"/>
            <a:ext cx="157162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428750" y="0"/>
            <a:ext cx="7354888" cy="8540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i="1" dirty="0" smtClean="0">
                <a:solidFill>
                  <a:srgbClr val="339933"/>
                </a:solidFill>
                <a:latin typeface="Monotype Corsiva" pitchFamily="66" charset="0"/>
              </a:rPr>
              <a:t>История развития праздника</a:t>
            </a:r>
            <a:endParaRPr lang="ru-RU" sz="4400" dirty="0">
              <a:solidFill>
                <a:srgbClr val="339933"/>
              </a:solidFill>
              <a:latin typeface="Monotype Corsiva" pitchFamily="66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071563" y="857250"/>
            <a:ext cx="8072437" cy="17526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С XVII по XIX век в Великобритании отмечалось «мамино воскресенье» .В этот день юноши и девушки, которые работали подмастерьями или слугами, возвращаясь домой, приносили в подарок своим мамам фруктовый пирог.</a:t>
            </a:r>
            <a:r>
              <a:rPr lang="ru-RU" sz="2800" dirty="0" smtClean="0"/>
              <a:t> </a:t>
            </a:r>
            <a:r>
              <a:rPr lang="ru-RU" sz="2800" dirty="0" smtClean="0">
                <a:latin typeface="Monotype Corsiva" pitchFamily="66" charset="0"/>
              </a:rPr>
              <a:t>Традиционно этот старинный английский праздник отмечался 22 марта. 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4071938"/>
            <a:ext cx="24288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13" y="4071938"/>
            <a:ext cx="2028825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5" y="4714875"/>
            <a:ext cx="1582738" cy="141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13" y="2643188"/>
            <a:ext cx="2000250" cy="290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Подобные традиции известны и в провинциях Шампань (Франция) и </a:t>
            </a:r>
            <a:r>
              <a:rPr lang="ru-RU" sz="3200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Валлонь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(Бельгия).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638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14438" y="1714500"/>
            <a:ext cx="1971675" cy="2000250"/>
          </a:xfrm>
          <a:noFill/>
        </p:spPr>
      </p:pic>
      <p:pic>
        <p:nvPicPr>
          <p:cNvPr id="1638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13" y="1714500"/>
            <a:ext cx="1930400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688" y="4357688"/>
            <a:ext cx="191135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38" y="4643438"/>
            <a:ext cx="2062162" cy="208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Прямоугольник 8"/>
          <p:cNvSpPr>
            <a:spLocks noChangeArrowheads="1"/>
          </p:cNvSpPr>
          <p:nvPr/>
        </p:nvSpPr>
        <p:spPr bwMode="auto">
          <a:xfrm>
            <a:off x="3429000" y="6488113"/>
            <a:ext cx="2928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Художник Эмиль Мунье</a:t>
            </a: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6238" y="142875"/>
            <a:ext cx="7497762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chemeClr val="tx2">
                    <a:satMod val="130000"/>
                  </a:schemeClr>
                </a:solidFill>
                <a:latin typeface="Monotype Corsiva" pitchFamily="66" charset="0"/>
              </a:rPr>
            </a:b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День матери, аналог нынешнего праздника, появился в XIX веке в американском штате Западная </a:t>
            </a:r>
            <a:r>
              <a:rPr lang="ru-RU" sz="1800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Вирджиния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. 7 мая 1906 года в городе Филадельфия скончалась Мэри Джарвис. Смерть сей почтенной и набожной женщины оплакивали братья и сёстры по методистской общине, но для дочери Мэри Джарвис — Энн — она стала настоящей трагедией. Жизнь без любящей и мудрой мамы была невыносима для бездетной Энн Джарвис. Её мучило сознание, что при жизни она не успела выразить матери всю меру своей любви и признательности. В годовщину смерти своей матери она заказала поминальную службу. После этого она и многие другие женщины отправили своим сенаторам и конгрессменам тысячи писем с предложением учредить такой праздник. Что и случилось семь лет спустя при президенте </a:t>
            </a:r>
            <a:r>
              <a:rPr lang="ru-RU" sz="1800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Вудро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800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Вилсоне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который объявил</a:t>
            </a:r>
            <a:r>
              <a:rPr lang="ru-RU" sz="18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второе воскресенье мая национальным праздником в честь всех американских матерей.</a:t>
            </a:r>
            <a:endParaRPr lang="ru-RU" sz="1800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88" y="3214688"/>
            <a:ext cx="8477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4214813"/>
            <a:ext cx="3328988" cy="245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0" y="4357688"/>
            <a:ext cx="3956050" cy="233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75" y="3286125"/>
            <a:ext cx="857250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Другая 5">
      <a:dk1>
        <a:sysClr val="windowText" lastClr="000000"/>
      </a:dk1>
      <a:lt1>
        <a:sysClr val="window" lastClr="FFFFFF"/>
      </a:lt1>
      <a:dk2>
        <a:srgbClr val="00B0F0"/>
      </a:dk2>
      <a:lt2>
        <a:srgbClr val="5FAAC3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1049</TotalTime>
  <Words>1086</Words>
  <Application>Microsoft Office PowerPoint</Application>
  <PresentationFormat>Экран (4:3)</PresentationFormat>
  <Paragraphs>126</Paragraphs>
  <Slides>26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5" baseType="lpstr">
      <vt:lpstr>Arial</vt:lpstr>
      <vt:lpstr>Corbel</vt:lpstr>
      <vt:lpstr>Wingdings 2</vt:lpstr>
      <vt:lpstr>Verdana</vt:lpstr>
      <vt:lpstr>Gill Sans MT</vt:lpstr>
      <vt:lpstr>Monotype Corsiva</vt:lpstr>
      <vt:lpstr>Georgia</vt:lpstr>
      <vt:lpstr>Wingdings</vt:lpstr>
      <vt:lpstr>Солнцестояние</vt:lpstr>
      <vt:lpstr>Слайд 1</vt:lpstr>
      <vt:lpstr>История создания праздника</vt:lpstr>
      <vt:lpstr>По некоторым источникам традиция празднования Дня матери берет начало еще в древнем Риме, Римляне посвящали три дня в марте (с 22 по 25) матери богов – восточной Кибеле</vt:lpstr>
      <vt:lpstr>Древние греки отдавали дань уважения матери всех богов - Гее.</vt:lpstr>
      <vt:lpstr>Для кельтов Днем матери был день чествования богини Бриджит.</vt:lpstr>
      <vt:lpstr>На Руси почиталась  Мокоша - Богиня материнства</vt:lpstr>
      <vt:lpstr>История развития праздника</vt:lpstr>
      <vt:lpstr>Подобные традиции известны и в провинциях Шампань (Франция) и Валлонь (Бельгия).</vt:lpstr>
      <vt:lpstr>     День матери, аналог нынешнего праздника, появился в XIX веке в американском штате Западная Вирджиния. 7 мая 1906 года в городе Филадельфия скончалась Мэри Джарвис. Смерть сей почтенной и набожной женщины оплакивали братья и сёстры по методистской общине, но для дочери Мэри Джарвис — Энн — она стала настоящей трагедией. Жизнь без любящей и мудрой мамы была невыносима для бездетной Энн Джарвис. Её мучило сознание, что при жизни она не успела выразить матери всю меру своей любви и признательности. В годовщину смерти своей матери она заказала поминальную службу. После этого она и многие другие женщины отправили своим сенаторам и конгрессменам тысячи писем с предложением учредить такой праздник. Что и случилось семь лет спустя при президенте Вудро Вилсоне который объявил второе воскресенье мая национальным праздником в честь всех американских матерей.</vt:lpstr>
      <vt:lpstr>Слайд 10</vt:lpstr>
      <vt:lpstr>Слайд 11</vt:lpstr>
      <vt:lpstr>День матери в России</vt:lpstr>
      <vt:lpstr>Слайд 13</vt:lpstr>
      <vt:lpstr>Слайд 14</vt:lpstr>
      <vt:lpstr>Слайд 15</vt:lpstr>
      <vt:lpstr>Слайд 16</vt:lpstr>
      <vt:lpstr>Слайд 17</vt:lpstr>
      <vt:lpstr>На свете не существует человека роднее и ближе матери. Ее любовь к детям безгранична, бескорыстна, полна самоотверженности. А материнство на Руси всегда было равноценно синониму святости.</vt:lpstr>
      <vt:lpstr>Что может быть на свете более священным, чем имя «Мать»  для любого из нас, ребенка, подростка, юноши иль поседевшего взрослого, мать - самый родной, самый дорогой человек на свете, давший самое ценное - жизнь. </vt:lpstr>
      <vt:lpstr>Мама, мамочка... Сколько тепла таит это магическое слово, которым называют самого близкого, родного, единственного. </vt:lpstr>
      <vt:lpstr>Слайд 21</vt:lpstr>
      <vt:lpstr>Слайд 22</vt:lpstr>
      <vt:lpstr> Мы любим сестру, и жену, и отца,   Но в муках мы мать вспоминаем, -                                                  сказал Некрасов. </vt:lpstr>
      <vt:lpstr>Слайд 24</vt:lpstr>
      <vt:lpstr>Слайд 25</vt:lpstr>
      <vt:lpstr>Слайд 26</vt:lpstr>
    </vt:vector>
  </TitlesOfParts>
  <Company>WareZ Provider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матери</dc:title>
  <dc:creator>www.PHILka.RU</dc:creator>
  <cp:lastModifiedBy>Admin</cp:lastModifiedBy>
  <cp:revision>82</cp:revision>
  <dcterms:created xsi:type="dcterms:W3CDTF">2007-11-20T09:56:42Z</dcterms:created>
  <dcterms:modified xsi:type="dcterms:W3CDTF">2011-11-23T12:09:40Z</dcterms:modified>
</cp:coreProperties>
</file>