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19"/>
  </p:notesMasterIdLst>
  <p:sldIdLst>
    <p:sldId id="256" r:id="rId2"/>
    <p:sldId id="263" r:id="rId3"/>
    <p:sldId id="257" r:id="rId4"/>
    <p:sldId id="258" r:id="rId5"/>
    <p:sldId id="259" r:id="rId6"/>
    <p:sldId id="260" r:id="rId7"/>
    <p:sldId id="262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61" r:id="rId17"/>
    <p:sldId id="264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058E431-20AB-46EC-9D09-686FA9D6869B}" type="datetimeFigureOut">
              <a:rPr lang="ru-RU"/>
              <a:pPr>
                <a:defRPr/>
              </a:pPr>
              <a:t>17.02.2012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C4AA3A6-B3C5-4D3B-82FA-FE91AC855E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69F63B-E135-48FA-A7DB-BC33DAFFBCB3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1285860"/>
            <a:ext cx="7772400" cy="1470025"/>
          </a:xfrm>
        </p:spPr>
        <p:txBody>
          <a:bodyPr/>
          <a:lstStyle>
            <a:lvl1pPr>
              <a:defRPr>
                <a:solidFill>
                  <a:srgbClr val="EF2D6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itchFamily="2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57290" y="285749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>
                    <a:lumMod val="65000"/>
                  </a:schemeClr>
                </a:solidFill>
                <a:latin typeface="Segoe UI" pitchFamily="34" charset="0"/>
                <a:cs typeface="Segoe UI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974D59-EA9B-4E52-B165-D30F9394A5DB}" type="datetimeFigureOut">
              <a:rPr lang="ru-RU"/>
              <a:pPr>
                <a:defRPr/>
              </a:pPr>
              <a:t>17.02.2012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0C17C0-9140-4519-8D44-6C316FC709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9B5EF5-EDFB-4CBE-BE5D-3C5C42410318}" type="datetimeFigureOut">
              <a:rPr lang="ru-RU"/>
              <a:pPr>
                <a:defRPr/>
              </a:pPr>
              <a:t>17.02.2012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E432E-FC4F-4C3D-8BFD-BA163265FF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862A7-2686-47F7-BB1C-E5E47D81018A}" type="datetimeFigureOut">
              <a:rPr lang="ru-RU"/>
              <a:pPr>
                <a:defRPr/>
              </a:pPr>
              <a:t>17.02.2012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4FD983-00EB-4909-A194-CC9E4BD790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8D232-F820-410D-BA69-5139197F63C8}" type="datetimeFigureOut">
              <a:rPr lang="ru-RU"/>
              <a:pPr>
                <a:defRPr/>
              </a:pPr>
              <a:t>17.02.2012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C6C89-AE88-4891-B88E-C74753A0C1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0B7EFD-DB20-4A33-9601-DBF75CB2CC29}" type="datetimeFigureOut">
              <a:rPr lang="ru-RU"/>
              <a:pPr>
                <a:defRPr/>
              </a:pPr>
              <a:t>17.02.2012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0B99F2-07F8-406B-8842-419BEA0A01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7CEC3-5870-4885-B3B3-F9177A58B972}" type="datetimeFigureOut">
              <a:rPr lang="ru-RU"/>
              <a:pPr>
                <a:defRPr/>
              </a:pPr>
              <a:t>17.02.2012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B1399-F7B5-416D-87BD-BCC7AD078E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DAC670-BF10-4267-9383-49F866A0AA5E}" type="datetimeFigureOut">
              <a:rPr lang="ru-RU"/>
              <a:pPr>
                <a:defRPr/>
              </a:pPr>
              <a:t>17.02.2012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561E0-23F6-4E2D-AA9D-59B45D4F45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F7C881-B337-4F4B-90B9-075EBCA44A37}" type="datetimeFigureOut">
              <a:rPr lang="ru-RU"/>
              <a:pPr>
                <a:defRPr/>
              </a:pPr>
              <a:t>17.02.2012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71DE8-DCEA-412D-9523-87EE468A890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36388D-FA1F-4CD1-8174-BEF213D93462}" type="datetimeFigureOut">
              <a:rPr lang="ru-RU"/>
              <a:pPr>
                <a:defRPr/>
              </a:pPr>
              <a:t>17.02.2012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487C576-FDC7-4EA6-A969-6C79416E07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 u="sng" kern="1200">
          <a:solidFill>
            <a:srgbClr val="EF2D69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Segoe Print" pitchFamily="2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 u="sng">
          <a:solidFill>
            <a:srgbClr val="EF2D69"/>
          </a:solidFill>
          <a:latin typeface="Segoe Print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 u="sng">
          <a:solidFill>
            <a:srgbClr val="EF2D69"/>
          </a:solidFill>
          <a:latin typeface="Segoe Print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 u="sng">
          <a:solidFill>
            <a:srgbClr val="EF2D69"/>
          </a:solidFill>
          <a:latin typeface="Segoe Print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 u="sng">
          <a:solidFill>
            <a:srgbClr val="EF2D69"/>
          </a:solidFill>
          <a:latin typeface="Segoe Print"/>
        </a:defRPr>
      </a:lvl5pPr>
      <a:lvl6pPr marL="457200" algn="ctr" rtl="0" fontAlgn="base">
        <a:spcBef>
          <a:spcPct val="0"/>
        </a:spcBef>
        <a:spcAft>
          <a:spcPct val="0"/>
        </a:spcAft>
        <a:defRPr sz="4000" u="sng">
          <a:solidFill>
            <a:srgbClr val="EF2D69"/>
          </a:solidFill>
          <a:latin typeface="Segoe Print"/>
        </a:defRPr>
      </a:lvl6pPr>
      <a:lvl7pPr marL="914400" algn="ctr" rtl="0" fontAlgn="base">
        <a:spcBef>
          <a:spcPct val="0"/>
        </a:spcBef>
        <a:spcAft>
          <a:spcPct val="0"/>
        </a:spcAft>
        <a:defRPr sz="4000" u="sng">
          <a:solidFill>
            <a:srgbClr val="EF2D69"/>
          </a:solidFill>
          <a:latin typeface="Segoe Print"/>
        </a:defRPr>
      </a:lvl7pPr>
      <a:lvl8pPr marL="1371600" algn="ctr" rtl="0" fontAlgn="base">
        <a:spcBef>
          <a:spcPct val="0"/>
        </a:spcBef>
        <a:spcAft>
          <a:spcPct val="0"/>
        </a:spcAft>
        <a:defRPr sz="4000" u="sng">
          <a:solidFill>
            <a:srgbClr val="EF2D69"/>
          </a:solidFill>
          <a:latin typeface="Segoe Print"/>
        </a:defRPr>
      </a:lvl8pPr>
      <a:lvl9pPr marL="1828800" algn="ctr" rtl="0" fontAlgn="base">
        <a:spcBef>
          <a:spcPct val="0"/>
        </a:spcBef>
        <a:spcAft>
          <a:spcPct val="0"/>
        </a:spcAft>
        <a:defRPr sz="4000" u="sng">
          <a:solidFill>
            <a:srgbClr val="EF2D69"/>
          </a:solidFill>
          <a:latin typeface="Segoe Print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F2DCDB"/>
          </a:solidFill>
          <a:latin typeface="Segoe UI" pitchFamily="34" charset="0"/>
          <a:ea typeface="+mn-ea"/>
          <a:cs typeface="Segoe U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F2DCDB"/>
          </a:solidFill>
          <a:latin typeface="Segoe UI" pitchFamily="34" charset="0"/>
          <a:ea typeface="+mn-ea"/>
          <a:cs typeface="Segoe U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F2DCDB"/>
          </a:solidFill>
          <a:latin typeface="Segoe UI" pitchFamily="34" charset="0"/>
          <a:ea typeface="+mn-ea"/>
          <a:cs typeface="Segoe U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F2DCDB"/>
          </a:solidFill>
          <a:latin typeface="Segoe UI" pitchFamily="34" charset="0"/>
          <a:ea typeface="+mn-ea"/>
          <a:cs typeface="Segoe U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F2DCDB"/>
          </a:solidFill>
          <a:latin typeface="Segoe UI" pitchFamily="34" charset="0"/>
          <a:ea typeface="+mn-ea"/>
          <a:cs typeface="Segoe UI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Рисунок 6" descr="71180852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526495">
            <a:off x="7602538" y="5530850"/>
            <a:ext cx="1535112" cy="1535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TextBox 2"/>
          <p:cNvSpPr txBox="1">
            <a:spLocks noChangeArrowheads="1"/>
          </p:cNvSpPr>
          <p:nvPr/>
        </p:nvSpPr>
        <p:spPr bwMode="auto">
          <a:xfrm>
            <a:off x="0" y="0"/>
            <a:ext cx="3500438" cy="135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>
                <a:latin typeface="Times New Roman" pitchFamily="18" charset="0"/>
                <a:cs typeface="Times New Roman" pitchFamily="18" charset="0"/>
              </a:rPr>
              <a:t>Бондаренко Татьяна Николаевна</a:t>
            </a:r>
          </a:p>
          <a:p>
            <a:pPr algn="ctr"/>
            <a:r>
              <a:rPr lang="ru-RU" sz="1400">
                <a:latin typeface="Times New Roman" pitchFamily="18" charset="0"/>
                <a:cs typeface="Times New Roman" pitchFamily="18" charset="0"/>
              </a:rPr>
              <a:t>зам.директора по воспитательной работе</a:t>
            </a:r>
          </a:p>
          <a:p>
            <a:pPr algn="ctr"/>
            <a:r>
              <a:rPr lang="ru-RU" sz="1400">
                <a:latin typeface="Times New Roman" pitchFamily="18" charset="0"/>
                <a:cs typeface="Times New Roman" pitchFamily="18" charset="0"/>
              </a:rPr>
              <a:t>МОУ «Начальная школа – детский сад»</a:t>
            </a:r>
          </a:p>
          <a:p>
            <a:pPr algn="ctr"/>
            <a:r>
              <a:rPr lang="ru-RU" sz="1400">
                <a:latin typeface="Times New Roman" pitchFamily="18" charset="0"/>
                <a:cs typeface="Times New Roman" pitchFamily="18" charset="0"/>
              </a:rPr>
              <a:t>города-курорта Железноводска</a:t>
            </a:r>
          </a:p>
        </p:txBody>
      </p:sp>
      <p:sp>
        <p:nvSpPr>
          <p:cNvPr id="4" name="Рамка 3"/>
          <p:cNvSpPr/>
          <p:nvPr/>
        </p:nvSpPr>
        <p:spPr>
          <a:xfrm>
            <a:off x="5857884" y="0"/>
            <a:ext cx="2143140" cy="357166"/>
          </a:xfrm>
          <a:prstGeom prst="frame">
            <a:avLst/>
          </a:prstGeom>
          <a:solidFill>
            <a:schemeClr val="accent2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u="none" dirty="0" smtClean="0"/>
              <a:t>В букетах - зелень и солнце пляшет</a:t>
            </a:r>
            <a:br>
              <a:rPr lang="ru-RU" u="none" dirty="0" smtClean="0"/>
            </a:br>
            <a:r>
              <a:rPr lang="ru-RU" u="none" dirty="0" smtClean="0"/>
              <a:t>О, как прекрасны невесты наши!</a:t>
            </a:r>
            <a:endParaRPr lang="ru-RU" u="none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email"/>
          <a:srcRect l="2885" t="4185" r="3846" b="3735"/>
          <a:stretch>
            <a:fillRect/>
          </a:stretch>
        </p:blipFill>
        <p:spPr bwMode="auto">
          <a:xfrm>
            <a:off x="1000100" y="1714488"/>
            <a:ext cx="6929486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u="none" dirty="0" smtClean="0"/>
              <a:t>Торопят листья тугие почки!</a:t>
            </a:r>
            <a:br>
              <a:rPr lang="ru-RU" u="none" dirty="0" smtClean="0"/>
            </a:br>
            <a:r>
              <a:rPr lang="ru-RU" u="none" dirty="0" smtClean="0"/>
              <a:t>Во имя жизни растите дочки!</a:t>
            </a:r>
            <a:endParaRPr lang="ru-RU" u="none" dirty="0"/>
          </a:p>
        </p:txBody>
      </p:sp>
      <p:pic>
        <p:nvPicPr>
          <p:cNvPr id="1433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81138" y="1620838"/>
            <a:ext cx="6181725" cy="4486275"/>
          </a:xfr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u="none" dirty="0" smtClean="0"/>
              <a:t>Как песня утра - капели звоны!</a:t>
            </a:r>
            <a:br>
              <a:rPr lang="ru-RU" u="none" dirty="0" smtClean="0"/>
            </a:br>
            <a:r>
              <a:rPr lang="ru-RU" u="none" dirty="0" smtClean="0"/>
              <a:t>Вы просто чудо сегодня, жены!</a:t>
            </a:r>
            <a:endParaRPr lang="ru-RU" u="none" dirty="0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1428750"/>
            <a:ext cx="76200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u="none" dirty="0" smtClean="0"/>
              <a:t>А небо мира взметнулось вон как </a:t>
            </a:r>
            <a:br>
              <a:rPr lang="ru-RU" u="none" dirty="0" smtClean="0"/>
            </a:br>
            <a:r>
              <a:rPr lang="ru-RU" u="none" dirty="0" smtClean="0"/>
              <a:t>Чтобы внучкам милым смеялось звонко!</a:t>
            </a:r>
            <a:endParaRPr lang="ru-RU" u="none" dirty="0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 cstate="email"/>
          <a:srcRect l="35577"/>
          <a:stretch>
            <a:fillRect/>
          </a:stretch>
        </p:blipFill>
        <p:spPr bwMode="auto">
          <a:xfrm>
            <a:off x="2214546" y="1857364"/>
            <a:ext cx="4286280" cy="4427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u="none" dirty="0" smtClean="0"/>
              <a:t>Но если даже есть где то лихо - </a:t>
            </a:r>
            <a:br>
              <a:rPr lang="ru-RU" u="none" dirty="0" smtClean="0"/>
            </a:br>
            <a:r>
              <a:rPr lang="ru-RU" u="none" dirty="0" smtClean="0"/>
              <a:t>Пусть бабушкам нашим живется тихо!</a:t>
            </a:r>
            <a:endParaRPr lang="ru-RU" u="none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1714500"/>
            <a:ext cx="7181850" cy="434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u="none" dirty="0" smtClean="0"/>
              <a:t>Нас март окутал, счастливый весь</a:t>
            </a:r>
            <a:br>
              <a:rPr lang="ru-RU" u="none" dirty="0" smtClean="0"/>
            </a:br>
            <a:r>
              <a:rPr lang="ru-RU" u="none" dirty="0" smtClean="0"/>
              <a:t>Мы вечно будем, пока вы есть!</a:t>
            </a:r>
            <a:endParaRPr lang="ru-RU" u="none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928662" y="1428736"/>
            <a:ext cx="7108583" cy="47316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Рисунок 11" descr="71180852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517591">
            <a:off x="720725" y="4216400"/>
            <a:ext cx="313055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Рисунок 12" descr="711808522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337122">
            <a:off x="3308350" y="4862513"/>
            <a:ext cx="3130550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Рисунок 13" descr="71180852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2949422">
            <a:off x="5772150" y="3960813"/>
            <a:ext cx="3128963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Рисунок 3" descr="0_5432_c77dc761_XL.jpe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1928813"/>
            <a:ext cx="8229600" cy="2614612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Среди весенних первых дней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Марта всех дороже.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всей земле, для всех людей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Весна и женщины похожи.</a:t>
            </a:r>
            <a:endParaRPr lang="ru-RU" b="1" i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" y="142875"/>
            <a:ext cx="4786313" cy="796925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u="none" dirty="0" smtClean="0"/>
              <a:t>Международный</a:t>
            </a:r>
            <a:br>
              <a:rPr lang="ru-RU" u="none" dirty="0" smtClean="0"/>
            </a:br>
            <a:r>
              <a:rPr lang="ru-RU" u="none" dirty="0" smtClean="0"/>
              <a:t> женский день </a:t>
            </a:r>
            <a:endParaRPr lang="ru-RU" u="none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43000"/>
            <a:ext cx="4357688" cy="3429000"/>
          </a:xfrm>
        </p:spPr>
        <p:txBody>
          <a:bodyPr rtlCol="0">
            <a:normAutofit fontScale="925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праздник, отмечаемый в ряде стран как «женский день».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400" i="1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    Смысл, вкладываемый в это определение, варьируется от дня борьбы женщин за гражданские и социальные права до дня почитания всех женщин</a:t>
            </a:r>
            <a:endParaRPr lang="ru-RU" sz="2400" i="1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6148" name="Рисунок 3" descr="spring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8" y="214313"/>
            <a:ext cx="4610100" cy="635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6540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u="none" dirty="0" smtClean="0"/>
              <a:t>Забастовка текстильщиц</a:t>
            </a:r>
            <a:endParaRPr lang="ru-RU" u="none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57688" y="785813"/>
            <a:ext cx="4586287" cy="5929312"/>
          </a:xfrm>
        </p:spPr>
        <p:txBody>
          <a:bodyPr rtlCol="0">
            <a:normAutofit fontScale="55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		 Т</a:t>
            </a:r>
            <a:r>
              <a:rPr lang="ru-RU" sz="3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радиция отмечать Международный женский день 8 марта была положена демонстрацией, которую провели в этот день 1857 года работницы текстильной промышленности и фабрик по пошиву одежды в Нью-Йорке в знак протеста против ужасных условий труда и низкой заработной платы.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		 Они требовали сокращения рабочего дня, улучшения условий работы, равную с мужчинами заработную плату.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		 Работали в то время женщины до 16 часов в сутки, получая за свой труд гроши.</a:t>
            </a:r>
            <a:endParaRPr lang="ru-RU" sz="3800" dirty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2" name="Picture 2"/>
          <p:cNvPicPr>
            <a:picLocks noChangeAspect="1" noChangeArrowheads="1"/>
          </p:cNvPicPr>
          <p:nvPr/>
        </p:nvPicPr>
        <p:blipFill>
          <a:blip r:embed="rId2" cstate="print"/>
          <a:srcRect l="9375" t="10190" r="8124" b="10326"/>
          <a:stretch>
            <a:fillRect/>
          </a:stretch>
        </p:blipFill>
        <p:spPr bwMode="auto">
          <a:xfrm>
            <a:off x="357188" y="785813"/>
            <a:ext cx="3429000" cy="304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4000500"/>
            <a:ext cx="3359150" cy="250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612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u="none" dirty="0" smtClean="0"/>
              <a:t>Начало </a:t>
            </a:r>
            <a:r>
              <a:rPr lang="en-US" u="none" dirty="0" smtClean="0"/>
              <a:t>XX </a:t>
            </a:r>
            <a:r>
              <a:rPr lang="ru-RU" u="none" dirty="0" smtClean="0"/>
              <a:t>века</a:t>
            </a:r>
            <a:endParaRPr lang="ru-RU" u="none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43438" y="1071563"/>
            <a:ext cx="4286250" cy="5500687"/>
          </a:xfrm>
        </p:spPr>
        <p:txBody>
          <a:bodyPr rtlCol="0">
            <a:normAutofit fontScale="475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8 марта 1908 года по призыву Нью-Йоркской социал-демократической женской организации состоялся митинг с лозунгами о равноправии женщин. В этот день более 15000 женщин прошлись маршем через весь город, требуя сокращения рабочего дня и равных условий оплаты с мужчинами. Кроме того, выдвигалось требование предоставления женщинам избирательного права.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1909 году Социалистическая партия Америки объявила национальный женский день, который отмечался вплоть до 1913 года в последнее воскресенье февраля. В 1909 году это было 28 февраля.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Клара Цеткин в 1910 году, на Второй Международной социалистической женской конференции, проходившей в Копенгагене 27 августа в рамках Восьмого конгресса Второго Интернационала, предложила учредить международный женский день. Имелось в виду, что в этот день женщины будут устраивать митинги и шествия, привлекая общественность к своим проблемам. Была предложена дата 8 марта.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928688"/>
            <a:ext cx="3571875" cy="496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Прямоугольник 4"/>
          <p:cNvSpPr>
            <a:spLocks noChangeArrowheads="1"/>
          </p:cNvSpPr>
          <p:nvPr/>
        </p:nvSpPr>
        <p:spPr bwMode="auto">
          <a:xfrm>
            <a:off x="214313" y="5929313"/>
            <a:ext cx="4143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>
                <a:solidFill>
                  <a:srgbClr val="FFFF00"/>
                </a:solidFill>
                <a:latin typeface="Calibri" pitchFamily="34" charset="0"/>
              </a:rPr>
              <a:t>Клара Цеткин</a:t>
            </a:r>
          </a:p>
          <a:p>
            <a:pPr algn="ctr"/>
            <a:r>
              <a:rPr lang="ru-RU" b="1">
                <a:solidFill>
                  <a:srgbClr val="FFFF00"/>
                </a:solidFill>
                <a:latin typeface="Calibri" pitchFamily="34" charset="0"/>
              </a:rPr>
              <a:t> (Рисунок художника  И. Бродского)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58261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u="none" dirty="0" smtClean="0"/>
              <a:t>Россия</a:t>
            </a:r>
            <a:endParaRPr lang="ru-RU" u="none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50"/>
            <a:ext cx="4929188" cy="5715000"/>
          </a:xfrm>
        </p:spPr>
        <p:txBody>
          <a:bodyPr rtlCol="0">
            <a:normAutofit fontScale="55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 		</a:t>
            </a:r>
            <a:r>
              <a:rPr lang="ru-RU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Впервые «день 8 марта» в России праздновался в 1913 году в Санкт-Петербурге, как популярное мероприятие западного общества.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		В 1921 году по решению 2-й Коммунистической женской конференции было решено праздновать Международный женский день 8 марта в память об участии женщин в демонстрации в Петербурге 8 марта (23 февраля по старому стилю) 1917 года, как одному из событий, предшествовавших Февральской революции. </a:t>
            </a: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b="1" dirty="0" smtClean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		С 1966 года, в соответствии с Указом Президиума Верховного Совета СССР от 8 мая 1965 года, Международный женский день стал праздником и нерабочим днем. Постепенно в СССР праздник полностью потерял политическую окраску и привязку к борьбе женщин против дискриминации, став «днём всех женщин».</a:t>
            </a:r>
            <a:endParaRPr lang="ru-RU" b="1" dirty="0">
              <a:solidFill>
                <a:schemeClr val="accent2">
                  <a:lumMod val="20000"/>
                  <a:lumOff val="8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email"/>
          <a:srcRect b="3368"/>
          <a:stretch>
            <a:fillRect/>
          </a:stretch>
        </p:blipFill>
        <p:spPr bwMode="auto">
          <a:xfrm>
            <a:off x="5214942" y="714356"/>
            <a:ext cx="3643338" cy="57150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3" y="2000250"/>
            <a:ext cx="4186237" cy="3643313"/>
          </a:xfrm>
        </p:spPr>
        <p:txBody>
          <a:bodyPr rtlCol="0">
            <a:normAutofit fontScale="62500" lnSpcReduction="20000"/>
          </a:bodyPr>
          <a:lstStyle/>
          <a:p>
            <a:pPr algn="ctr" eaLnBrk="1" fontAlgn="auto" hangingPunct="1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Есть много праздников </a:t>
            </a:r>
          </a:p>
          <a:p>
            <a:pPr algn="ctr" eaLnBrk="1" fontAlgn="auto" hangingPunct="1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стране, </a:t>
            </a:r>
          </a:p>
          <a:p>
            <a:pPr algn="ctr" eaLnBrk="1" fontAlgn="auto" hangingPunct="1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Но женский день отдан Весне, </a:t>
            </a:r>
          </a:p>
          <a:p>
            <a:pPr algn="ctr" eaLnBrk="1" fontAlgn="auto" hangingPunct="1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Ведь только женщинам подвластно </a:t>
            </a:r>
          </a:p>
          <a:p>
            <a:pPr algn="ctr" eaLnBrk="1" fontAlgn="auto" hangingPunct="1">
              <a:lnSpc>
                <a:spcPct val="170000"/>
              </a:lnSpc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Создать весенний праздник - лаской.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u="none" dirty="0" smtClean="0">
                <a:latin typeface="Times New Roman" pitchFamily="18" charset="0"/>
                <a:cs typeface="Times New Roman" pitchFamily="18" charset="0"/>
              </a:rPr>
              <a:t>Ликуют дети: 8 Марта!</a:t>
            </a:r>
            <a:br>
              <a:rPr lang="ru-RU" u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u="none" dirty="0" smtClean="0">
                <a:latin typeface="Times New Roman" pitchFamily="18" charset="0"/>
                <a:cs typeface="Times New Roman" pitchFamily="18" charset="0"/>
              </a:rPr>
              <a:t>Помолодейте сегодня мамы!</a:t>
            </a:r>
            <a:br>
              <a:rPr lang="ru-RU" u="none" dirty="0" smtClean="0">
                <a:latin typeface="Times New Roman" pitchFamily="18" charset="0"/>
                <a:cs typeface="Times New Roman" pitchFamily="18" charset="0"/>
              </a:rPr>
            </a:br>
            <a:endParaRPr lang="ru-RU" u="none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denmateri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>
          <a:xfrm>
            <a:off x="500034" y="1285860"/>
            <a:ext cx="5548338" cy="4577379"/>
          </a:xfrm>
          <a:prstGeom prst="roundRect">
            <a:avLst>
              <a:gd name="adj" fmla="val 16667"/>
            </a:avLst>
          </a:prstGeom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268" name="Рисунок 4" descr="фу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57825" y="3086100"/>
            <a:ext cx="3686175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Рисунок 5" descr="7a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25" y="1500188"/>
            <a:ext cx="1428750" cy="163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u="none" dirty="0" smtClean="0"/>
              <a:t>В высотах синих пылают звезды</a:t>
            </a:r>
            <a:br>
              <a:rPr lang="ru-RU" u="none" dirty="0" smtClean="0"/>
            </a:br>
            <a:r>
              <a:rPr lang="ru-RU" u="none" dirty="0" smtClean="0"/>
              <a:t>Вы всех красивее сегодня, сестры!</a:t>
            </a:r>
            <a:endParaRPr lang="ru-RU" u="none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63" y="1714500"/>
            <a:ext cx="6953250" cy="4638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240</TotalTime>
  <Words>307</Words>
  <Application>Microsoft Office PowerPoint</Application>
  <PresentationFormat>Экран (4:3)</PresentationFormat>
  <Paragraphs>46</Paragraphs>
  <Slides>17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Segoe Print</vt:lpstr>
      <vt:lpstr>Segoe UI</vt:lpstr>
      <vt:lpstr>Calibri</vt:lpstr>
      <vt:lpstr>Times New Roman</vt:lpstr>
      <vt:lpstr>Тема1</vt:lpstr>
      <vt:lpstr>Слайд 1</vt:lpstr>
      <vt:lpstr>Слайд 2</vt:lpstr>
      <vt:lpstr>Международный  женский день </vt:lpstr>
      <vt:lpstr>Забастовка текстильщиц</vt:lpstr>
      <vt:lpstr>Начало XX века</vt:lpstr>
      <vt:lpstr>Россия</vt:lpstr>
      <vt:lpstr>Слайд 7</vt:lpstr>
      <vt:lpstr>Ликуют дети: 8 Марта! Помолодейте сегодня мамы! </vt:lpstr>
      <vt:lpstr>В высотах синих пылают звезды Вы всех красивее сегодня, сестры!</vt:lpstr>
      <vt:lpstr>В букетах - зелень и солнце пляшет О, как прекрасны невесты наши!</vt:lpstr>
      <vt:lpstr>Торопят листья тугие почки! Во имя жизни растите дочки!</vt:lpstr>
      <vt:lpstr>Как песня утра - капели звоны! Вы просто чудо сегодня, жены!</vt:lpstr>
      <vt:lpstr>А небо мира взметнулось вон как  Чтобы внучкам милым смеялось звонко!</vt:lpstr>
      <vt:lpstr>Но если даже есть где то лихо -  Пусть бабушкам нашим живется тихо!</vt:lpstr>
      <vt:lpstr>Нас март окутал, счастливый весь Мы вечно будем, пока вы есть!</vt:lpstr>
      <vt:lpstr>Слайд 16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 МАРТА</dc:title>
  <dc:creator>Татьяна</dc:creator>
  <cp:lastModifiedBy>Admin</cp:lastModifiedBy>
  <cp:revision>28</cp:revision>
  <dcterms:created xsi:type="dcterms:W3CDTF">2011-01-15T07:38:17Z</dcterms:created>
  <dcterms:modified xsi:type="dcterms:W3CDTF">2012-02-16T22:18:44Z</dcterms:modified>
</cp:coreProperties>
</file>