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56" r:id="rId2"/>
    <p:sldId id="269" r:id="rId3"/>
    <p:sldId id="270" r:id="rId4"/>
    <p:sldId id="272" r:id="rId5"/>
    <p:sldId id="257" r:id="rId6"/>
    <p:sldId id="258" r:id="rId7"/>
    <p:sldId id="262" r:id="rId8"/>
    <p:sldId id="263" r:id="rId9"/>
    <p:sldId id="264" r:id="rId10"/>
    <p:sldId id="266" r:id="rId11"/>
    <p:sldId id="267" r:id="rId12"/>
    <p:sldId id="265" r:id="rId13"/>
    <p:sldId id="268" r:id="rId14"/>
    <p:sldId id="273" r:id="rId15"/>
    <p:sldId id="274" r:id="rId16"/>
    <p:sldId id="275" r:id="rId17"/>
    <p:sldId id="278" r:id="rId18"/>
    <p:sldId id="276" r:id="rId19"/>
    <p:sldId id="283" r:id="rId20"/>
    <p:sldId id="281" r:id="rId21"/>
    <p:sldId id="284" r:id="rId22"/>
    <p:sldId id="282" r:id="rId23"/>
    <p:sldId id="285" r:id="rId24"/>
    <p:sldId id="287" r:id="rId25"/>
    <p:sldId id="288" r:id="rId26"/>
    <p:sldId id="289" r:id="rId27"/>
    <p:sldId id="291" r:id="rId28"/>
    <p:sldId id="279" r:id="rId29"/>
    <p:sldId id="290" r:id="rId30"/>
    <p:sldId id="293" r:id="rId31"/>
    <p:sldId id="259" r:id="rId32"/>
    <p:sldId id="294" r:id="rId33"/>
    <p:sldId id="260" r:id="rId3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00C85A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93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B0B23A-D833-4A95-8FBA-CD14069C0087}" type="datetimeFigureOut">
              <a:rPr lang="ru-RU" smtClean="0"/>
              <a:pPr/>
              <a:t>30.08.2015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8460FF-1E0C-451E-B2F9-7479AB957B0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797FB239-093A-4E6D-9F5E-C6238DC75664}" type="slidenum">
              <a:rPr lang="ru-RU"/>
              <a:pPr/>
              <a:t>30</a:t>
            </a:fld>
            <a:endParaRPr lang="ru-RU"/>
          </a:p>
        </p:txBody>
      </p:sp>
      <p:sp>
        <p:nvSpPr>
          <p:cNvPr id="3075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076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512" y="4343230"/>
            <a:ext cx="5486976" cy="4115139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A1D69C-EF79-42A9-B9DF-FFF0B19D56F2}" type="datetimeFigureOut">
              <a:rPr lang="ru-RU"/>
              <a:pPr>
                <a:defRPr/>
              </a:pPr>
              <a:t>30.08.2015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EB70B7-67B7-4905-8683-9E388FE67F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7CAB9B-259B-405F-8C09-4F6F6598A5C0}" type="datetimeFigureOut">
              <a:rPr lang="ru-RU"/>
              <a:pPr>
                <a:defRPr/>
              </a:pPr>
              <a:t>30.08.2015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BA30DC-8818-42C7-8836-064F608CE2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A0D91A-A4A5-40EF-823D-0B0818E2DCCC}" type="datetimeFigureOut">
              <a:rPr lang="ru-RU"/>
              <a:pPr>
                <a:defRPr/>
              </a:pPr>
              <a:t>30.08.2015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0BB489-EB5D-4A22-B271-1A4268ADCE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CB3E1F-53DB-447B-BC4D-6A6521E4EB6D}" type="datetimeFigureOut">
              <a:rPr lang="ru-RU"/>
              <a:pPr>
                <a:defRPr/>
              </a:pPr>
              <a:t>30.08.2015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CB9FA6-6F43-41AA-996A-5E8C0C5A40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FBD7E8-DC55-4754-A554-8EAB2F047023}" type="datetimeFigureOut">
              <a:rPr lang="ru-RU"/>
              <a:pPr>
                <a:defRPr/>
              </a:pPr>
              <a:t>30.08.2015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76E60E-65E7-4576-90A2-2E53AE94C3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4446F0-86FE-458A-9106-4CDEA6C373A7}" type="datetimeFigureOut">
              <a:rPr lang="ru-RU"/>
              <a:pPr>
                <a:defRPr/>
              </a:pPr>
              <a:t>30.08.2015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BA95EB-7D7D-45AD-95FB-09CCF217A6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454548-AFAE-4698-9678-892D6397F253}" type="datetimeFigureOut">
              <a:rPr lang="ru-RU"/>
              <a:pPr>
                <a:defRPr/>
              </a:pPr>
              <a:t>30.08.2015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9ADBE1-6ADA-4AE0-900C-1FE70B8B1F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85E62E-648E-4622-99A9-647B7E42EA5A}" type="datetimeFigureOut">
              <a:rPr lang="ru-RU"/>
              <a:pPr>
                <a:defRPr/>
              </a:pPr>
              <a:t>30.08.2015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8C12AB-A112-4184-B2E0-E657F1EA41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F1F8DD-E1D0-4DE6-8FDF-6AC346FF1C7F}" type="datetimeFigureOut">
              <a:rPr lang="ru-RU"/>
              <a:pPr>
                <a:defRPr/>
              </a:pPr>
              <a:t>30.08.2015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C14BD3-DA37-4156-8D88-26E9CE22D2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FA24B0-E210-461D-83CD-E4CEF803DF79}" type="datetimeFigureOut">
              <a:rPr lang="ru-RU"/>
              <a:pPr>
                <a:defRPr/>
              </a:pPr>
              <a:t>30.08.2015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0C5F3-8320-4FAE-8D05-CE576C4558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E08E29-6D9F-4C55-BD5C-1D3D3C78361C}" type="datetimeFigureOut">
              <a:rPr lang="ru-RU"/>
              <a:pPr>
                <a:defRPr/>
              </a:pPr>
              <a:t>30.08.2015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316D3B-5E1A-42E9-9C98-652AE3BBEF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A6A9A5D-F4A0-4B1D-9581-DA1115F26F20}" type="datetimeFigureOut">
              <a:rPr lang="ru-RU"/>
              <a:pPr>
                <a:defRPr/>
              </a:pPr>
              <a:t>30.08.2015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00CEA67-03B5-4BA1-8822-6B4CA189BA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0.gif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gif"/><Relationship Id="rId5" Type="http://schemas.openxmlformats.org/officeDocument/2006/relationships/image" Target="../media/image8.png"/><Relationship Id="rId4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hyperlink" Target="http://5klass.net/izo-4-klass/Pejzazhi-SHishkina/011-Odna-iz-luchshikh-kartin-SHishkina-eto-Utro-v-Sosnovom-lesu.html" TargetMode="External"/><Relationship Id="rId3" Type="http://schemas.openxmlformats.org/officeDocument/2006/relationships/hyperlink" Target="http://domovenok-as.ru/volshebnyi-korob/detskie-zagadki/zagadki-pro-uchebnye-prinadlezhnosti-dlja-detei.html" TargetMode="External"/><Relationship Id="rId7" Type="http://schemas.openxmlformats.org/officeDocument/2006/relationships/hyperlink" Target="http://nyaski.ru/pages/agniya-barto-kartinki-k-stiham-igrushki" TargetMode="External"/><Relationship Id="rId2" Type="http://schemas.openxmlformats.org/officeDocument/2006/relationships/hyperlink" Target="http://zagadka.pro/slovo-72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nsportal.ru/nachalnaya-shkola/vospitatelnaya-rabota/2012/05/15/stsenariy-uroka-na-1-sentyabrya" TargetMode="External"/><Relationship Id="rId11" Type="http://schemas.openxmlformats.org/officeDocument/2006/relationships/hyperlink" Target="http://ru.vector.me/browse/holiday_seasonal/92" TargetMode="External"/><Relationship Id="rId5" Type="http://schemas.openxmlformats.org/officeDocument/2006/relationships/hyperlink" Target="http://nsportal.ru/sites/default/files/2015/08/29/prezentatsiya_k_uroku.pptx" TargetMode="External"/><Relationship Id="rId10" Type="http://schemas.openxmlformats.org/officeDocument/2006/relationships/hyperlink" Target="http://miranimacii.ru/photo/dlja_prezentacij/starinnyj_velosiped/23-0-2580" TargetMode="External"/><Relationship Id="rId4" Type="http://schemas.openxmlformats.org/officeDocument/2006/relationships/hyperlink" Target="http://kartinki-vernisazh.ru/photo/79-0-6023" TargetMode="External"/><Relationship Id="rId9" Type="http://schemas.openxmlformats.org/officeDocument/2006/relationships/hyperlink" Target="https://ru.wikipedia.org/wiki/&#1064;&#1080;&#1096;&#1082;&#1080;&#1085;,_&#1048;&#1074;&#1072;&#1085;_&#1048;&#1074;&#1072;&#1085;&#1086;&#1074;&#1080;&#1095;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500034" y="5214950"/>
            <a:ext cx="7772400" cy="1470025"/>
          </a:xfrm>
        </p:spPr>
        <p:txBody>
          <a:bodyPr/>
          <a:lstStyle/>
          <a:p>
            <a:pPr eaLnBrk="1" hangingPunct="1"/>
            <a:r>
              <a:rPr lang="ru-RU" sz="2000" dirty="0" smtClean="0"/>
              <a:t>Презентация  для  проведения «Урока  Знаний» 2015г.</a:t>
            </a:r>
            <a:br>
              <a:rPr lang="ru-RU" sz="2000" dirty="0" smtClean="0"/>
            </a:br>
            <a:r>
              <a:rPr lang="ru-RU" sz="2000" dirty="0" smtClean="0"/>
              <a:t>Автор: Назарова  Елена  Юрьевна</a:t>
            </a:r>
            <a:br>
              <a:rPr lang="ru-RU" sz="2000" dirty="0" smtClean="0"/>
            </a:br>
            <a:r>
              <a:rPr lang="ru-RU" sz="2000" dirty="0" smtClean="0"/>
              <a:t>учитель  начальных классов МБОУ </a:t>
            </a:r>
            <a:r>
              <a:rPr lang="ru-RU" sz="2000" dirty="0" err="1" smtClean="0"/>
              <a:t>Сетраковская</a:t>
            </a:r>
            <a:r>
              <a:rPr lang="ru-RU" sz="2000" dirty="0" smtClean="0"/>
              <a:t>  СОШ </a:t>
            </a:r>
            <a:br>
              <a:rPr lang="ru-RU" sz="2000" dirty="0" smtClean="0"/>
            </a:br>
            <a:r>
              <a:rPr lang="ru-RU" sz="2000" dirty="0" err="1" smtClean="0"/>
              <a:t>Чертковского</a:t>
            </a:r>
            <a:r>
              <a:rPr lang="ru-RU" sz="2000" dirty="0" smtClean="0"/>
              <a:t>  района  Ростовской  области..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57313" y="2928938"/>
            <a:ext cx="6400800" cy="17526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714348" y="2214554"/>
            <a:ext cx="8123379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«Я талантлив!»</a:t>
            </a:r>
            <a:endParaRPr lang="ru-RU" sz="7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643050"/>
            <a:ext cx="8229600" cy="1143000"/>
          </a:xfrm>
        </p:spPr>
        <p:txBody>
          <a:bodyPr/>
          <a:lstStyle/>
          <a:p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714356"/>
            <a:ext cx="7000924" cy="5411807"/>
          </a:xfrm>
        </p:spPr>
        <p:txBody>
          <a:bodyPr/>
          <a:lstStyle/>
          <a:p>
            <a:r>
              <a:rPr lang="ru-RU" dirty="0" smtClean="0"/>
              <a:t>Нарисую лето, маму</a:t>
            </a:r>
          </a:p>
          <a:p>
            <a:r>
              <a:rPr lang="ru-RU" dirty="0" smtClean="0"/>
              <a:t>И себя. На мне — панаму.</a:t>
            </a:r>
          </a:p>
          <a:p>
            <a:r>
              <a:rPr lang="ru-RU" dirty="0" smtClean="0"/>
              <a:t>Море, радугу и дом.</a:t>
            </a:r>
          </a:p>
          <a:p>
            <a:r>
              <a:rPr lang="ru-RU" dirty="0" smtClean="0"/>
              <a:t>Все хранит в себе…</a:t>
            </a:r>
          </a:p>
        </p:txBody>
      </p:sp>
      <p:pic>
        <p:nvPicPr>
          <p:cNvPr id="4" name="Picture 8" descr="db6b8344716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4071942"/>
            <a:ext cx="3571900" cy="22458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214414" y="3143248"/>
            <a:ext cx="321471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Альбом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643050"/>
            <a:ext cx="8229600" cy="1143000"/>
          </a:xfrm>
        </p:spPr>
        <p:txBody>
          <a:bodyPr/>
          <a:lstStyle/>
          <a:p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714356"/>
            <a:ext cx="7000924" cy="5411807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Смотрите: мы раскрыли пасть,</a:t>
            </a:r>
            <a:br>
              <a:rPr lang="ru-RU" dirty="0" smtClean="0"/>
            </a:br>
            <a:r>
              <a:rPr lang="ru-RU" dirty="0" smtClean="0"/>
              <a:t>В неё бумагу можно класть.</a:t>
            </a:r>
            <a:br>
              <a:rPr lang="ru-RU" dirty="0" smtClean="0"/>
            </a:br>
            <a:r>
              <a:rPr lang="ru-RU" dirty="0" smtClean="0"/>
              <a:t>Бумага в нашей пасти</a:t>
            </a:r>
            <a:br>
              <a:rPr lang="ru-RU" dirty="0" smtClean="0"/>
            </a:br>
            <a:r>
              <a:rPr lang="ru-RU" dirty="0" smtClean="0"/>
              <a:t>Разделится на части</a:t>
            </a:r>
          </a:p>
          <a:p>
            <a:pPr>
              <a:buNone/>
            </a:pPr>
            <a:endParaRPr lang="ru-RU" dirty="0" smtClean="0"/>
          </a:p>
        </p:txBody>
      </p:sp>
      <p:pic>
        <p:nvPicPr>
          <p:cNvPr id="4" name="Picture 2" descr="Ножницы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2" y="3000372"/>
            <a:ext cx="3000396" cy="30004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214414" y="3286124"/>
            <a:ext cx="40227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НОЖНИЦЫ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7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" accel="100000" fill="hold">
                                          <p:stCondLst>
                                            <p:cond delay="27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357430"/>
            <a:ext cx="7643866" cy="1143000"/>
          </a:xfrm>
        </p:spPr>
        <p:txBody>
          <a:bodyPr/>
          <a:lstStyle/>
          <a:p>
            <a:endParaRPr lang="ru-RU" sz="32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2976" y="785794"/>
            <a:ext cx="7000924" cy="5311781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Раз! Два! И тотчас</a:t>
            </a:r>
          </a:p>
          <a:p>
            <a:pPr>
              <a:buNone/>
            </a:pPr>
            <a:r>
              <a:rPr lang="ru-RU" dirty="0" smtClean="0"/>
              <a:t>Вновь наточен карандаш.</a:t>
            </a:r>
          </a:p>
          <a:p>
            <a:pPr>
              <a:buNone/>
            </a:pPr>
            <a:r>
              <a:rPr lang="ru-RU" dirty="0" smtClean="0"/>
              <a:t>Стружек, как на лесопилке, —</a:t>
            </a:r>
          </a:p>
          <a:p>
            <a:pPr>
              <a:buNone/>
            </a:pPr>
            <a:r>
              <a:rPr lang="ru-RU" dirty="0" smtClean="0"/>
              <a:t>Тут работала... </a:t>
            </a:r>
          </a:p>
          <a:p>
            <a:endParaRPr lang="ru-RU" dirty="0"/>
          </a:p>
        </p:txBody>
      </p:sp>
      <p:pic>
        <p:nvPicPr>
          <p:cNvPr id="3078" name="Picture 6" descr=" &lt;b&gt;Точилка&lt;/b&gt; карандашная  картинка смайлик gif анимация фото рисунок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4" y="3714752"/>
            <a:ext cx="2956052" cy="214314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071538" y="3857628"/>
            <a:ext cx="356899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ТОЧИЛКА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3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357430"/>
            <a:ext cx="7643866" cy="1143000"/>
          </a:xfrm>
        </p:spPr>
        <p:txBody>
          <a:bodyPr/>
          <a:lstStyle/>
          <a:p>
            <a:endParaRPr lang="ru-RU" sz="3200" dirty="0">
              <a:latin typeface="+mn-lt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643042" y="1571612"/>
            <a:ext cx="592935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ТАЛАНТ</a:t>
            </a:r>
            <a:endParaRPr lang="ru-RU" sz="9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9" name="Picture 27" descr="C:\Users\9\Pictures\картиночки\книга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00100" y="3214686"/>
            <a:ext cx="1398833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8" descr="Картинка 16 из 1151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57423" y="3429000"/>
            <a:ext cx="1200158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3" descr="7327889_xl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43306" y="3500438"/>
            <a:ext cx="1071570" cy="14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8" descr="db6b8344716b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14876" y="3571876"/>
            <a:ext cx="1428760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 descr="Ножницы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00760" y="3571876"/>
            <a:ext cx="1071573" cy="1071574"/>
          </a:xfrm>
          <a:prstGeom prst="rect">
            <a:avLst/>
          </a:prstGeom>
          <a:noFill/>
        </p:spPr>
      </p:pic>
      <p:pic>
        <p:nvPicPr>
          <p:cNvPr id="15" name="Picture 6" descr=" &lt;b&gt;Точилка&lt;/b&gt; карандашная  картинка смайлик gif анимация фото рисунок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215206" y="3429000"/>
            <a:ext cx="1203730" cy="13573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3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8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ctrTitle"/>
          </p:nvPr>
        </p:nvSpPr>
        <p:spPr>
          <a:xfrm>
            <a:off x="3900478" y="1357298"/>
            <a:ext cx="5243522" cy="1155699"/>
          </a:xfrm>
        </p:spPr>
        <p:txBody>
          <a:bodyPr/>
          <a:lstStyle/>
          <a:p>
            <a:pPr algn="l" eaLnBrk="1" hangingPunct="1"/>
            <a:r>
              <a:rPr lang="ru-RU" sz="3600" dirty="0" smtClean="0"/>
              <a:t>толковый словарь Даля: «ТАЛАНТ   – вес и монета у древних греков и у римлян;</a:t>
            </a:r>
            <a:br>
              <a:rPr lang="ru-RU" sz="3600" dirty="0" smtClean="0"/>
            </a:br>
            <a:endParaRPr lang="ru-RU" sz="3600" dirty="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4000496" y="3214686"/>
            <a:ext cx="4572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dirty="0" smtClean="0"/>
              <a:t>талант - природный дар, дарования человека и способность к чему».</a:t>
            </a:r>
            <a:endParaRPr lang="ru-RU" sz="3200" dirty="0"/>
          </a:p>
        </p:txBody>
      </p:sp>
      <p:pic>
        <p:nvPicPr>
          <p:cNvPr id="5" name="Рисунок 4" descr="http://numizmat.ru/netcat_files/Image/f187ob.jpg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5786" y="357166"/>
            <a:ext cx="3133738" cy="311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ctrTitle"/>
          </p:nvPr>
        </p:nvSpPr>
        <p:spPr>
          <a:xfrm>
            <a:off x="3900478" y="1357298"/>
            <a:ext cx="5243522" cy="1155699"/>
          </a:xfrm>
        </p:spPr>
        <p:txBody>
          <a:bodyPr/>
          <a:lstStyle/>
          <a:p>
            <a:pPr algn="l" eaLnBrk="1" hangingPunct="1"/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V="1">
            <a:off x="1371600" y="5638800"/>
            <a:ext cx="6400800" cy="76216"/>
          </a:xfrm>
        </p:spPr>
        <p:txBody>
          <a:bodyPr rtlCol="0">
            <a:normAutofit fontScale="25000" lnSpcReduction="2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 smtClean="0"/>
          </a:p>
        </p:txBody>
      </p:sp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357158" y="642918"/>
            <a:ext cx="842968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В чём может проявиться талант человека?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000100" y="1357298"/>
            <a:ext cx="71438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dirty="0" smtClean="0">
                <a:solidFill>
                  <a:prstClr val="black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- в рисовании</a:t>
            </a:r>
            <a:endParaRPr lang="ru-RU" sz="3600" dirty="0" smtClean="0">
              <a:solidFill>
                <a:prstClr val="black"/>
              </a:solidFill>
              <a:cs typeface="Arial" pitchFamily="34" charset="0"/>
            </a:endParaRPr>
          </a:p>
          <a:p>
            <a:pPr lvl="0" eaLnBrk="0" hangingPunct="0">
              <a:buFontTx/>
              <a:buChar char="-"/>
            </a:pPr>
            <a:r>
              <a:rPr lang="ru-RU" sz="3600" dirty="0" smtClean="0">
                <a:solidFill>
                  <a:prstClr val="black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в музыке и пении</a:t>
            </a:r>
          </a:p>
          <a:p>
            <a:pPr lvl="0" eaLnBrk="0" hangingPunct="0">
              <a:buFontTx/>
              <a:buChar char="-"/>
            </a:pPr>
            <a:r>
              <a:rPr lang="ru-RU" sz="3600" dirty="0" smtClean="0">
                <a:solidFill>
                  <a:prstClr val="black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 в танцах</a:t>
            </a:r>
          </a:p>
          <a:p>
            <a:pPr lvl="0" eaLnBrk="0" hangingPunct="0">
              <a:buFontTx/>
              <a:buChar char="-"/>
            </a:pPr>
            <a:r>
              <a:rPr lang="ru-RU" sz="3600" dirty="0" smtClean="0">
                <a:solidFill>
                  <a:prstClr val="black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в актерской  игре</a:t>
            </a:r>
            <a:endParaRPr lang="ru-RU" sz="3600" dirty="0" smtClean="0">
              <a:solidFill>
                <a:prstClr val="black"/>
              </a:solidFill>
              <a:cs typeface="Arial" pitchFamily="34" charset="0"/>
            </a:endParaRPr>
          </a:p>
          <a:p>
            <a:pPr lvl="0" eaLnBrk="0" hangingPunct="0">
              <a:buFontTx/>
              <a:buChar char="-"/>
            </a:pPr>
            <a:r>
              <a:rPr lang="ru-RU" sz="3600" dirty="0" smtClean="0">
                <a:solidFill>
                  <a:prstClr val="black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в моделировании</a:t>
            </a:r>
          </a:p>
          <a:p>
            <a:pPr lvl="0" eaLnBrk="0" hangingPunct="0">
              <a:buFontTx/>
              <a:buChar char="-"/>
            </a:pPr>
            <a:r>
              <a:rPr lang="ru-RU" sz="3600" dirty="0" smtClean="0">
                <a:solidFill>
                  <a:prstClr val="black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в науке </a:t>
            </a:r>
          </a:p>
          <a:p>
            <a:pPr lvl="0" eaLnBrk="0" hangingPunct="0">
              <a:buFontTx/>
              <a:buChar char="-"/>
            </a:pPr>
            <a:r>
              <a:rPr lang="ru-RU" sz="3600" dirty="0" smtClean="0">
                <a:solidFill>
                  <a:prstClr val="black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 в спорте и в многом другом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b="1" dirty="0" smtClean="0"/>
              <a:t>Кто  знает  такое  стихотворение?</a:t>
            </a:r>
          </a:p>
        </p:txBody>
      </p:sp>
      <p:sp>
        <p:nvSpPr>
          <p:cNvPr id="205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b="1" dirty="0" smtClean="0"/>
              <a:t>Мишка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Уронили мишку на пол,</a:t>
            </a:r>
            <a:br>
              <a:rPr lang="ru-RU" dirty="0" smtClean="0"/>
            </a:br>
            <a:r>
              <a:rPr lang="ru-RU" dirty="0" smtClean="0"/>
              <a:t>Оторвали мишке лапу.</a:t>
            </a:r>
            <a:br>
              <a:rPr lang="ru-RU" dirty="0" smtClean="0"/>
            </a:br>
            <a:r>
              <a:rPr lang="ru-RU" dirty="0" smtClean="0"/>
              <a:t>Все равно его не брошу -</a:t>
            </a:r>
            <a:br>
              <a:rPr lang="ru-RU" dirty="0" smtClean="0"/>
            </a:br>
            <a:r>
              <a:rPr lang="ru-RU" dirty="0" smtClean="0"/>
              <a:t>Потому что он хороший.</a:t>
            </a:r>
          </a:p>
        </p:txBody>
      </p:sp>
      <p:pic>
        <p:nvPicPr>
          <p:cNvPr id="2" name="Picture 2" descr="http://otvet.imgsmail.ru/download/11e473d8bd6575cae570552bf4817cc8_i-484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3083" y="2500306"/>
            <a:ext cx="3860917" cy="43576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800" decel="1000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051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txBody>
          <a:bodyPr/>
          <a:lstStyle/>
          <a:p>
            <a:pPr>
              <a:buNone/>
            </a:pPr>
            <a:r>
              <a:rPr lang="ru-RU" sz="4000" b="1" dirty="0" smtClean="0"/>
              <a:t>Наша Таня громко плачет:</a:t>
            </a:r>
          </a:p>
          <a:p>
            <a:pPr>
              <a:buNone/>
            </a:pPr>
            <a:r>
              <a:rPr lang="ru-RU" sz="4000" b="1" dirty="0" smtClean="0"/>
              <a:t>Уронила в речку мячик.</a:t>
            </a:r>
          </a:p>
          <a:p>
            <a:pPr>
              <a:buNone/>
            </a:pPr>
            <a:r>
              <a:rPr lang="ru-RU" sz="4000" b="1" dirty="0" smtClean="0"/>
              <a:t>- Тише, Танечка, не плачь:</a:t>
            </a:r>
          </a:p>
          <a:p>
            <a:pPr>
              <a:buNone/>
            </a:pPr>
            <a:r>
              <a:rPr lang="ru-RU" sz="4000" b="1" dirty="0" smtClean="0"/>
              <a:t>Не утонет в речке мяч.</a:t>
            </a:r>
          </a:p>
          <a:p>
            <a:pPr eaLnBrk="1" hangingPunct="1"/>
            <a:endParaRPr lang="ru-RU" dirty="0" smtClean="0"/>
          </a:p>
        </p:txBody>
      </p:sp>
      <p:pic>
        <p:nvPicPr>
          <p:cNvPr id="36866" name="Picture 2" descr="C:\Users\нвт\Downloads\img_6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24009" y="3438516"/>
            <a:ext cx="4019991" cy="34194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ru-RU" sz="4000" b="1" dirty="0" smtClean="0"/>
              <a:t>А написала  эти  замечательные  стихи Агния Львовна </a:t>
            </a:r>
            <a:r>
              <a:rPr lang="ru-RU" sz="4000" b="1" dirty="0" err="1" smtClean="0"/>
              <a:t>Барто</a:t>
            </a:r>
            <a:r>
              <a:rPr lang="ru-RU" sz="4000" b="1" dirty="0" smtClean="0"/>
              <a:t>.</a:t>
            </a:r>
          </a:p>
        </p:txBody>
      </p:sp>
      <p:sp>
        <p:nvSpPr>
          <p:cNvPr id="205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None/>
            </a:pPr>
            <a:r>
              <a:rPr lang="ru-RU" dirty="0" smtClean="0"/>
              <a:t>Как  вы  думаете,</a:t>
            </a:r>
          </a:p>
          <a:p>
            <a:pPr eaLnBrk="1" hangingPunct="1">
              <a:buNone/>
            </a:pPr>
            <a:r>
              <a:rPr lang="ru-RU" dirty="0" smtClean="0"/>
              <a:t> каким  талантом </a:t>
            </a:r>
          </a:p>
          <a:p>
            <a:pPr eaLnBrk="1" hangingPunct="1">
              <a:buNone/>
            </a:pPr>
            <a:r>
              <a:rPr lang="ru-RU" dirty="0" smtClean="0"/>
              <a:t> она  обладала?</a:t>
            </a:r>
          </a:p>
        </p:txBody>
      </p:sp>
      <p:pic>
        <p:nvPicPr>
          <p:cNvPr id="1026" name="Picture 2" descr="http://fs.nashaucheba.ru/tw_files2/urls_3/1583/d-1582575/img10.jpg"/>
          <p:cNvPicPr>
            <a:picLocks noChangeAspect="1" noChangeArrowheads="1"/>
          </p:cNvPicPr>
          <p:nvPr/>
        </p:nvPicPr>
        <p:blipFill>
          <a:blip r:embed="rId3"/>
          <a:srcRect l="19688" t="10000" r="24999"/>
          <a:stretch>
            <a:fillRect/>
          </a:stretch>
        </p:blipFill>
        <p:spPr bwMode="auto">
          <a:xfrm>
            <a:off x="4929158" y="1714488"/>
            <a:ext cx="4214842" cy="5143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500034" y="5214950"/>
            <a:ext cx="7772400" cy="1470025"/>
          </a:xfrm>
        </p:spPr>
        <p:txBody>
          <a:bodyPr/>
          <a:lstStyle/>
          <a:p>
            <a:pPr eaLnBrk="1" hangingPunct="1"/>
            <a:endParaRPr lang="ru-RU" sz="2000" dirty="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57313" y="2928938"/>
            <a:ext cx="6400800" cy="17526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1000100" y="1643050"/>
            <a:ext cx="7929618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Здравствуйте, уважаемые родители, гости, девчонки и мальчишки!</a:t>
            </a:r>
          </a:p>
          <a:p>
            <a:r>
              <a:rPr lang="ru-RU" sz="2800" dirty="0" smtClean="0"/>
              <a:t>- Сегодня у нас радостный праздник – первый школьный день. Поздравляю вас, ребята, с началом учебного года. Хочу вам пожелать здоровья, пожелать успехов в учёбе ребятам, а родителям – терпения и понимания.</a:t>
            </a:r>
            <a:endParaRPr lang="ru-RU" sz="2800" dirty="0"/>
          </a:p>
        </p:txBody>
      </p:sp>
      <p:pic>
        <p:nvPicPr>
          <p:cNvPr id="27650" name="Picture 2" descr="C:\Users\нвт\Desktop\1 класс\Шаблоны для детских презентаций (18)\Дети, школа (картинки PNG)\19d052b0ff1b14d706dfbfc38b8f0508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96169" y="1"/>
            <a:ext cx="1504987" cy="15716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Кто  видел конфеты с  такой этикеткой?</a:t>
            </a:r>
          </a:p>
        </p:txBody>
      </p:sp>
      <p:pic>
        <p:nvPicPr>
          <p:cNvPr id="41986" name="Picture 2" descr="https://otvet.imgsmail.ru/download/0cde5811b72e09dd93b23a15f0956bfc_i-59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1571612"/>
            <a:ext cx="4048125" cy="3914776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000596" y="1357298"/>
            <a:ext cx="414340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</a:rPr>
              <a:t>Каким  талантом  обладал</a:t>
            </a:r>
          </a:p>
          <a:p>
            <a:pPr algn="ctr"/>
            <a:r>
              <a:rPr lang="ru-RU" sz="3200" dirty="0" smtClean="0">
                <a:solidFill>
                  <a:srgbClr val="FF0000"/>
                </a:solidFill>
              </a:rPr>
              <a:t> Иван Иванович  </a:t>
            </a:r>
            <a:r>
              <a:rPr lang="ru-RU" sz="3200" dirty="0" err="1" smtClean="0">
                <a:solidFill>
                  <a:srgbClr val="FF0000"/>
                </a:solidFill>
              </a:rPr>
              <a:t>Шишикин</a:t>
            </a:r>
            <a:r>
              <a:rPr lang="ru-RU" sz="3200" dirty="0" smtClean="0">
                <a:solidFill>
                  <a:srgbClr val="FF0000"/>
                </a:solidFill>
              </a:rPr>
              <a:t>?</a:t>
            </a:r>
            <a:endParaRPr lang="ru-RU" sz="3200" dirty="0">
              <a:solidFill>
                <a:srgbClr val="FF0000"/>
              </a:solidFill>
            </a:endParaRPr>
          </a:p>
        </p:txBody>
      </p:sp>
      <p:pic>
        <p:nvPicPr>
          <p:cNvPr id="41990" name="Picture 6" descr="Ivan Shishkin restoration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00760" y="3357562"/>
            <a:ext cx="2524906" cy="35004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8" dur="20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0" y="571500"/>
            <a:ext cx="4857750" cy="1470025"/>
          </a:xfrm>
        </p:spPr>
        <p:txBody>
          <a:bodyPr/>
          <a:lstStyle/>
          <a:p>
            <a:pPr eaLnBrk="1" hangingPunct="1"/>
            <a:r>
              <a:rPr lang="ru-RU" sz="3200" dirty="0" smtClean="0"/>
              <a:t>Поднимите руку, кто  любит  кататься  на  велосипедах.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2214563"/>
            <a:ext cx="4857750" cy="4214812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Его  придумали  и  усовершенствовали на  протяжении  400 лет</a:t>
            </a:r>
          </a:p>
        </p:txBody>
      </p:sp>
      <p:pic>
        <p:nvPicPr>
          <p:cNvPr id="46082" name="Picture 2" descr="Старинный велосипед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4000503"/>
            <a:ext cx="2071702" cy="24230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1785926"/>
            <a:ext cx="7286676" cy="1143000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dirty="0" smtClean="0">
                <a:latin typeface="+mn-lt"/>
              </a:rPr>
              <a:t>Вложил свою лепту в развитие </a:t>
            </a:r>
            <a:r>
              <a:rPr lang="ru-RU" sz="3200" dirty="0" err="1" smtClean="0">
                <a:latin typeface="+mn-lt"/>
              </a:rPr>
              <a:t>велостроения</a:t>
            </a:r>
            <a:r>
              <a:rPr lang="ru-RU" sz="3200" dirty="0" smtClean="0">
                <a:latin typeface="+mn-lt"/>
              </a:rPr>
              <a:t> и наш соотечественник Иван Петрович Кулибин, установивший в 1791 г. на тормоза, педальную передачу и даже подшипники.</a:t>
            </a:r>
            <a:br>
              <a:rPr lang="ru-RU" sz="3200" dirty="0" smtClean="0">
                <a:latin typeface="+mn-lt"/>
              </a:rPr>
            </a:br>
            <a:endParaRPr lang="ru-RU" sz="3200" dirty="0" smtClean="0">
              <a:latin typeface="+mn-lt"/>
            </a:endParaRPr>
          </a:p>
        </p:txBody>
      </p:sp>
      <p:pic>
        <p:nvPicPr>
          <p:cNvPr id="40964" name="Picture 4" descr="Kulibin I P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488" y="3357562"/>
            <a:ext cx="3000396" cy="35004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1214414" y="1142984"/>
            <a:ext cx="7072362" cy="1470025"/>
          </a:xfrm>
        </p:spPr>
        <p:txBody>
          <a:bodyPr/>
          <a:lstStyle/>
          <a:p>
            <a:pPr eaLnBrk="1" hangingPunct="1"/>
            <a:r>
              <a:rPr lang="ru-RU" dirty="0" smtClean="0"/>
              <a:t>Каким  талантом  обладал  Иван  Петрович  Кулибин?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2214563"/>
            <a:ext cx="4857750" cy="4214812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</p:txBody>
      </p:sp>
      <p:pic>
        <p:nvPicPr>
          <p:cNvPr id="45058" name="Picture 2" descr="http://detkamonline.ru/media/icons/1/nu_pogodi_v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28926" y="2928934"/>
            <a:ext cx="3286148" cy="32861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1071538" y="2428868"/>
            <a:ext cx="7143800" cy="1143000"/>
          </a:xfrm>
        </p:spPr>
        <p:txBody>
          <a:bodyPr/>
          <a:lstStyle/>
          <a:p>
            <a:pPr eaLnBrk="1" hangingPunct="1"/>
            <a:r>
              <a:rPr lang="ru-RU" sz="6600" b="1" dirty="0" smtClean="0">
                <a:solidFill>
                  <a:schemeClr val="bg1">
                    <a:lumMod val="95000"/>
                  </a:schemeClr>
                </a:solidFill>
              </a:rPr>
              <a:t>Каждый  человек обладает  каким  либо  талантом</a:t>
            </a:r>
            <a:r>
              <a:rPr lang="ru-RU" b="1" dirty="0" smtClean="0">
                <a:solidFill>
                  <a:schemeClr val="bg1">
                    <a:lumMod val="95000"/>
                  </a:schemeClr>
                </a:solidFill>
              </a:rPr>
              <a:t>!</a:t>
            </a:r>
          </a:p>
        </p:txBody>
      </p:sp>
      <p:sp>
        <p:nvSpPr>
          <p:cNvPr id="307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142844" y="214290"/>
            <a:ext cx="9001156" cy="1214446"/>
          </a:xfrm>
          <a:solidFill>
            <a:schemeClr val="bg1"/>
          </a:solidFill>
        </p:spPr>
        <p:txBody>
          <a:bodyPr/>
          <a:lstStyle/>
          <a:p>
            <a:pPr eaLnBrk="1" hangingPunct="1"/>
            <a:r>
              <a:rPr lang="ru-RU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/>
            </a:r>
            <a:br>
              <a:rPr lang="ru-RU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ru-RU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Каждый из нас обладает талантами и           даже  не  одним. </a:t>
            </a:r>
            <a:r>
              <a:rPr lang="ru-RU" sz="3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/>
            </a:r>
            <a:br>
              <a:rPr lang="ru-RU" sz="3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endParaRPr lang="ru-RU" sz="3600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075" name="Содержимое 2"/>
          <p:cNvSpPr>
            <a:spLocks noGrp="1"/>
          </p:cNvSpPr>
          <p:nvPr>
            <p:ph idx="1"/>
          </p:nvPr>
        </p:nvSpPr>
        <p:spPr>
          <a:xfrm>
            <a:off x="1928794" y="1500174"/>
            <a:ext cx="6286544" cy="4000529"/>
          </a:xfrm>
        </p:spPr>
        <p:txBody>
          <a:bodyPr/>
          <a:lstStyle/>
          <a:p>
            <a:pPr eaLnBrk="1" hangingPunct="1">
              <a:buNone/>
            </a:pPr>
            <a:r>
              <a:rPr lang="ru-RU" sz="2400" dirty="0" smtClean="0"/>
              <a:t>Давайте  попробуем найти  свои  таланты.  Я </a:t>
            </a:r>
          </a:p>
          <a:p>
            <a:pPr eaLnBrk="1" hangingPunct="1">
              <a:buNone/>
            </a:pPr>
            <a:r>
              <a:rPr lang="ru-RU" sz="2400" dirty="0" smtClean="0"/>
              <a:t>каждому  из  вас  раздам   белые  цветочки, </a:t>
            </a:r>
          </a:p>
          <a:p>
            <a:pPr eaLnBrk="1" hangingPunct="1">
              <a:buNone/>
            </a:pPr>
            <a:r>
              <a:rPr lang="ru-RU" sz="2400" dirty="0" smtClean="0"/>
              <a:t>каждый  его  лепесток- это талант  который у </a:t>
            </a:r>
          </a:p>
          <a:p>
            <a:pPr eaLnBrk="1" hangingPunct="1">
              <a:buNone/>
            </a:pPr>
            <a:r>
              <a:rPr lang="ru-RU" sz="2400" dirty="0" smtClean="0"/>
              <a:t>вас  есть. </a:t>
            </a:r>
          </a:p>
          <a:p>
            <a:pPr eaLnBrk="1" hangingPunct="1">
              <a:buNone/>
            </a:pPr>
            <a:r>
              <a:rPr lang="ru-RU" sz="2400" dirty="0" smtClean="0"/>
              <a:t>Сейчас мы будем их  с вами  искать, для  этого</a:t>
            </a:r>
          </a:p>
          <a:p>
            <a:pPr eaLnBrk="1" hangingPunct="1">
              <a:buNone/>
            </a:pPr>
            <a:r>
              <a:rPr lang="ru-RU" sz="2400" dirty="0" smtClean="0"/>
              <a:t>  каждый  из  вас  подумает  что   он умеет </a:t>
            </a:r>
          </a:p>
          <a:p>
            <a:pPr eaLnBrk="1" hangingPunct="1">
              <a:buNone/>
            </a:pPr>
            <a:r>
              <a:rPr lang="ru-RU" sz="2400" dirty="0" smtClean="0"/>
              <a:t> делать  лучше  всего и  можно  даже показать.</a:t>
            </a:r>
          </a:p>
          <a:p>
            <a:pPr eaLnBrk="1" hangingPunct="1">
              <a:buNone/>
            </a:pPr>
            <a:r>
              <a:rPr lang="ru-RU" sz="2400" dirty="0" smtClean="0"/>
              <a:t> Если  этот  талант  у вас  тоже  есть  то вы на </a:t>
            </a:r>
          </a:p>
          <a:p>
            <a:pPr eaLnBrk="1" hangingPunct="1">
              <a:buNone/>
            </a:pPr>
            <a:r>
              <a:rPr lang="ru-RU" sz="2400" dirty="0" smtClean="0"/>
              <a:t> цветочке  закрашиваете один лепесток. </a:t>
            </a:r>
          </a:p>
        </p:txBody>
      </p:sp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1714480" y="5715016"/>
            <a:ext cx="5786478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Выступления и представление некоторых детей.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1714480" y="214290"/>
            <a:ext cx="6357982" cy="6429420"/>
          </a:xfrm>
          <a:solidFill>
            <a:schemeClr val="bg1"/>
          </a:solidFill>
        </p:spPr>
        <p:txBody>
          <a:bodyPr/>
          <a:lstStyle/>
          <a:p>
            <a:pPr algn="l" eaLnBrk="1" hangingPunct="1"/>
            <a:r>
              <a:rPr lang="ru-RU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/>
            </a:r>
            <a:br>
              <a:rPr lang="ru-RU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ru-RU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Andalus" pitchFamily="18" charset="-78"/>
              </a:rPr>
              <a:t>Посмотрите на  свои  цветочки, у  всех они стали  красивые, а  это  значит  что  у каждого  из  вас  есть  таланты!</a:t>
            </a:r>
            <a:br>
              <a:rPr lang="ru-RU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Andalus" pitchFamily="18" charset="-78"/>
              </a:rPr>
            </a:br>
            <a:r>
              <a:rPr lang="ru-RU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Andalus" pitchFamily="18" charset="-78"/>
              </a:rPr>
              <a:t>Посмотрите на  цветочки других  учеников, одинаковые  ли  у вас  получились  цветочки?</a:t>
            </a:r>
            <a:br>
              <a:rPr lang="ru-RU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Andalus" pitchFamily="18" charset="-78"/>
              </a:rPr>
            </a:br>
            <a:r>
              <a:rPr lang="ru-RU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Andalus" pitchFamily="18" charset="-78"/>
              </a:rPr>
              <a:t>Таланты  как  и  цветочки  у  каждого  из  вас  разные!</a:t>
            </a:r>
            <a:r>
              <a:rPr lang="ru-RU" sz="3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/>
            </a:r>
            <a:br>
              <a:rPr lang="ru-RU" sz="3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endParaRPr lang="ru-RU" sz="3600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075" name="Содержимое 2"/>
          <p:cNvSpPr>
            <a:spLocks noGrp="1"/>
          </p:cNvSpPr>
          <p:nvPr>
            <p:ph idx="1"/>
          </p:nvPr>
        </p:nvSpPr>
        <p:spPr>
          <a:xfrm>
            <a:off x="1928794" y="4143380"/>
            <a:ext cx="6286544" cy="1357323"/>
          </a:xfrm>
        </p:spPr>
        <p:txBody>
          <a:bodyPr/>
          <a:lstStyle/>
          <a:p>
            <a:pPr eaLnBrk="1" hangingPunct="1">
              <a:buNone/>
            </a:pPr>
            <a:endParaRPr lang="ru-RU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357158" y="214290"/>
            <a:ext cx="5857916" cy="1470025"/>
          </a:xfrm>
          <a:solidFill>
            <a:schemeClr val="bg1"/>
          </a:solidFill>
        </p:spPr>
        <p:txBody>
          <a:bodyPr/>
          <a:lstStyle/>
          <a:p>
            <a:pPr eaLnBrk="1" hangingPunct="1"/>
            <a:r>
              <a:rPr lang="ru-RU" b="1" dirty="0" smtClean="0"/>
              <a:t>.. « Талантливый человек – это…»</a:t>
            </a:r>
            <a:endParaRPr lang="ru-RU" dirty="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34" y="2285992"/>
            <a:ext cx="5214974" cy="4286280"/>
          </a:xfrm>
          <a:solidFill>
            <a:schemeClr val="bg1"/>
          </a:solidFill>
        </p:spPr>
        <p:txBody>
          <a:bodyPr rtlCol="0">
            <a:normAutofit fontScale="92500" lnSpcReduction="20000"/>
          </a:bodyPr>
          <a:lstStyle/>
          <a:p>
            <a:pPr algn="l"/>
            <a:r>
              <a:rPr lang="ru-RU" sz="3900" dirty="0" smtClean="0">
                <a:solidFill>
                  <a:schemeClr val="tx1"/>
                </a:solidFill>
              </a:rPr>
              <a:t> </a:t>
            </a:r>
            <a:r>
              <a:rPr lang="ru-RU" sz="3900" b="1" dirty="0" smtClean="0">
                <a:solidFill>
                  <a:srgbClr val="00B0F0"/>
                </a:solidFill>
              </a:rPr>
              <a:t>Способный;</a:t>
            </a:r>
          </a:p>
          <a:p>
            <a:pPr algn="l"/>
            <a:r>
              <a:rPr lang="ru-RU" sz="3900" b="1" dirty="0" smtClean="0">
                <a:solidFill>
                  <a:schemeClr val="tx1"/>
                </a:solidFill>
              </a:rPr>
              <a:t> </a:t>
            </a:r>
            <a:r>
              <a:rPr lang="ru-RU" sz="3900" b="1" dirty="0" smtClean="0">
                <a:solidFill>
                  <a:srgbClr val="FF0000"/>
                </a:solidFill>
              </a:rPr>
              <a:t>Трудолюбивый; </a:t>
            </a:r>
          </a:p>
          <a:p>
            <a:pPr algn="l"/>
            <a:r>
              <a:rPr lang="ru-RU" sz="3900" b="1" dirty="0" smtClean="0">
                <a:solidFill>
                  <a:schemeClr val="tx1"/>
                </a:solidFill>
              </a:rPr>
              <a:t> </a:t>
            </a:r>
            <a:r>
              <a:rPr lang="ru-RU" sz="3900" b="1" dirty="0" smtClean="0">
                <a:solidFill>
                  <a:srgbClr val="FFC000"/>
                </a:solidFill>
              </a:rPr>
              <a:t>Скромный;</a:t>
            </a:r>
          </a:p>
          <a:p>
            <a:pPr algn="l"/>
            <a:r>
              <a:rPr lang="ru-RU" sz="3900" b="1" dirty="0" smtClean="0">
                <a:solidFill>
                  <a:schemeClr val="tx1"/>
                </a:solidFill>
              </a:rPr>
              <a:t> </a:t>
            </a:r>
            <a:r>
              <a:rPr lang="ru-RU" sz="3900" b="1" dirty="0" smtClean="0">
                <a:solidFill>
                  <a:srgbClr val="7030A0"/>
                </a:solidFill>
              </a:rPr>
              <a:t>Умный;</a:t>
            </a:r>
          </a:p>
          <a:p>
            <a:pPr algn="l"/>
            <a:r>
              <a:rPr lang="ru-RU" sz="3900" b="1" dirty="0" smtClean="0">
                <a:solidFill>
                  <a:schemeClr val="tx1"/>
                </a:solidFill>
              </a:rPr>
              <a:t> </a:t>
            </a:r>
            <a:r>
              <a:rPr lang="ru-RU" sz="3900" b="1" dirty="0" smtClean="0">
                <a:solidFill>
                  <a:srgbClr val="92D050"/>
                </a:solidFill>
              </a:rPr>
              <a:t>Интересный;</a:t>
            </a:r>
          </a:p>
          <a:p>
            <a:pPr algn="l"/>
            <a:r>
              <a:rPr lang="ru-RU" sz="3900" b="1" dirty="0" smtClean="0">
                <a:solidFill>
                  <a:srgbClr val="002060"/>
                </a:solidFill>
              </a:rPr>
              <a:t> Любящий книгу и хорошо читающий;</a:t>
            </a:r>
          </a:p>
          <a:p>
            <a:pPr algn="l"/>
            <a:r>
              <a:rPr lang="ru-RU" sz="3900" b="1" dirty="0" smtClean="0">
                <a:solidFill>
                  <a:schemeClr val="accent2">
                    <a:lumMod val="75000"/>
                  </a:schemeClr>
                </a:solidFill>
              </a:rPr>
              <a:t>Любознательный.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900750" cy="1143000"/>
          </a:xfrm>
        </p:spPr>
        <p:txBody>
          <a:bodyPr/>
          <a:lstStyle/>
          <a:p>
            <a:pPr eaLnBrk="1" hangingPunct="1"/>
            <a:r>
              <a:rPr lang="ru-RU" b="1" dirty="0" smtClean="0"/>
              <a:t>« Как помочь таланту расти?» </a:t>
            </a:r>
            <a:endParaRPr lang="ru-RU" dirty="0" smtClean="0"/>
          </a:p>
        </p:txBody>
      </p:sp>
      <p:sp>
        <p:nvSpPr>
          <p:cNvPr id="2051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5400684" cy="5257800"/>
          </a:xfrm>
          <a:solidFill>
            <a:schemeClr val="tx2">
              <a:lumMod val="20000"/>
              <a:lumOff val="80000"/>
            </a:schemeClr>
          </a:solidFill>
        </p:spPr>
        <p:txBody>
          <a:bodyPr/>
          <a:lstStyle/>
          <a:p>
            <a:pPr>
              <a:buNone/>
            </a:pPr>
            <a:r>
              <a:rPr lang="ru-RU" dirty="0" smtClean="0"/>
              <a:t>1.Много работать, трудиться, читать.</a:t>
            </a:r>
          </a:p>
          <a:p>
            <a:pPr>
              <a:buNone/>
            </a:pPr>
            <a:r>
              <a:rPr lang="ru-RU" dirty="0" smtClean="0"/>
              <a:t>2. Талантливого человека нужно чаще хвалить</a:t>
            </a:r>
          </a:p>
          <a:p>
            <a:pPr>
              <a:buNone/>
            </a:pPr>
            <a:endParaRPr lang="ru-RU" dirty="0" smtClean="0"/>
          </a:p>
          <a:p>
            <a:r>
              <a:rPr lang="ru-RU" b="1" dirty="0" smtClean="0"/>
              <a:t>Тогда я прошу вас, ребята, вспомнить, когда и за что вы похвалили в последний раз другого человека, и как он на это реагировал?</a:t>
            </a:r>
            <a:endParaRPr lang="ru-RU" dirty="0" smtClean="0"/>
          </a:p>
          <a:p>
            <a:pPr eaLnBrk="1" hangingPunct="1"/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800" decel="100000"/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642918"/>
            <a:ext cx="6929486" cy="1143008"/>
          </a:xfrm>
        </p:spPr>
        <p:txBody>
          <a:bodyPr/>
          <a:lstStyle/>
          <a:p>
            <a:r>
              <a:rPr lang="ru-RU" sz="4800" b="1" dirty="0" smtClean="0">
                <a:solidFill>
                  <a:srgbClr val="FFFF00"/>
                </a:solidFill>
              </a:rPr>
              <a:t>Как  должен вести  себя  талантливый  человек ?</a:t>
            </a:r>
            <a:endParaRPr lang="ru-RU" sz="4800" b="1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2143116"/>
            <a:ext cx="7000924" cy="3983047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Рассказывать о себе только самое необходимое;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 Не хвалиться тем, что было и что будет;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 Не говорить о себе хорошо, а о других плохо.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500034" y="5214950"/>
            <a:ext cx="7772400" cy="1470025"/>
          </a:xfrm>
        </p:spPr>
        <p:txBody>
          <a:bodyPr/>
          <a:lstStyle/>
          <a:p>
            <a:pPr eaLnBrk="1" hangingPunct="1"/>
            <a:endParaRPr lang="ru-RU" sz="2000" dirty="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57313" y="2928938"/>
            <a:ext cx="6400800" cy="17526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1000100" y="1643050"/>
            <a:ext cx="792961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.</a:t>
            </a:r>
            <a:endParaRPr lang="ru-RU" sz="2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500166" y="1714488"/>
            <a:ext cx="7286676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/>
              <a:t>По инициативе Уполномоченного при Президенте РФ по правам ребенка Павла Астахова в этом году 1 урок 1 сентября по всей России посвящены теме: </a:t>
            </a:r>
          </a:p>
          <a:p>
            <a:endParaRPr lang="ru-RU" sz="800" dirty="0" smtClean="0"/>
          </a:p>
          <a:p>
            <a:pPr algn="ctr"/>
            <a:r>
              <a:rPr lang="ru-RU" sz="6000" b="1" dirty="0" smtClean="0"/>
              <a:t>«Я талантлив!».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86050" y="214290"/>
            <a:ext cx="3500462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u="sng" dirty="0" smtClean="0"/>
              <a:t>Вы старались, как могли</a:t>
            </a:r>
          </a:p>
          <a:p>
            <a:pPr algn="ctr"/>
            <a:r>
              <a:rPr lang="ru-RU" sz="2400" b="1" u="sng" dirty="0" smtClean="0"/>
              <a:t> Свои таланты показать, </a:t>
            </a:r>
          </a:p>
          <a:p>
            <a:pPr algn="ctr"/>
            <a:r>
              <a:rPr lang="ru-RU" sz="2400" b="1" u="sng" dirty="0" smtClean="0"/>
              <a:t>Пусть кто-то будет впереди </a:t>
            </a:r>
          </a:p>
          <a:p>
            <a:pPr algn="ctr"/>
            <a:r>
              <a:rPr lang="ru-RU" sz="2400" b="1" u="sng" dirty="0" smtClean="0"/>
              <a:t>Другим не стоит унывать!</a:t>
            </a:r>
          </a:p>
          <a:p>
            <a:pPr algn="ctr"/>
            <a:r>
              <a:rPr lang="ru-RU" sz="2400" b="1" u="sng" dirty="0" smtClean="0"/>
              <a:t> Как замечательно, что в школе есть ребята, </a:t>
            </a:r>
          </a:p>
          <a:p>
            <a:pPr algn="ctr"/>
            <a:r>
              <a:rPr lang="ru-RU" sz="2400" b="1" u="sng" dirty="0" smtClean="0"/>
              <a:t>Чьи ум и знания приносят славу ей,</a:t>
            </a:r>
          </a:p>
          <a:p>
            <a:pPr algn="ctr"/>
            <a:r>
              <a:rPr lang="ru-RU" sz="2400" b="1" u="sng" dirty="0" smtClean="0"/>
              <a:t> Ведь именно о них произнесут когда-то: Вы - гордость и надежда наших дней</a:t>
            </a:r>
            <a:r>
              <a:rPr lang="ru-RU" sz="2000" b="1" u="sng" dirty="0" smtClean="0"/>
              <a:t>.</a:t>
            </a:r>
            <a:endParaRPr lang="ru-RU" sz="2000" b="1" u="sng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00100" y="500042"/>
            <a:ext cx="7458100" cy="5786477"/>
          </a:xfrm>
        </p:spPr>
        <p:txBody>
          <a:bodyPr/>
          <a:lstStyle/>
          <a:p>
            <a:pPr algn="l"/>
            <a:r>
              <a:rPr lang="ru-RU" sz="3600" b="1" dirty="0" smtClean="0"/>
              <a:t> </a:t>
            </a:r>
            <a:br>
              <a:rPr lang="ru-RU" sz="3600" b="1" dirty="0" smtClean="0"/>
            </a:br>
            <a:r>
              <a:rPr lang="ru-RU" sz="3600" b="1" dirty="0" smtClean="0"/>
              <a:t>                             </a:t>
            </a:r>
            <a:r>
              <a:rPr lang="ru-RU" sz="3600" dirty="0" smtClean="0"/>
              <a:t>                 </a:t>
            </a:r>
            <a:br>
              <a:rPr lang="ru-RU" sz="3600" dirty="0" smtClean="0"/>
            </a:b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85852" y="642918"/>
            <a:ext cx="6400800" cy="1752600"/>
          </a:xfrm>
        </p:spPr>
        <p:txBody>
          <a:bodyPr/>
          <a:lstStyle/>
          <a:p>
            <a:pPr>
              <a:buFontTx/>
              <a:buChar char="-"/>
            </a:pPr>
            <a:r>
              <a:rPr lang="ru-RU" sz="3600" b="1" u="sng" dirty="0" smtClean="0">
                <a:solidFill>
                  <a:schemeClr val="tx1"/>
                </a:solidFill>
              </a:rPr>
              <a:t>Уважаемые родители! </a:t>
            </a:r>
          </a:p>
          <a:p>
            <a:pPr>
              <a:buFontTx/>
              <a:buChar char="-"/>
            </a:pPr>
            <a:r>
              <a:rPr lang="ru-RU" sz="3600" b="1" u="sng" dirty="0" smtClean="0">
                <a:solidFill>
                  <a:schemeClr val="tx1"/>
                </a:solidFill>
              </a:rPr>
              <a:t>Вы в очередной раз смогли убедиться, насколько талантливы и способны ваши дети. Помогайте им искать и развивать свои таланты. А вам, дорогие ребята, мы желаем не лениться.</a:t>
            </a:r>
            <a:endParaRPr lang="ru-RU" sz="3600" b="1" dirty="0" smtClean="0">
              <a:solidFill>
                <a:schemeClr val="tx1"/>
              </a:solidFill>
            </a:endParaRPr>
          </a:p>
          <a:p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sng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- Уважаемые родители! Вы в очередной раз смогли убедиться, насколько талантливы и способны ваши дети. Помогайте им искать и развивать свои таланты. А вам, дорогие ребята, мы желаем не лениться.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sng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- Уважаемые родители! Вы в очередной раз смогли убедиться, насколько талантливы и способны ваши дети. Помогайте им искать и развивать свои таланты. А вам, дорогие ребята, мы желаем не лениться.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sng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- Уважаемые родители! Вы в очередной раз смогли убедиться, насколько талантливы и способны ваши дети. Помогайте им искать и развивать свои таланты. А вам, дорогие ребята, мы желаем не лениться.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100" name="Picture 4" descr="C:\Users\нвт\Desktop\1 класс\Шаблоны для детских презентаций (18)\Дети, школа (картинки PNG)\14 Ученик 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971344"/>
            <a:ext cx="2214546" cy="3118544"/>
          </a:xfrm>
          <a:prstGeom prst="rect">
            <a:avLst/>
          </a:prstGeom>
          <a:noFill/>
        </p:spPr>
      </p:pic>
      <p:pic>
        <p:nvPicPr>
          <p:cNvPr id="4101" name="Picture 5" descr="C:\Users\нвт\Desktop\1 класс\Шаблоны для детских презентаций (18)\Дети, школа (картинки PNG)\06 Девочка читатет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33001" y="4286256"/>
            <a:ext cx="2410999" cy="25717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5" name="Picture 3" descr="Buttercup_Flower_clip_art_high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290"/>
            <a:ext cx="1911350" cy="185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6" name="Picture 4" descr="Buttercup_Flower_clip_art_high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142852"/>
            <a:ext cx="1911350" cy="185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7" name="Picture 5" descr="Buttercup_Flower_clip_art_high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4810" y="142852"/>
            <a:ext cx="1911350" cy="185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8" name="Picture 6" descr="Buttercup_Flower_clip_art_high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12" y="142852"/>
            <a:ext cx="1911350" cy="185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9" name="Picture 7" descr="Buttercup_Flower_clip_art_high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000240"/>
            <a:ext cx="1911350" cy="185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60" name="Picture 8" descr="Buttercup_Flower_clip_art_high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3857628"/>
            <a:ext cx="1911350" cy="185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61" name="Picture 9" descr="Buttercup_Flower_clip_art_high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1928802"/>
            <a:ext cx="1911350" cy="185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62" name="Picture 10" descr="Buttercup_Flower_clip_art_high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1934" y="1928802"/>
            <a:ext cx="1911350" cy="185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63" name="Picture 11" descr="Buttercup_Flower_clip_art_high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00760" y="2000240"/>
            <a:ext cx="1911350" cy="185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64" name="Picture 12" descr="Buttercup_Flower_clip_art_high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3714752"/>
            <a:ext cx="1911350" cy="185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65" name="Picture 13" descr="Buttercup_Flower_clip_art_high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0496" y="3714752"/>
            <a:ext cx="1911350" cy="185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66" name="Picture 14" descr="Buttercup_Flower_clip_art_high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72330" y="3500438"/>
            <a:ext cx="1911350" cy="185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67" name="Picture 15" descr="Buttercup_Flower_clip_art_high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43570" y="4786322"/>
            <a:ext cx="1911350" cy="185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1600200"/>
            <a:ext cx="7143800" cy="4525963"/>
          </a:xfrm>
        </p:spPr>
        <p:txBody>
          <a:bodyPr/>
          <a:lstStyle/>
          <a:p>
            <a:r>
              <a:rPr lang="en-US" sz="1600" dirty="0" smtClean="0">
                <a:hlinkClick r:id="rId2"/>
              </a:rPr>
              <a:t>http://zagadka.pro/slovo-72.html</a:t>
            </a:r>
            <a:endParaRPr lang="ru-RU" sz="1600" dirty="0" smtClean="0"/>
          </a:p>
          <a:p>
            <a:r>
              <a:rPr lang="en-US" sz="1600" dirty="0" smtClean="0">
                <a:hlinkClick r:id="rId3"/>
              </a:rPr>
              <a:t>http://domovenok-as.ru/volshebnyi-korob/detskie-zagadki/zagadki-pro-uchebnye-prinadlezhnosti-dlja-detei.html</a:t>
            </a:r>
            <a:endParaRPr lang="ru-RU" sz="1600" dirty="0" smtClean="0"/>
          </a:p>
          <a:p>
            <a:r>
              <a:rPr lang="en-US" sz="1600" dirty="0" smtClean="0">
                <a:hlinkClick r:id="rId4"/>
              </a:rPr>
              <a:t>http://kartinki-vernisazh.ru/photo/79-0-6023</a:t>
            </a:r>
            <a:endParaRPr lang="ru-RU" sz="1600" dirty="0" smtClean="0"/>
          </a:p>
          <a:p>
            <a:r>
              <a:rPr lang="en-US" sz="1600" dirty="0" smtClean="0">
                <a:hlinkClick r:id="rId5"/>
              </a:rPr>
              <a:t>http://nsportal.ru/sites/default/files/2015/08/29/prezentatsiya_k_uroku.pptx</a:t>
            </a:r>
            <a:endParaRPr lang="ru-RU" sz="1600" dirty="0" smtClean="0"/>
          </a:p>
          <a:p>
            <a:r>
              <a:rPr lang="en-US" sz="1600" dirty="0" smtClean="0">
                <a:hlinkClick r:id="rId6"/>
              </a:rPr>
              <a:t>http://nsportal.ru/nachalnaya-shkola/vospitatelnaya-rabota/2012/05/15/stsenariy-uroka-na-1-sentyabrya</a:t>
            </a:r>
            <a:endParaRPr lang="ru-RU" sz="1600" dirty="0" smtClean="0"/>
          </a:p>
          <a:p>
            <a:r>
              <a:rPr lang="en-US" sz="1600" dirty="0" smtClean="0">
                <a:hlinkClick r:id="rId7"/>
              </a:rPr>
              <a:t>http://nyaski.ru/pages/agniya-barto-kartinki-k-stiham-igrushki</a:t>
            </a:r>
            <a:endParaRPr lang="ru-RU" sz="1600" dirty="0" smtClean="0"/>
          </a:p>
          <a:p>
            <a:r>
              <a:rPr lang="en-US" sz="1600" dirty="0" smtClean="0">
                <a:hlinkClick r:id="rId8"/>
              </a:rPr>
              <a:t>http://5klass.net/izo-4-klass/Pejzazhi-SHishkina/011-Odna-iz-luchshikh-kartin-SHishkina-eto-Utro-v-Sosnovom-lesu.html</a:t>
            </a:r>
            <a:endParaRPr lang="ru-RU" sz="1600" dirty="0" smtClean="0"/>
          </a:p>
          <a:p>
            <a:r>
              <a:rPr lang="en-US" sz="1600" dirty="0" smtClean="0">
                <a:hlinkClick r:id="rId9"/>
              </a:rPr>
              <a:t>https://ru.wikipedia.org/wiki/</a:t>
            </a:r>
            <a:r>
              <a:rPr lang="ru-RU" sz="1600" dirty="0" err="1" smtClean="0">
                <a:hlinkClick r:id="rId9"/>
              </a:rPr>
              <a:t>Шишкин,_Иван_Иванович</a:t>
            </a:r>
            <a:endParaRPr lang="ru-RU" sz="1600" dirty="0" smtClean="0"/>
          </a:p>
          <a:p>
            <a:r>
              <a:rPr lang="en-US" sz="1600" dirty="0" smtClean="0">
                <a:hlinkClick r:id="rId10"/>
              </a:rPr>
              <a:t>http://</a:t>
            </a:r>
            <a:r>
              <a:rPr lang="en-US" sz="1600" dirty="0" smtClean="0">
                <a:hlinkClick r:id="rId10"/>
              </a:rPr>
              <a:t>miranimacii.ru/photo/dlja_prezentacij/starinnyj_velosiped/23-0-2580</a:t>
            </a:r>
            <a:endParaRPr lang="ru-RU" sz="1600" dirty="0" smtClean="0"/>
          </a:p>
          <a:p>
            <a:r>
              <a:rPr lang="en-US" sz="1600" dirty="0" smtClean="0">
                <a:hlinkClick r:id="rId11"/>
              </a:rPr>
              <a:t>http://</a:t>
            </a:r>
            <a:r>
              <a:rPr lang="en-US" sz="1600" dirty="0" smtClean="0">
                <a:hlinkClick r:id="rId11"/>
              </a:rPr>
              <a:t>ru.vector.me/browse/holiday_seasonal/92</a:t>
            </a:r>
            <a:endParaRPr lang="ru-RU" sz="1600" dirty="0" smtClean="0"/>
          </a:p>
          <a:p>
            <a:r>
              <a:rPr lang="ru-RU" sz="1600" b="1" dirty="0" smtClean="0"/>
              <a:t>Методические </a:t>
            </a:r>
            <a:r>
              <a:rPr lang="ru-RU" sz="1600" b="1" dirty="0" smtClean="0"/>
              <a:t>рекомендации по подготовке и проведению Урока Знаний по теме « Я талантлив!»</a:t>
            </a:r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6" name="Picture 2" descr="C:\Users\нвт\Pictures\1чяс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71341" y="0"/>
            <a:ext cx="9315341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071538" y="142852"/>
            <a:ext cx="542928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«Каждый ребенок талантлив, просто не каждый взрослый может это вовремя заметить», - убежден Павел Астахов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dirty="0" smtClean="0"/>
          </a:p>
        </p:txBody>
      </p:sp>
      <p:sp>
        <p:nvSpPr>
          <p:cNvPr id="3075" name="Содержимое 2"/>
          <p:cNvSpPr>
            <a:spLocks noGrp="1"/>
          </p:cNvSpPr>
          <p:nvPr>
            <p:ph idx="1"/>
          </p:nvPr>
        </p:nvSpPr>
        <p:spPr>
          <a:xfrm>
            <a:off x="857224" y="1600200"/>
            <a:ext cx="7829576" cy="4525963"/>
          </a:xfrm>
        </p:spPr>
        <p:txBody>
          <a:bodyPr/>
          <a:lstStyle/>
          <a:p>
            <a:pPr eaLnBrk="1" hangingPunct="1"/>
            <a:r>
              <a:rPr lang="ru-RU" dirty="0" smtClean="0"/>
              <a:t> Давайте улыбнемся друг другу. Пусть сегодняшний урок принесет нам всем радость общения.</a:t>
            </a:r>
          </a:p>
          <a:p>
            <a:pPr eaLnBrk="1" hangingPunct="1"/>
            <a:r>
              <a:rPr lang="ru-RU" dirty="0" smtClean="0"/>
              <a:t> Сегодня на уроке вас ожидает много интересных заданий, новых открытий,     а помощниками вам будут: внимание, находчивость, смекалка.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24" y="2214554"/>
            <a:ext cx="7072362" cy="2671780"/>
          </a:xfrm>
        </p:spPr>
        <p:txBody>
          <a:bodyPr/>
          <a:lstStyle/>
          <a:p>
            <a:r>
              <a:rPr lang="ru-RU" sz="3600" dirty="0" smtClean="0"/>
              <a:t>Чтобы узнать о  чем пойдет речь на  нашем  уроке мы поиграем  в  игру      </a:t>
            </a:r>
            <a:r>
              <a:rPr lang="ru-RU" sz="3600" b="1" dirty="0" smtClean="0"/>
              <a:t>«</a:t>
            </a:r>
            <a:r>
              <a:rPr lang="ru-RU" sz="3600" b="1" dirty="0" err="1" smtClean="0"/>
              <a:t>Отгадайка</a:t>
            </a:r>
            <a:r>
              <a:rPr lang="ru-RU" sz="3600" dirty="0" smtClean="0"/>
              <a:t>»</a:t>
            </a:r>
            <a:br>
              <a:rPr lang="ru-RU" sz="3600" dirty="0" smtClean="0"/>
            </a:br>
            <a:r>
              <a:rPr lang="ru-RU" sz="3600" dirty="0" smtClean="0"/>
              <a:t>Я буду загадывать вам загадки. Ваша задача, отгадать слово и определить только первую букву отгадки.</a:t>
            </a:r>
            <a:br>
              <a:rPr lang="ru-RU" sz="3600" dirty="0" smtClean="0"/>
            </a:br>
            <a:r>
              <a:rPr lang="ru-RU" sz="3600" dirty="0" smtClean="0"/>
              <a:t> Затем мы эти  буквы  поставим  по  порядку и получим слово – тему  нашего  урока</a:t>
            </a:r>
            <a:br>
              <a:rPr lang="ru-RU" sz="3600" dirty="0" smtClean="0"/>
            </a:b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5500702"/>
            <a:ext cx="6400800" cy="138098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00100" y="714356"/>
            <a:ext cx="7000924" cy="2000264"/>
          </a:xfrm>
        </p:spPr>
        <p:txBody>
          <a:bodyPr/>
          <a:lstStyle/>
          <a:p>
            <a:r>
              <a:rPr lang="ru-RU" sz="4000" dirty="0" smtClean="0"/>
              <a:t>То я в клетку, то в линейку.</a:t>
            </a:r>
            <a:br>
              <a:rPr lang="ru-RU" sz="4000" dirty="0" smtClean="0"/>
            </a:br>
            <a:r>
              <a:rPr lang="ru-RU" sz="4000" dirty="0" smtClean="0"/>
              <a:t>Написать по ним сумей-ка!</a:t>
            </a:r>
            <a:br>
              <a:rPr lang="ru-RU" sz="4000" dirty="0" smtClean="0"/>
            </a:br>
            <a:endParaRPr lang="ru-RU" sz="2800" dirty="0"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7" descr="C:\Users\9\Pictures\картиночки\книга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488" y="2428868"/>
            <a:ext cx="3929090" cy="36118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285852" y="2428868"/>
            <a:ext cx="341164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тетрадь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6" name="Picture 27" descr="C:\Users\9\Pictures\картиночки\книга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86050" y="2428868"/>
            <a:ext cx="3929090" cy="36118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285860"/>
            <a:ext cx="8229600" cy="1143000"/>
          </a:xfrm>
        </p:spPr>
        <p:txBody>
          <a:bodyPr/>
          <a:lstStyle/>
          <a:p>
            <a:r>
              <a:rPr lang="ru-RU" sz="3600" dirty="0" smtClean="0"/>
              <a:t>На странице букваря</a:t>
            </a:r>
            <a:br>
              <a:rPr lang="ru-RU" sz="3600" dirty="0" smtClean="0"/>
            </a:br>
            <a:r>
              <a:rPr lang="ru-RU" sz="3600" dirty="0" smtClean="0"/>
              <a:t>Тридцать три богатыря.</a:t>
            </a:r>
            <a:br>
              <a:rPr lang="ru-RU" sz="3600" dirty="0" smtClean="0"/>
            </a:br>
            <a:r>
              <a:rPr lang="ru-RU" sz="3600" dirty="0" smtClean="0"/>
              <a:t>Мудрецов-богатырей</a:t>
            </a:r>
            <a:br>
              <a:rPr lang="ru-RU" sz="3600" dirty="0" smtClean="0"/>
            </a:br>
            <a:r>
              <a:rPr lang="ru-RU" sz="3600" dirty="0" smtClean="0"/>
              <a:t>Знает каждый грамотей.</a:t>
            </a:r>
            <a:endParaRPr lang="ru-RU" sz="3600" dirty="0">
              <a:latin typeface="+mn-lt"/>
            </a:endParaRPr>
          </a:p>
        </p:txBody>
      </p:sp>
      <p:pic>
        <p:nvPicPr>
          <p:cNvPr id="4" name="Picture 8" descr="Картинка 16 из 1151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14876" y="3071810"/>
            <a:ext cx="2643206" cy="3304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857224" y="3857628"/>
            <a:ext cx="378621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Алфавит</a:t>
            </a:r>
            <a:endParaRPr lang="ru-RU" sz="6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643050"/>
            <a:ext cx="8229600" cy="1143000"/>
          </a:xfrm>
        </p:spPr>
        <p:txBody>
          <a:bodyPr/>
          <a:lstStyle/>
          <a:p>
            <a:r>
              <a:rPr lang="ru-RU" sz="3200" dirty="0" smtClean="0"/>
              <a:t>Карандаш пыхтел-чертил,</a:t>
            </a:r>
            <a:br>
              <a:rPr lang="ru-RU" sz="3200" dirty="0" smtClean="0"/>
            </a:br>
            <a:r>
              <a:rPr lang="ru-RU" sz="3200" dirty="0" err="1" smtClean="0"/>
              <a:t>Дли-и-инной</a:t>
            </a:r>
            <a:r>
              <a:rPr lang="ru-RU" sz="3200" dirty="0" smtClean="0"/>
              <a:t> линию творил...</a:t>
            </a:r>
            <a:br>
              <a:rPr lang="ru-RU" sz="3200" dirty="0" smtClean="0"/>
            </a:br>
            <a:r>
              <a:rPr lang="ru-RU" sz="3200" dirty="0" smtClean="0"/>
              <a:t>Вдруг черкнул не там он - </a:t>
            </a:r>
            <a:r>
              <a:rPr lang="ru-RU" sz="3200" dirty="0" err="1" smtClean="0"/>
              <a:t>здрасьте</a:t>
            </a:r>
            <a:r>
              <a:rPr lang="ru-RU" sz="3200" dirty="0" smtClean="0"/>
              <a:t>!</a:t>
            </a:r>
            <a:br>
              <a:rPr lang="ru-RU" sz="3200" dirty="0" smtClean="0"/>
            </a:br>
            <a:r>
              <a:rPr lang="ru-RU" sz="3200" dirty="0" smtClean="0"/>
              <a:t>Ну-ка, где наш шустрый </a:t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5757874" cy="125729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8435" name="Picture 3" descr="7327889_x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3000372"/>
            <a:ext cx="3095625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4572000" y="3143248"/>
            <a:ext cx="3214710" cy="110799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Ластик</a:t>
            </a:r>
            <a:endParaRPr lang="ru-RU" sz="6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624</TotalTime>
  <Words>801</Words>
  <Application>Microsoft Office PowerPoint</Application>
  <PresentationFormat>Экран (4:3)</PresentationFormat>
  <Paragraphs>117</Paragraphs>
  <Slides>33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Тема Office</vt:lpstr>
      <vt:lpstr>Презентация  для  проведения «Урока  Знаний» 2015г. Автор: Назарова  Елена  Юрьевна учитель  начальных классов МБОУ Сетраковская  СОШ  Чертковского  района  Ростовской  области..</vt:lpstr>
      <vt:lpstr>Слайд 2</vt:lpstr>
      <vt:lpstr>Слайд 3</vt:lpstr>
      <vt:lpstr>Слайд 4</vt:lpstr>
      <vt:lpstr>Слайд 5</vt:lpstr>
      <vt:lpstr>Чтобы узнать о  чем пойдет речь на  нашем  уроке мы поиграем  в  игру      «Отгадайка» Я буду загадывать вам загадки. Ваша задача, отгадать слово и определить только первую букву отгадки.  Затем мы эти  буквы  поставим  по  порядку и получим слово – тему  нашего  урока </vt:lpstr>
      <vt:lpstr>То я в клетку, то в линейку. Написать по ним сумей-ка! </vt:lpstr>
      <vt:lpstr>На странице букваря Тридцать три богатыря. Мудрецов-богатырей Знает каждый грамотей.</vt:lpstr>
      <vt:lpstr>Карандаш пыхтел-чертил, Дли-и-инной линию творил... Вдруг черкнул не там он - здрасьте! Ну-ка, где наш шустрый   </vt:lpstr>
      <vt:lpstr>  </vt:lpstr>
      <vt:lpstr>  </vt:lpstr>
      <vt:lpstr>Слайд 12</vt:lpstr>
      <vt:lpstr>Слайд 13</vt:lpstr>
      <vt:lpstr>толковый словарь Даля: «ТАЛАНТ   – вес и монета у древних греков и у римлян; </vt:lpstr>
      <vt:lpstr> </vt:lpstr>
      <vt:lpstr>Кто  знает  такое  стихотворение?</vt:lpstr>
      <vt:lpstr>Слайд 17</vt:lpstr>
      <vt:lpstr>А написала  эти  замечательные  стихи Агния Львовна Барто.</vt:lpstr>
      <vt:lpstr>Слайд 19</vt:lpstr>
      <vt:lpstr>Кто  видел конфеты с  такой этикеткой?</vt:lpstr>
      <vt:lpstr>Поднимите руку, кто  любит  кататься  на  велосипедах.</vt:lpstr>
      <vt:lpstr>Вложил свою лепту в развитие велостроения и наш соотечественник Иван Петрович Кулибин, установивший в 1791 г. на тормоза, педальную передачу и даже подшипники. </vt:lpstr>
      <vt:lpstr>Каким  талантом  обладал  Иван  Петрович  Кулибин?</vt:lpstr>
      <vt:lpstr>Каждый  человек обладает  каким  либо  талантом!</vt:lpstr>
      <vt:lpstr> Каждый из нас обладает талантами и           даже  не  одним.  </vt:lpstr>
      <vt:lpstr> Посмотрите на  свои  цветочки, у  всех они стали  красивые, а  это  значит  что  у каждого  из  вас  есть  таланты! Посмотрите на  цветочки других  учеников, одинаковые  ли  у вас  получились  цветочки? Таланты  как  и  цветочки  у  каждого  из  вас  разные! </vt:lpstr>
      <vt:lpstr>.. « Талантливый человек – это…»</vt:lpstr>
      <vt:lpstr>« Как помочь таланту расти?» </vt:lpstr>
      <vt:lpstr>Как  должен вести  себя  талантливый  человек ?</vt:lpstr>
      <vt:lpstr>Слайд 30</vt:lpstr>
      <vt:lpstr>                                                 </vt:lpstr>
      <vt:lpstr>Слайд 32</vt:lpstr>
      <vt:lpstr>Слайд 33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валя</dc:creator>
  <cp:lastModifiedBy>нвт</cp:lastModifiedBy>
  <cp:revision>66</cp:revision>
  <dcterms:created xsi:type="dcterms:W3CDTF">2009-11-10T10:47:32Z</dcterms:created>
  <dcterms:modified xsi:type="dcterms:W3CDTF">2015-08-30T06:32:19Z</dcterms:modified>
</cp:coreProperties>
</file>